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763" r:id="rId3"/>
    <p:sldMasterId id="2147483778" r:id="rId4"/>
    <p:sldMasterId id="2147483810" r:id="rId5"/>
    <p:sldMasterId id="2147483932" r:id="rId6"/>
    <p:sldMasterId id="2147483945" r:id="rId7"/>
    <p:sldMasterId id="2147484036" r:id="rId8"/>
  </p:sldMasterIdLst>
  <p:notesMasterIdLst>
    <p:notesMasterId r:id="rId155"/>
  </p:notesMasterIdLst>
  <p:sldIdLst>
    <p:sldId id="256" r:id="rId9"/>
    <p:sldId id="5079" r:id="rId10"/>
    <p:sldId id="5213" r:id="rId11"/>
    <p:sldId id="4657" r:id="rId12"/>
    <p:sldId id="4658" r:id="rId13"/>
    <p:sldId id="4659" r:id="rId14"/>
    <p:sldId id="5204" r:id="rId15"/>
    <p:sldId id="5078" r:id="rId16"/>
    <p:sldId id="5077" r:id="rId17"/>
    <p:sldId id="5205" r:id="rId18"/>
    <p:sldId id="5206" r:id="rId19"/>
    <p:sldId id="5207" r:id="rId20"/>
    <p:sldId id="5073" r:id="rId21"/>
    <p:sldId id="5208" r:id="rId22"/>
    <p:sldId id="5209" r:id="rId23"/>
    <p:sldId id="5210" r:id="rId24"/>
    <p:sldId id="5212" r:id="rId25"/>
    <p:sldId id="5211" r:id="rId26"/>
    <p:sldId id="5230" r:id="rId27"/>
    <p:sldId id="4985" r:id="rId28"/>
    <p:sldId id="260" r:id="rId29"/>
    <p:sldId id="261" r:id="rId30"/>
    <p:sldId id="262" r:id="rId31"/>
    <p:sldId id="263" r:id="rId32"/>
    <p:sldId id="274" r:id="rId33"/>
    <p:sldId id="264" r:id="rId34"/>
    <p:sldId id="265" r:id="rId35"/>
    <p:sldId id="266" r:id="rId36"/>
    <p:sldId id="267" r:id="rId37"/>
    <p:sldId id="268" r:id="rId38"/>
    <p:sldId id="275" r:id="rId39"/>
    <p:sldId id="269" r:id="rId40"/>
    <p:sldId id="270" r:id="rId41"/>
    <p:sldId id="271" r:id="rId42"/>
    <p:sldId id="272" r:id="rId43"/>
    <p:sldId id="273" r:id="rId44"/>
    <p:sldId id="1172" r:id="rId45"/>
    <p:sldId id="1204" r:id="rId46"/>
    <p:sldId id="1266" r:id="rId47"/>
    <p:sldId id="5010" r:id="rId48"/>
    <p:sldId id="1218" r:id="rId49"/>
    <p:sldId id="1312" r:id="rId50"/>
    <p:sldId id="1313" r:id="rId51"/>
    <p:sldId id="5222" r:id="rId52"/>
    <p:sldId id="1305" r:id="rId53"/>
    <p:sldId id="1219" r:id="rId54"/>
    <p:sldId id="1304" r:id="rId55"/>
    <p:sldId id="1296" r:id="rId56"/>
    <p:sldId id="1300" r:id="rId57"/>
    <p:sldId id="1297" r:id="rId58"/>
    <p:sldId id="1299" r:id="rId59"/>
    <p:sldId id="1298" r:id="rId60"/>
    <p:sldId id="1310" r:id="rId61"/>
    <p:sldId id="1227" r:id="rId62"/>
    <p:sldId id="1309" r:id="rId63"/>
    <p:sldId id="1311" r:id="rId64"/>
    <p:sldId id="1228" r:id="rId65"/>
    <p:sldId id="1272" r:id="rId66"/>
    <p:sldId id="1230" r:id="rId67"/>
    <p:sldId id="1224" r:id="rId68"/>
    <p:sldId id="1273" r:id="rId69"/>
    <p:sldId id="1233" r:id="rId70"/>
    <p:sldId id="1205" r:id="rId71"/>
    <p:sldId id="1263" r:id="rId72"/>
    <p:sldId id="5002" r:id="rId73"/>
    <p:sldId id="1261" r:id="rId74"/>
    <p:sldId id="1235" r:id="rId75"/>
    <p:sldId id="1279" r:id="rId76"/>
    <p:sldId id="1236" r:id="rId77"/>
    <p:sldId id="1206" r:id="rId78"/>
    <p:sldId id="1237" r:id="rId79"/>
    <p:sldId id="1238" r:id="rId80"/>
    <p:sldId id="1277" r:id="rId81"/>
    <p:sldId id="1278" r:id="rId82"/>
    <p:sldId id="1275" r:id="rId83"/>
    <p:sldId id="1285" r:id="rId84"/>
    <p:sldId id="1209" r:id="rId85"/>
    <p:sldId id="1280" r:id="rId86"/>
    <p:sldId id="1240" r:id="rId87"/>
    <p:sldId id="1302" r:id="rId88"/>
    <p:sldId id="1282" r:id="rId89"/>
    <p:sldId id="5003" r:id="rId90"/>
    <p:sldId id="1286" r:id="rId91"/>
    <p:sldId id="1252" r:id="rId92"/>
    <p:sldId id="1292" r:id="rId93"/>
    <p:sldId id="1303" r:id="rId94"/>
    <p:sldId id="1290" r:id="rId95"/>
    <p:sldId id="1211" r:id="rId96"/>
    <p:sldId id="1242" r:id="rId97"/>
    <p:sldId id="1244" r:id="rId98"/>
    <p:sldId id="1247" r:id="rId99"/>
    <p:sldId id="1248" r:id="rId100"/>
    <p:sldId id="1249" r:id="rId101"/>
    <p:sldId id="1250" r:id="rId102"/>
    <p:sldId id="5068" r:id="rId103"/>
    <p:sldId id="4597" r:id="rId104"/>
    <p:sldId id="4598" r:id="rId105"/>
    <p:sldId id="402" r:id="rId106"/>
    <p:sldId id="4599" r:id="rId107"/>
    <p:sldId id="403" r:id="rId108"/>
    <p:sldId id="404" r:id="rId109"/>
    <p:sldId id="405" r:id="rId110"/>
    <p:sldId id="406" r:id="rId111"/>
    <p:sldId id="407" r:id="rId112"/>
    <p:sldId id="408" r:id="rId113"/>
    <p:sldId id="409" r:id="rId114"/>
    <p:sldId id="410" r:id="rId115"/>
    <p:sldId id="5196" r:id="rId116"/>
    <p:sldId id="5188" r:id="rId117"/>
    <p:sldId id="5190" r:id="rId118"/>
    <p:sldId id="5189" r:id="rId119"/>
    <p:sldId id="411" r:id="rId120"/>
    <p:sldId id="412" r:id="rId121"/>
    <p:sldId id="413" r:id="rId122"/>
    <p:sldId id="414" r:id="rId123"/>
    <p:sldId id="415" r:id="rId124"/>
    <p:sldId id="5191" r:id="rId125"/>
    <p:sldId id="416" r:id="rId126"/>
    <p:sldId id="417" r:id="rId127"/>
    <p:sldId id="5192" r:id="rId128"/>
    <p:sldId id="422" r:id="rId129"/>
    <p:sldId id="5193" r:id="rId130"/>
    <p:sldId id="5069" r:id="rId131"/>
    <p:sldId id="5070" r:id="rId132"/>
    <p:sldId id="5194" r:id="rId133"/>
    <p:sldId id="418" r:id="rId134"/>
    <p:sldId id="419" r:id="rId135"/>
    <p:sldId id="5195" r:id="rId136"/>
    <p:sldId id="420" r:id="rId137"/>
    <p:sldId id="421" r:id="rId138"/>
    <p:sldId id="423" r:id="rId139"/>
    <p:sldId id="5071" r:id="rId140"/>
    <p:sldId id="5260" r:id="rId141"/>
    <p:sldId id="424" r:id="rId142"/>
    <p:sldId id="425" r:id="rId143"/>
    <p:sldId id="5200" r:id="rId144"/>
    <p:sldId id="426" r:id="rId145"/>
    <p:sldId id="5201" r:id="rId146"/>
    <p:sldId id="5203" r:id="rId147"/>
    <p:sldId id="427" r:id="rId148"/>
    <p:sldId id="428" r:id="rId149"/>
    <p:sldId id="429" r:id="rId150"/>
    <p:sldId id="5202" r:id="rId151"/>
    <p:sldId id="5229" r:id="rId152"/>
    <p:sldId id="4928" r:id="rId153"/>
    <p:sldId id="4929"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05660"/>
    </p:cViewPr>
  </p:outlineViewPr>
  <p:notesTextViewPr>
    <p:cViewPr>
      <p:scale>
        <a:sx n="1" d="1"/>
        <a:sy n="1" d="1"/>
      </p:scale>
      <p:origin x="0" y="0"/>
    </p:cViewPr>
  </p:notesTextViewPr>
  <p:sorterViewPr>
    <p:cViewPr varScale="1">
      <p:scale>
        <a:sx n="100" d="100"/>
        <a:sy n="100" d="100"/>
      </p:scale>
      <p:origin x="0" y="-36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notesMaster" Target="notesMasters/notesMaster1.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slide" Target="slides/slide137.xml"/><Relationship Id="rId153" Type="http://schemas.openxmlformats.org/officeDocument/2006/relationships/slide" Target="slides/slide1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A519D5E-250C-403A-8B47-DF5993CDAE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Paul's 3rd Missionary Journey</a:t>
            </a:r>
          </a:p>
        </p:txBody>
      </p:sp>
      <p:sp>
        <p:nvSpPr>
          <p:cNvPr id="5" name="Rectangle 6">
            <a:extLst>
              <a:ext uri="{FF2B5EF4-FFF2-40B4-BE49-F238E27FC236}">
                <a16:creationId xmlns:a16="http://schemas.microsoft.com/office/drawing/2014/main" id="{8D6C0FD7-F9C7-48A7-A9D4-49C7072851BF}"/>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Richie Thetford</a:t>
            </a:r>
          </a:p>
        </p:txBody>
      </p:sp>
      <p:sp>
        <p:nvSpPr>
          <p:cNvPr id="6" name="Rectangle 7">
            <a:extLst>
              <a:ext uri="{FF2B5EF4-FFF2-40B4-BE49-F238E27FC236}">
                <a16:creationId xmlns:a16="http://schemas.microsoft.com/office/drawing/2014/main" id="{F7531C49-98BC-480A-B390-9B5805919B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31E284-9CC9-4C47-A15C-3224916E7B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DBF31397-AF65-489A-BB23-3F7D35F51130}"/>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B765DA79-AD6A-40FB-A4D9-37068DD4E01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1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CA6B1-B5A0-4D1C-B248-6937C166E0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544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7735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46838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7490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2934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3913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763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2564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7510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581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32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02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250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3015713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07900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68023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89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584686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01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477809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1668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9672818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36670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9912631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85827001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3357352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1068531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54096621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1992429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07121701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35747827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125360537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35852304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746781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8_nightsk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Tree>
    <p:extLst>
      <p:ext uri="{BB962C8B-B14F-4D97-AF65-F5344CB8AC3E}">
        <p14:creationId xmlns:p14="http://schemas.microsoft.com/office/powerpoint/2010/main" val="409347618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217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89155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9496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5829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9730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978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482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0170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35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90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203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911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2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82498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819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769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117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03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92671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00492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93203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65767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9121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55246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49388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96553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3885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54971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89533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5FD5CD65-557D-4EF2-B749-3225FC10A7B0}"/>
              </a:ext>
            </a:extLst>
          </p:cNvPr>
          <p:cNvGrpSpPr>
            <a:grpSpLocks/>
          </p:cNvGrpSpPr>
          <p:nvPr/>
        </p:nvGrpSpPr>
        <p:grpSpPr bwMode="auto">
          <a:xfrm>
            <a:off x="0" y="0"/>
            <a:ext cx="11277600" cy="5943600"/>
            <a:chOff x="0" y="0"/>
            <a:chExt cx="5328" cy="3744"/>
          </a:xfrm>
        </p:grpSpPr>
        <p:sp>
          <p:nvSpPr>
            <p:cNvPr id="12291" name="Freeform 3">
              <a:extLst>
                <a:ext uri="{FF2B5EF4-FFF2-40B4-BE49-F238E27FC236}">
                  <a16:creationId xmlns:a16="http://schemas.microsoft.com/office/drawing/2014/main" id="{83FFD414-5D2A-48C7-8A73-C3146CA32E95}"/>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292" name="Freeform 4">
              <a:extLst>
                <a:ext uri="{FF2B5EF4-FFF2-40B4-BE49-F238E27FC236}">
                  <a16:creationId xmlns:a16="http://schemas.microsoft.com/office/drawing/2014/main" id="{2919B981-0F24-4127-9ECF-6399CA97EBF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2293" name="Rectangle 5">
            <a:extLst>
              <a:ext uri="{FF2B5EF4-FFF2-40B4-BE49-F238E27FC236}">
                <a16:creationId xmlns:a16="http://schemas.microsoft.com/office/drawing/2014/main" id="{8DB8F4AE-BE60-4773-A082-40D32B65538F}"/>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294" name="Rectangle 6">
            <a:extLst>
              <a:ext uri="{FF2B5EF4-FFF2-40B4-BE49-F238E27FC236}">
                <a16:creationId xmlns:a16="http://schemas.microsoft.com/office/drawing/2014/main" id="{474261C6-6249-4A00-A047-F620FF821581}"/>
              </a:ext>
            </a:extLst>
          </p:cNvPr>
          <p:cNvSpPr>
            <a:spLocks noGrp="1" noChangeArrowheads="1"/>
          </p:cNvSpPr>
          <p:nvPr>
            <p:ph type="dt" sz="quarter" idx="2"/>
          </p:nvPr>
        </p:nvSpPr>
        <p:spPr/>
        <p:txBody>
          <a:bodyPr/>
          <a:lstStyle>
            <a:lvl1pPr>
              <a:defRPr/>
            </a:lvl1pPr>
          </a:lstStyle>
          <a:p>
            <a:endParaRPr lang="en-US" altLang="en-US"/>
          </a:p>
        </p:txBody>
      </p:sp>
      <p:sp>
        <p:nvSpPr>
          <p:cNvPr id="12295" name="Rectangle 7">
            <a:extLst>
              <a:ext uri="{FF2B5EF4-FFF2-40B4-BE49-F238E27FC236}">
                <a16:creationId xmlns:a16="http://schemas.microsoft.com/office/drawing/2014/main" id="{B62EAB0D-F849-4B2B-AB57-4B396EC9F972}"/>
              </a:ext>
            </a:extLst>
          </p:cNvPr>
          <p:cNvSpPr>
            <a:spLocks noGrp="1" noChangeArrowheads="1"/>
          </p:cNvSpPr>
          <p:nvPr>
            <p:ph type="ftr" sz="quarter" idx="3"/>
          </p:nvPr>
        </p:nvSpPr>
        <p:spPr/>
        <p:txBody>
          <a:bodyPr/>
          <a:lstStyle>
            <a:lvl1pPr>
              <a:defRPr/>
            </a:lvl1pPr>
          </a:lstStyle>
          <a:p>
            <a:endParaRPr lang="en-US" altLang="en-US"/>
          </a:p>
        </p:txBody>
      </p:sp>
      <p:sp>
        <p:nvSpPr>
          <p:cNvPr id="12296" name="Rectangle 8">
            <a:extLst>
              <a:ext uri="{FF2B5EF4-FFF2-40B4-BE49-F238E27FC236}">
                <a16:creationId xmlns:a16="http://schemas.microsoft.com/office/drawing/2014/main" id="{2FB2F7A1-83B5-4C05-BEFD-67526A3942FD}"/>
              </a:ext>
            </a:extLst>
          </p:cNvPr>
          <p:cNvSpPr>
            <a:spLocks noGrp="1" noChangeArrowheads="1"/>
          </p:cNvSpPr>
          <p:nvPr>
            <p:ph type="sldNum" sz="quarter" idx="4"/>
          </p:nvPr>
        </p:nvSpPr>
        <p:spPr/>
        <p:txBody>
          <a:bodyPr/>
          <a:lstStyle>
            <a:lvl1pPr>
              <a:defRPr/>
            </a:lvl1pPr>
          </a:lstStyle>
          <a:p>
            <a:fld id="{5D6B6E80-BD03-4A70-A423-AD5688BE9C46}" type="slidenum">
              <a:rPr lang="en-US" altLang="en-US"/>
              <a:pPr/>
              <a:t>‹#›</a:t>
            </a:fld>
            <a:endParaRPr lang="en-US" altLang="en-US"/>
          </a:p>
        </p:txBody>
      </p:sp>
      <p:sp>
        <p:nvSpPr>
          <p:cNvPr id="12297" name="Rectangle 9">
            <a:extLst>
              <a:ext uri="{FF2B5EF4-FFF2-40B4-BE49-F238E27FC236}">
                <a16:creationId xmlns:a16="http://schemas.microsoft.com/office/drawing/2014/main" id="{AA487269-A324-4F2E-9682-C22F69AB5053}"/>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1872766143"/>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7C7F-7D5B-4308-93FC-7EEECC1ED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019F3-5E09-4270-B0F7-2A1F87784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B01D4-B865-47DF-955E-23DD075E57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888D872-9716-4585-BB40-2965F16D87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17AE7E-0ECD-4C26-8404-DC5B85FBFF86}"/>
              </a:ext>
            </a:extLst>
          </p:cNvPr>
          <p:cNvSpPr>
            <a:spLocks noGrp="1"/>
          </p:cNvSpPr>
          <p:nvPr>
            <p:ph type="sldNum" sz="quarter" idx="12"/>
          </p:nvPr>
        </p:nvSpPr>
        <p:spPr/>
        <p:txBody>
          <a:bodyPr/>
          <a:lstStyle>
            <a:lvl1pPr>
              <a:defRPr/>
            </a:lvl1pPr>
          </a:lstStyle>
          <a:p>
            <a:fld id="{0A40F32B-436B-41C9-8F75-07D0D9C83F77}" type="slidenum">
              <a:rPr lang="en-US" altLang="en-US"/>
              <a:pPr/>
              <a:t>‹#›</a:t>
            </a:fld>
            <a:endParaRPr lang="en-US" altLang="en-US"/>
          </a:p>
        </p:txBody>
      </p:sp>
    </p:spTree>
    <p:extLst>
      <p:ext uri="{BB962C8B-B14F-4D97-AF65-F5344CB8AC3E}">
        <p14:creationId xmlns:p14="http://schemas.microsoft.com/office/powerpoint/2010/main" val="1644407526"/>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A45C-655E-4882-9453-309A0EC6E49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B9552F-349E-4504-B8C5-53B9520290F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96F6016-51F1-41E7-B191-6FAE120AE5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D7A47CC-A8AB-407B-A5DB-07E2E5F256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587061-EFCE-4AFE-82D6-AF7AA4233919}"/>
              </a:ext>
            </a:extLst>
          </p:cNvPr>
          <p:cNvSpPr>
            <a:spLocks noGrp="1"/>
          </p:cNvSpPr>
          <p:nvPr>
            <p:ph type="sldNum" sz="quarter" idx="12"/>
          </p:nvPr>
        </p:nvSpPr>
        <p:spPr/>
        <p:txBody>
          <a:bodyPr/>
          <a:lstStyle>
            <a:lvl1pPr>
              <a:defRPr/>
            </a:lvl1pPr>
          </a:lstStyle>
          <a:p>
            <a:fld id="{FC048F4A-1795-4463-BC4B-737C2E1F310A}" type="slidenum">
              <a:rPr lang="en-US" altLang="en-US"/>
              <a:pPr/>
              <a:t>‹#›</a:t>
            </a:fld>
            <a:endParaRPr lang="en-US" altLang="en-US"/>
          </a:p>
        </p:txBody>
      </p:sp>
    </p:spTree>
    <p:extLst>
      <p:ext uri="{BB962C8B-B14F-4D97-AF65-F5344CB8AC3E}">
        <p14:creationId xmlns:p14="http://schemas.microsoft.com/office/powerpoint/2010/main" val="1542096386"/>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5DD38-4731-496B-882C-6256B81873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3D202-98AF-486A-A2E1-985672CAF15F}"/>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82A39-D871-46F3-A274-784D54F36A2C}"/>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2A1A79-CF0F-41E2-8F81-94E68FF7A8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9BAEBB4-23A1-41C0-8A90-B2738B14496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EE0807-A17B-43DA-B674-5A5F124528A4}"/>
              </a:ext>
            </a:extLst>
          </p:cNvPr>
          <p:cNvSpPr>
            <a:spLocks noGrp="1"/>
          </p:cNvSpPr>
          <p:nvPr>
            <p:ph type="sldNum" sz="quarter" idx="12"/>
          </p:nvPr>
        </p:nvSpPr>
        <p:spPr/>
        <p:txBody>
          <a:bodyPr/>
          <a:lstStyle>
            <a:lvl1pPr>
              <a:defRPr/>
            </a:lvl1pPr>
          </a:lstStyle>
          <a:p>
            <a:fld id="{1E742F46-FB4A-4DFA-B14A-A5FA8CB1D0C3}" type="slidenum">
              <a:rPr lang="en-US" altLang="en-US"/>
              <a:pPr/>
              <a:t>‹#›</a:t>
            </a:fld>
            <a:endParaRPr lang="en-US" altLang="en-US"/>
          </a:p>
        </p:txBody>
      </p:sp>
    </p:spTree>
    <p:extLst>
      <p:ext uri="{BB962C8B-B14F-4D97-AF65-F5344CB8AC3E}">
        <p14:creationId xmlns:p14="http://schemas.microsoft.com/office/powerpoint/2010/main" val="579456515"/>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1D03-ADE8-4D1D-8EB0-21CBDEA3561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08988A-8CD4-4E05-BF43-7548FE1B5F3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DF4BF3-22E1-4CD5-9514-0232F70FDEB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2802C5-A961-4AFE-9E9D-37D51FA7D1F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F78FD4-0BC8-455E-9AEC-7B2D677E2F8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81FC41-571D-454F-8AD9-F39D4F9A5AA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B37BD3-0B49-4D33-8C5A-86F43821025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6B84A57-0A38-492E-87E1-FE2BBEF19ADD}"/>
              </a:ext>
            </a:extLst>
          </p:cNvPr>
          <p:cNvSpPr>
            <a:spLocks noGrp="1"/>
          </p:cNvSpPr>
          <p:nvPr>
            <p:ph type="sldNum" sz="quarter" idx="12"/>
          </p:nvPr>
        </p:nvSpPr>
        <p:spPr/>
        <p:txBody>
          <a:bodyPr/>
          <a:lstStyle>
            <a:lvl1pPr>
              <a:defRPr/>
            </a:lvl1pPr>
          </a:lstStyle>
          <a:p>
            <a:fld id="{83CA7BEC-239D-4C86-AF81-6BAAD42ED5FD}" type="slidenum">
              <a:rPr lang="en-US" altLang="en-US"/>
              <a:pPr/>
              <a:t>‹#›</a:t>
            </a:fld>
            <a:endParaRPr lang="en-US" altLang="en-US"/>
          </a:p>
        </p:txBody>
      </p:sp>
    </p:spTree>
    <p:extLst>
      <p:ext uri="{BB962C8B-B14F-4D97-AF65-F5344CB8AC3E}">
        <p14:creationId xmlns:p14="http://schemas.microsoft.com/office/powerpoint/2010/main" val="3027340188"/>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24DA-EB78-4304-A000-C0D55C96E8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659540-0A82-49A7-922E-12C1396B012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71EE846-5656-433F-86C0-1DFCDBE8D65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FE3A0A1-ABC9-4251-8B44-C1F3E483287E}"/>
              </a:ext>
            </a:extLst>
          </p:cNvPr>
          <p:cNvSpPr>
            <a:spLocks noGrp="1"/>
          </p:cNvSpPr>
          <p:nvPr>
            <p:ph type="sldNum" sz="quarter" idx="12"/>
          </p:nvPr>
        </p:nvSpPr>
        <p:spPr/>
        <p:txBody>
          <a:bodyPr/>
          <a:lstStyle>
            <a:lvl1pPr>
              <a:defRPr/>
            </a:lvl1pPr>
          </a:lstStyle>
          <a:p>
            <a:fld id="{1EFE7118-D615-4916-B286-2778ADC53429}" type="slidenum">
              <a:rPr lang="en-US" altLang="en-US"/>
              <a:pPr/>
              <a:t>‹#›</a:t>
            </a:fld>
            <a:endParaRPr lang="en-US" altLang="en-US"/>
          </a:p>
        </p:txBody>
      </p:sp>
    </p:spTree>
    <p:extLst>
      <p:ext uri="{BB962C8B-B14F-4D97-AF65-F5344CB8AC3E}">
        <p14:creationId xmlns:p14="http://schemas.microsoft.com/office/powerpoint/2010/main" val="3524710929"/>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F38F00-B4B6-4A36-93E4-848D60CE331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EC08AB6-B2AB-45FE-A87D-2A9677B6F25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B83DE02-9392-4DB8-8D06-60D82BA179A1}"/>
              </a:ext>
            </a:extLst>
          </p:cNvPr>
          <p:cNvSpPr>
            <a:spLocks noGrp="1"/>
          </p:cNvSpPr>
          <p:nvPr>
            <p:ph type="sldNum" sz="quarter" idx="12"/>
          </p:nvPr>
        </p:nvSpPr>
        <p:spPr/>
        <p:txBody>
          <a:bodyPr/>
          <a:lstStyle>
            <a:lvl1pPr>
              <a:defRPr/>
            </a:lvl1pPr>
          </a:lstStyle>
          <a:p>
            <a:fld id="{5C32E6E3-8F84-4196-9CAD-5701F2523BC8}" type="slidenum">
              <a:rPr lang="en-US" altLang="en-US"/>
              <a:pPr/>
              <a:t>‹#›</a:t>
            </a:fld>
            <a:endParaRPr lang="en-US" altLang="en-US"/>
          </a:p>
        </p:txBody>
      </p:sp>
    </p:spTree>
    <p:extLst>
      <p:ext uri="{BB962C8B-B14F-4D97-AF65-F5344CB8AC3E}">
        <p14:creationId xmlns:p14="http://schemas.microsoft.com/office/powerpoint/2010/main" val="1568367406"/>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DA5D-7AC7-4758-B83E-C7E8E38C629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BC9F5-D078-47E0-ADE2-B4BC2F17EB6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04043F-F138-4E12-9726-0AF77E6847F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9D786-CA7A-4D06-B313-5E1350F729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0B4A6E1-BAB7-4F9E-B44F-FB11905B2EE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9C312F-B252-414E-8B8D-EE385420C693}"/>
              </a:ext>
            </a:extLst>
          </p:cNvPr>
          <p:cNvSpPr>
            <a:spLocks noGrp="1"/>
          </p:cNvSpPr>
          <p:nvPr>
            <p:ph type="sldNum" sz="quarter" idx="12"/>
          </p:nvPr>
        </p:nvSpPr>
        <p:spPr/>
        <p:txBody>
          <a:bodyPr/>
          <a:lstStyle>
            <a:lvl1pPr>
              <a:defRPr/>
            </a:lvl1pPr>
          </a:lstStyle>
          <a:p>
            <a:fld id="{50051B7E-BB03-4881-A145-879F686E9F82}" type="slidenum">
              <a:rPr lang="en-US" altLang="en-US"/>
              <a:pPr/>
              <a:t>‹#›</a:t>
            </a:fld>
            <a:endParaRPr lang="en-US" altLang="en-US"/>
          </a:p>
        </p:txBody>
      </p:sp>
    </p:spTree>
    <p:extLst>
      <p:ext uri="{BB962C8B-B14F-4D97-AF65-F5344CB8AC3E}">
        <p14:creationId xmlns:p14="http://schemas.microsoft.com/office/powerpoint/2010/main" val="1995167929"/>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8B2C-2A08-4A26-BC1F-3EB73FC12B5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126AB9-822C-4DEE-BE42-FF5FEA6A7BF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A54EAF-7F50-4E85-B9CF-4F95C762B20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C9B39-981C-4314-AB78-2E3815D913F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285863D-5123-4074-BBBA-2FFC35194CC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2F0C56-40FF-48C4-8040-43E10931414C}"/>
              </a:ext>
            </a:extLst>
          </p:cNvPr>
          <p:cNvSpPr>
            <a:spLocks noGrp="1"/>
          </p:cNvSpPr>
          <p:nvPr>
            <p:ph type="sldNum" sz="quarter" idx="12"/>
          </p:nvPr>
        </p:nvSpPr>
        <p:spPr/>
        <p:txBody>
          <a:bodyPr/>
          <a:lstStyle>
            <a:lvl1pPr>
              <a:defRPr/>
            </a:lvl1pPr>
          </a:lstStyle>
          <a:p>
            <a:fld id="{2C642F9C-7F68-49D8-B7A6-C7AC89E861F6}" type="slidenum">
              <a:rPr lang="en-US" altLang="en-US"/>
              <a:pPr/>
              <a:t>‹#›</a:t>
            </a:fld>
            <a:endParaRPr lang="en-US" altLang="en-US"/>
          </a:p>
        </p:txBody>
      </p:sp>
    </p:spTree>
    <p:extLst>
      <p:ext uri="{BB962C8B-B14F-4D97-AF65-F5344CB8AC3E}">
        <p14:creationId xmlns:p14="http://schemas.microsoft.com/office/powerpoint/2010/main" val="2473177565"/>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86EE-9194-4789-8073-BE614C2417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585240-A325-4543-A8F7-CA25757DEC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40613-F24D-477B-8D21-E5D5E12B31F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49C501-7FF8-48DE-AAA0-CBE936A1B4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B415A5B-87D7-4281-B309-8B755180289F}"/>
              </a:ext>
            </a:extLst>
          </p:cNvPr>
          <p:cNvSpPr>
            <a:spLocks noGrp="1"/>
          </p:cNvSpPr>
          <p:nvPr>
            <p:ph type="sldNum" sz="quarter" idx="12"/>
          </p:nvPr>
        </p:nvSpPr>
        <p:spPr/>
        <p:txBody>
          <a:bodyPr/>
          <a:lstStyle>
            <a:lvl1pPr>
              <a:defRPr/>
            </a:lvl1pPr>
          </a:lstStyle>
          <a:p>
            <a:fld id="{D96E1B3F-8AE8-4847-BDB3-B851504C5A91}" type="slidenum">
              <a:rPr lang="en-US" altLang="en-US"/>
              <a:pPr/>
              <a:t>‹#›</a:t>
            </a:fld>
            <a:endParaRPr lang="en-US" altLang="en-US"/>
          </a:p>
        </p:txBody>
      </p:sp>
    </p:spTree>
    <p:extLst>
      <p:ext uri="{BB962C8B-B14F-4D97-AF65-F5344CB8AC3E}">
        <p14:creationId xmlns:p14="http://schemas.microsoft.com/office/powerpoint/2010/main" val="2328128497"/>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A4EF3-6140-4760-A37A-2E6682426B29}"/>
              </a:ext>
            </a:extLst>
          </p:cNvPr>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3D3F44-93E8-4C1D-BF4D-A08C1716ACAD}"/>
              </a:ext>
            </a:extLst>
          </p:cNvPr>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9262B-57E0-4BFB-BC53-910B93D2D07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88865FA-9AA4-4734-A16C-2CAE74F268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B035C4-2159-431A-ACFD-753BAD653353}"/>
              </a:ext>
            </a:extLst>
          </p:cNvPr>
          <p:cNvSpPr>
            <a:spLocks noGrp="1"/>
          </p:cNvSpPr>
          <p:nvPr>
            <p:ph type="sldNum" sz="quarter" idx="12"/>
          </p:nvPr>
        </p:nvSpPr>
        <p:spPr/>
        <p:txBody>
          <a:bodyPr/>
          <a:lstStyle>
            <a:lvl1pPr>
              <a:defRPr/>
            </a:lvl1pPr>
          </a:lstStyle>
          <a:p>
            <a:fld id="{ABBADACD-C2C4-45A2-BBC6-6BC5EAB2BA64}" type="slidenum">
              <a:rPr lang="en-US" altLang="en-US"/>
              <a:pPr/>
              <a:t>‹#›</a:t>
            </a:fld>
            <a:endParaRPr lang="en-US" altLang="en-US"/>
          </a:p>
        </p:txBody>
      </p:sp>
    </p:spTree>
    <p:extLst>
      <p:ext uri="{BB962C8B-B14F-4D97-AF65-F5344CB8AC3E}">
        <p14:creationId xmlns:p14="http://schemas.microsoft.com/office/powerpoint/2010/main" val="2215266469"/>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21CE-EC65-4B7A-9CC0-4390CA39F535}"/>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5DD95-399C-4848-AA2E-DA84924EC26F}"/>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8D4AAC-320C-4899-A523-E5D473475F1B}"/>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157AE51-CB59-4E47-B5F2-4BE4A0B6C02A}"/>
              </a:ext>
            </a:extLst>
          </p:cNvPr>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D7A8E4D-2DA3-4229-A4BE-DD8E3F654C65}"/>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CD8CB16-AD94-4ECF-99BB-9C0C7E95DDDB}"/>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BCEF30D-8441-4860-B2AA-FB93B9BCD334}"/>
              </a:ext>
            </a:extLst>
          </p:cNvPr>
          <p:cNvSpPr>
            <a:spLocks noGrp="1"/>
          </p:cNvSpPr>
          <p:nvPr>
            <p:ph type="sldNum" sz="quarter" idx="12"/>
          </p:nvPr>
        </p:nvSpPr>
        <p:spPr>
          <a:xfrm>
            <a:off x="8737600" y="6248400"/>
            <a:ext cx="2844800" cy="457200"/>
          </a:xfrm>
        </p:spPr>
        <p:txBody>
          <a:bodyPr/>
          <a:lstStyle>
            <a:lvl1pPr>
              <a:defRPr/>
            </a:lvl1pPr>
          </a:lstStyle>
          <a:p>
            <a:fld id="{7A8990BA-81BF-47BB-9DB2-2E3D52E6C829}" type="slidenum">
              <a:rPr lang="en-US" altLang="en-US"/>
              <a:pPr/>
              <a:t>‹#›</a:t>
            </a:fld>
            <a:endParaRPr lang="en-US" altLang="en-US"/>
          </a:p>
        </p:txBody>
      </p:sp>
    </p:spTree>
    <p:extLst>
      <p:ext uri="{BB962C8B-B14F-4D97-AF65-F5344CB8AC3E}">
        <p14:creationId xmlns:p14="http://schemas.microsoft.com/office/powerpoint/2010/main" val="732888498"/>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973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19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883987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35055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345853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167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829967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0149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103075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8693378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3041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16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185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28567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841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4301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017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40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20876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32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355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98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1.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7.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8.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8658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5341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6225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2477836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B566AEC4-9429-41A1-B04D-AAE3A89EA216}"/>
              </a:ext>
            </a:extLst>
          </p:cNvPr>
          <p:cNvGrpSpPr>
            <a:grpSpLocks/>
          </p:cNvGrpSpPr>
          <p:nvPr/>
        </p:nvGrpSpPr>
        <p:grpSpPr bwMode="auto">
          <a:xfrm>
            <a:off x="1" y="0"/>
            <a:ext cx="9656233" cy="1981200"/>
            <a:chOff x="0" y="0"/>
            <a:chExt cx="4562" cy="1248"/>
          </a:xfrm>
        </p:grpSpPr>
        <p:sp>
          <p:nvSpPr>
            <p:cNvPr id="11267" name="Freeform 3">
              <a:extLst>
                <a:ext uri="{FF2B5EF4-FFF2-40B4-BE49-F238E27FC236}">
                  <a16:creationId xmlns:a16="http://schemas.microsoft.com/office/drawing/2014/main" id="{78FFBA39-6277-4BDA-B42B-C06D49C25943}"/>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sp>
          <p:nvSpPr>
            <p:cNvPr id="11268" name="Freeform 4">
              <a:extLst>
                <a:ext uri="{FF2B5EF4-FFF2-40B4-BE49-F238E27FC236}">
                  <a16:creationId xmlns:a16="http://schemas.microsoft.com/office/drawing/2014/main" id="{ABDD4F15-7D61-4FA8-BCAA-B85A3EA1EA97}"/>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1269" name="Rectangle 5">
            <a:extLst>
              <a:ext uri="{FF2B5EF4-FFF2-40B4-BE49-F238E27FC236}">
                <a16:creationId xmlns:a16="http://schemas.microsoft.com/office/drawing/2014/main" id="{D76BAFB9-9DFB-4FB4-92CC-142BC30D858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Rectangle 6">
            <a:extLst>
              <a:ext uri="{FF2B5EF4-FFF2-40B4-BE49-F238E27FC236}">
                <a16:creationId xmlns:a16="http://schemas.microsoft.com/office/drawing/2014/main" id="{AAC0B7B9-87C8-479A-A935-7D26111756EE}"/>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71" name="Rectangle 7">
            <a:extLst>
              <a:ext uri="{FF2B5EF4-FFF2-40B4-BE49-F238E27FC236}">
                <a16:creationId xmlns:a16="http://schemas.microsoft.com/office/drawing/2014/main" id="{09133C65-3231-487A-8B2D-BDE3594386FD}"/>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11272" name="Rectangle 8">
            <a:extLst>
              <a:ext uri="{FF2B5EF4-FFF2-40B4-BE49-F238E27FC236}">
                <a16:creationId xmlns:a16="http://schemas.microsoft.com/office/drawing/2014/main" id="{BD56E282-5EEC-4D0F-B899-C423FCD662A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11273" name="Rectangle 9">
            <a:extLst>
              <a:ext uri="{FF2B5EF4-FFF2-40B4-BE49-F238E27FC236}">
                <a16:creationId xmlns:a16="http://schemas.microsoft.com/office/drawing/2014/main" id="{703644B1-58C4-4F89-9502-4BBCE113098A}"/>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12AE676-C7E4-4270-9991-949E101D40C2}" type="slidenum">
              <a:rPr lang="en-US" altLang="en-US"/>
              <a:pPr/>
              <a:t>‹#›</a:t>
            </a:fld>
            <a:endParaRPr lang="en-US" altLang="en-US"/>
          </a:p>
        </p:txBody>
      </p:sp>
    </p:spTree>
    <p:extLst>
      <p:ext uri="{BB962C8B-B14F-4D97-AF65-F5344CB8AC3E}">
        <p14:creationId xmlns:p14="http://schemas.microsoft.com/office/powerpoint/2010/main" val="2986555383"/>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ransition spd="slow">
    <p:zoom/>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94865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544892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slide" Target="slide8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Page.p+259" TargetMode="External"/><Relationship Id="rId1" Type="http://schemas.openxmlformats.org/officeDocument/2006/relationships/slideLayout" Target="../slideLayouts/slideLayout38.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Page.p+260&amp;off=1551&amp;ctx=e+of+his+own+words.+~Peter+finally+discov" TargetMode="Externa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Page.p+261&amp;off=673&amp;ctx=heard+against+Paul.+~He+had+certainly+tau" TargetMode="Externa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Page.p+261&amp;off=2878&amp;ctx=+period+well+known.+~Nazarites+had+no+pur" TargetMode="External"/><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1.34&amp;off=729&amp;ctx=+into+the+castle.%EF%BB%BF%E2%80%9D+~The+inability+of+the" TargetMode="External"/><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1.39&amp;off=792&amp;ctx=ak+to+the+people.%EF%BB%BF%E2%80%9D+~This+conversation+sh" TargetMode="Externa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2.2&amp;off=254&amp;ctx=y+Mr.+Howson%2c+that%2c+~had+he+spoken+in+Gre" TargetMode="Externa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4.xml.rels><?xml version="1.0" encoding="UTF-8" standalone="yes"?>
<Relationships xmlns="http://schemas.openxmlformats.org/package/2006/relationships"><Relationship Id="rId2" Type="http://schemas.openxmlformats.org/officeDocument/2006/relationships/hyperlink" Target="https://ref.ly/logosres/brazos65ac?ref=Bible.Ac22.6&amp;off=3366" TargetMode="External"/><Relationship Id="rId1" Type="http://schemas.openxmlformats.org/officeDocument/2006/relationships/slideLayout" Target="../slideLayouts/slideLayout43.xml"/></Relationships>
</file>

<file path=ppt/slides/_rels/slide1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2.21&amp;off=843&amp;ctx=+to+the+Gentiles.%EF%BB%BF%E2%80%9D%0a~By+allowing+Paul+to+" TargetMode="Externa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2.24&amp;off=635&amp;ctx=t+so+against+him.%EF%BB%BF%E2%80%9D+~The+idea+of+scourgin" TargetMode="External"/><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hyperlink" Target="https://ref.ly/logosres/brazos65ac?ref=Bible.Ac23.1&amp;off=5254" TargetMode="External"/><Relationship Id="rId1" Type="http://schemas.openxmlformats.org/officeDocument/2006/relationships/slideLayout" Target="../slideLayouts/slideLayout43.xml"/></Relationships>
</file>

<file path=ppt/slides/_rels/slide1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71.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3.5&amp;off=518&amp;ctx=er+of+thy+people.%EF%BB%BF%E2%80%9D+~The+flash+of+anger+w" TargetMode="External"/><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3.10&amp;off=1344&amp;ctx=+into+the+castle.%EF%BB%BF%E2%80%9D+~It+will+be+observed%2c" TargetMode="External"/><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3.10&amp;off=1738&amp;ctx=y+spiritual+beings.%0a~Under+ordinary+circu" TargetMode="Externa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ref.ly/logosres/mcgaroca?ref=Bible.Ac23.11&amp;off=1123&amp;ctx=e+to+visit+Rome.%EF%BB%BF2%EF%BB%BF+~But+his+speeches+bef" TargetMode="Externa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5365820" y="5807948"/>
            <a:ext cx="682615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Chaps 19 – </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20 – 21– </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3" action="ppaction://hlinksldjump"/>
              </a:rPr>
              <a:t>22</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 </a:t>
            </a:r>
            <a:r>
              <a:rPr lang="en-US" sz="36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4" action="ppaction://hlinksldjump"/>
              </a:rPr>
              <a:t>23</a:t>
            </a:r>
            <a:endParaRPr kumimoji="0" lang="en-US" sz="36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01FF3A78-158D-49DA-B5C5-C28BE19F73E7}"/>
              </a:ext>
            </a:extLst>
          </p:cNvPr>
          <p:cNvPicPr>
            <a:picLocks noChangeAspect="1"/>
          </p:cNvPicPr>
          <p:nvPr/>
        </p:nvPicPr>
        <p:blipFill>
          <a:blip r:embed="rId5"/>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FDBE-C40E-4424-9D85-A9383587C805}"/>
              </a:ext>
            </a:extLst>
          </p:cNvPr>
          <p:cNvPicPr/>
          <p:nvPr/>
        </p:nvPicPr>
        <p:blipFill>
          <a:blip r:embed="rId2">
            <a:extLst>
              <a:ext uri="{28A0092B-C50C-407E-A947-70E740481C1C}">
                <a14:useLocalDpi xmlns:a14="http://schemas.microsoft.com/office/drawing/2010/main" val="0"/>
              </a:ext>
            </a:extLst>
          </a:blip>
          <a:stretch>
            <a:fillRect/>
          </a:stretch>
        </p:blipFill>
        <p:spPr>
          <a:xfrm>
            <a:off x="462013" y="288758"/>
            <a:ext cx="11261557" cy="6304547"/>
          </a:xfrm>
          <a:prstGeom prst="rect">
            <a:avLst/>
          </a:prstGeom>
        </p:spPr>
      </p:pic>
    </p:spTree>
    <p:extLst>
      <p:ext uri="{BB962C8B-B14F-4D97-AF65-F5344CB8AC3E}">
        <p14:creationId xmlns:p14="http://schemas.microsoft.com/office/powerpoint/2010/main" val="33697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Missions Pattern</a:t>
            </a:r>
          </a:p>
        </p:txBody>
      </p:sp>
      <p:sp>
        <p:nvSpPr>
          <p:cNvPr id="3" name="Text Placeholder 2"/>
          <p:cNvSpPr>
            <a:spLocks noGrp="1"/>
          </p:cNvSpPr>
          <p:nvPr>
            <p:ph type="body" sz="quarter" idx="10"/>
          </p:nvPr>
        </p:nvSpPr>
        <p:spPr/>
        <p:txBody>
          <a:bodyPr>
            <a:normAutofit/>
          </a:bodyPr>
          <a:lstStyle/>
          <a:p>
            <a:r>
              <a:rPr lang="en-US" sz="6400" b="1" dirty="0"/>
              <a:t>The Church Sends</a:t>
            </a:r>
          </a:p>
        </p:txBody>
      </p:sp>
    </p:spTree>
    <p:extLst>
      <p:ext uri="{BB962C8B-B14F-4D97-AF65-F5344CB8AC3E}">
        <p14:creationId xmlns:p14="http://schemas.microsoft.com/office/powerpoint/2010/main" val="17468857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Missions Pattern</a:t>
            </a:r>
          </a:p>
        </p:txBody>
      </p:sp>
      <p:sp>
        <p:nvSpPr>
          <p:cNvPr id="3" name="Text Placeholder 2"/>
          <p:cNvSpPr>
            <a:spLocks noGrp="1"/>
          </p:cNvSpPr>
          <p:nvPr>
            <p:ph type="body" sz="quarter" idx="10"/>
          </p:nvPr>
        </p:nvSpPr>
        <p:spPr/>
        <p:txBody>
          <a:bodyPr/>
          <a:lstStyle/>
          <a:p>
            <a:r>
              <a:rPr lang="en-US" dirty="0"/>
              <a:t>The Church Sends</a:t>
            </a:r>
          </a:p>
          <a:p>
            <a:r>
              <a:rPr lang="en-US" sz="6400" b="1" dirty="0"/>
              <a:t>The Missionary Plants</a:t>
            </a:r>
          </a:p>
        </p:txBody>
      </p:sp>
    </p:spTree>
    <p:extLst>
      <p:ext uri="{BB962C8B-B14F-4D97-AF65-F5344CB8AC3E}">
        <p14:creationId xmlns:p14="http://schemas.microsoft.com/office/powerpoint/2010/main" val="7857035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Missions Pattern</a:t>
            </a:r>
          </a:p>
        </p:txBody>
      </p:sp>
      <p:sp>
        <p:nvSpPr>
          <p:cNvPr id="3" name="Text Placeholder 2"/>
          <p:cNvSpPr>
            <a:spLocks noGrp="1"/>
          </p:cNvSpPr>
          <p:nvPr>
            <p:ph type="body" sz="quarter" idx="10"/>
          </p:nvPr>
        </p:nvSpPr>
        <p:spPr/>
        <p:txBody>
          <a:bodyPr/>
          <a:lstStyle/>
          <a:p>
            <a:r>
              <a:rPr lang="en-US" dirty="0"/>
              <a:t>The Church Sends</a:t>
            </a:r>
          </a:p>
          <a:p>
            <a:r>
              <a:rPr lang="en-US" dirty="0"/>
              <a:t>The Missionary Plants</a:t>
            </a:r>
          </a:p>
          <a:p>
            <a:r>
              <a:rPr lang="en-US" sz="5867" b="1" dirty="0"/>
              <a:t>The Church Oversees</a:t>
            </a:r>
          </a:p>
        </p:txBody>
      </p:sp>
    </p:spTree>
    <p:extLst>
      <p:ext uri="{BB962C8B-B14F-4D97-AF65-F5344CB8AC3E}">
        <p14:creationId xmlns:p14="http://schemas.microsoft.com/office/powerpoint/2010/main" val="442148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20b</a:t>
            </a:r>
            <a:r>
              <a:rPr lang="en-US" dirty="0"/>
              <a:t> and they said to him, “You see, brother, how many thousands there are among the Jews of those who have believed, and they are all zealous for the Law; </a:t>
            </a:r>
            <a:r>
              <a:rPr lang="en-US" baseline="30000" dirty="0"/>
              <a:t>21</a:t>
            </a:r>
            <a:r>
              <a:rPr lang="en-US" dirty="0"/>
              <a:t> and they have been told about you, that you are teaching all the Jews who are among the Gentiles to forsake Moses, telling them not to circumcise their children nor to walk according to the customs.</a:t>
            </a:r>
          </a:p>
        </p:txBody>
      </p:sp>
      <p:sp>
        <p:nvSpPr>
          <p:cNvPr id="3" name="Text Placeholder 2"/>
          <p:cNvSpPr>
            <a:spLocks noGrp="1"/>
          </p:cNvSpPr>
          <p:nvPr>
            <p:ph type="body" sz="quarter" idx="11"/>
          </p:nvPr>
        </p:nvSpPr>
        <p:spPr/>
        <p:txBody>
          <a:bodyPr/>
          <a:lstStyle/>
          <a:p>
            <a:r>
              <a:rPr lang="en-US" dirty="0"/>
              <a:t>- Acts 21:20b-21</a:t>
            </a:r>
          </a:p>
        </p:txBody>
      </p:sp>
    </p:spTree>
    <p:extLst>
      <p:ext uri="{BB962C8B-B14F-4D97-AF65-F5344CB8AC3E}">
        <p14:creationId xmlns:p14="http://schemas.microsoft.com/office/powerpoint/2010/main" val="18731100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585"/>
            <a:ext cx="12192000" cy="5648384"/>
          </a:xfrm>
        </p:spPr>
        <p:txBody>
          <a:bodyPr>
            <a:normAutofit/>
          </a:bodyPr>
          <a:lstStyle/>
          <a:p>
            <a:r>
              <a:rPr lang="en-US" sz="4267" dirty="0" err="1"/>
              <a:t>Judaizers</a:t>
            </a:r>
            <a:r>
              <a:rPr lang="en-US" sz="4267" dirty="0"/>
              <a:t> </a:t>
            </a:r>
            <a:r>
              <a:rPr lang="mr-IN" sz="4267" dirty="0"/>
              <a:t>–</a:t>
            </a:r>
            <a:r>
              <a:rPr lang="en-US" sz="4267" dirty="0"/>
              <a:t> Keep Customs + Faith = Salvation</a:t>
            </a:r>
            <a:br>
              <a:rPr lang="en-US" sz="4267" dirty="0"/>
            </a:br>
            <a:br>
              <a:rPr lang="en-US" sz="4267" dirty="0"/>
            </a:br>
            <a:r>
              <a:rPr lang="en-US" sz="4267" dirty="0"/>
              <a:t>Accusers </a:t>
            </a:r>
            <a:r>
              <a:rPr lang="mr-IN" sz="4267" dirty="0"/>
              <a:t>–</a:t>
            </a:r>
            <a:r>
              <a:rPr lang="en-US" sz="4267" dirty="0"/>
              <a:t> Abandon Customs + Faith = Salvation</a:t>
            </a:r>
          </a:p>
        </p:txBody>
      </p:sp>
    </p:spTree>
    <p:extLst>
      <p:ext uri="{BB962C8B-B14F-4D97-AF65-F5344CB8AC3E}">
        <p14:creationId xmlns:p14="http://schemas.microsoft.com/office/powerpoint/2010/main" val="10337603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22</a:t>
            </a:r>
            <a:r>
              <a:rPr lang="en-US" dirty="0"/>
              <a:t> What, then, is to be done? They will certainly hear that you have come. </a:t>
            </a:r>
            <a:br>
              <a:rPr lang="en-US" dirty="0"/>
            </a:br>
            <a:r>
              <a:rPr lang="en-US" baseline="30000" dirty="0"/>
              <a:t>23</a:t>
            </a:r>
            <a:r>
              <a:rPr lang="en-US" dirty="0"/>
              <a:t> Therefore do this that we tell you. We have four men who are under a vow;</a:t>
            </a:r>
          </a:p>
        </p:txBody>
      </p:sp>
      <p:sp>
        <p:nvSpPr>
          <p:cNvPr id="3" name="Text Placeholder 2"/>
          <p:cNvSpPr>
            <a:spLocks noGrp="1"/>
          </p:cNvSpPr>
          <p:nvPr>
            <p:ph type="body" sz="quarter" idx="11"/>
          </p:nvPr>
        </p:nvSpPr>
        <p:spPr/>
        <p:txBody>
          <a:bodyPr/>
          <a:lstStyle/>
          <a:p>
            <a:r>
              <a:rPr lang="en-US" dirty="0"/>
              <a:t>- Acts 21:22-23</a:t>
            </a:r>
          </a:p>
        </p:txBody>
      </p:sp>
    </p:spTree>
    <p:extLst>
      <p:ext uri="{BB962C8B-B14F-4D97-AF65-F5344CB8AC3E}">
        <p14:creationId xmlns:p14="http://schemas.microsoft.com/office/powerpoint/2010/main" val="21337607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take them and purify yourself along with them, and pay their expenses so that they may shave their heads; and all will know that there is nothing to the things which they have been told about you, but that you yourself also walk orderly, keeping the Law.</a:t>
            </a:r>
          </a:p>
        </p:txBody>
      </p:sp>
      <p:sp>
        <p:nvSpPr>
          <p:cNvPr id="3" name="Text Placeholder 2"/>
          <p:cNvSpPr>
            <a:spLocks noGrp="1"/>
          </p:cNvSpPr>
          <p:nvPr>
            <p:ph type="body" sz="quarter" idx="11"/>
          </p:nvPr>
        </p:nvSpPr>
        <p:spPr/>
        <p:txBody>
          <a:bodyPr/>
          <a:lstStyle/>
          <a:p>
            <a:r>
              <a:rPr lang="en-US" dirty="0"/>
              <a:t>- Acts 21:24</a:t>
            </a:r>
          </a:p>
        </p:txBody>
      </p:sp>
    </p:spTree>
    <p:extLst>
      <p:ext uri="{BB962C8B-B14F-4D97-AF65-F5344CB8AC3E}">
        <p14:creationId xmlns:p14="http://schemas.microsoft.com/office/powerpoint/2010/main" val="11500808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25</a:t>
            </a:r>
            <a:r>
              <a:rPr lang="en-US" dirty="0"/>
              <a:t> But concerning the Gentiles who have believed, we wrote, having decided that they should abstain from meat sacrificed to idols and from blood and from what is strangled and from fornication.” </a:t>
            </a:r>
            <a:r>
              <a:rPr lang="en-US" baseline="30000" dirty="0"/>
              <a:t>26</a:t>
            </a:r>
            <a:r>
              <a:rPr lang="en-US" dirty="0"/>
              <a:t> Then Paul took the men, and the next day, purifying himself along with them, went into the temple giving notice of the completion of the days of purification, until the sacrifice was offered for each one of them.</a:t>
            </a:r>
          </a:p>
        </p:txBody>
      </p:sp>
      <p:sp>
        <p:nvSpPr>
          <p:cNvPr id="3" name="Text Placeholder 2"/>
          <p:cNvSpPr>
            <a:spLocks noGrp="1"/>
          </p:cNvSpPr>
          <p:nvPr>
            <p:ph type="body" sz="quarter" idx="11"/>
          </p:nvPr>
        </p:nvSpPr>
        <p:spPr/>
        <p:txBody>
          <a:bodyPr/>
          <a:lstStyle/>
          <a:p>
            <a:r>
              <a:rPr lang="en-US" dirty="0"/>
              <a:t>- Acts 21:25-26</a:t>
            </a:r>
          </a:p>
        </p:txBody>
      </p:sp>
    </p:spTree>
    <p:extLst>
      <p:ext uri="{BB962C8B-B14F-4D97-AF65-F5344CB8AC3E}">
        <p14:creationId xmlns:p14="http://schemas.microsoft.com/office/powerpoint/2010/main" val="19505213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dirty="0"/>
              <a:t>Thus far we have omitted special mention of one custom, because its importance demands for it a separate consideration. We refer to sacrifices.  It is evident, from the transaction before us, as observed above, that James and the brethren in Jerusalem regarded the offering of sacrifices as at least innocent; for they approved the course of the four Nazarites, and urged Paul to join with them in the service, though it required them to offer sacrifices, and even </a:t>
            </a:r>
            <a:r>
              <a:rPr lang="en-US" i="1" dirty="0"/>
              <a:t>sin-offerings. They could not, indeed, very well avoid this opinion, since they admitted the continued authority of the Mosaic law. Though disagreeing with them as to the ground of their opinion, as in reference to the other customs, Paul evidently admitted the opinion itself, for he adopted their advice, and paid the expense of the sacrifices which the four Nazarites offered.</a:t>
            </a:r>
          </a:p>
          <a:p>
            <a:pPr lvl="1"/>
            <a:r>
              <a:rPr lang="en-US" b="0" dirty="0"/>
              <a:t>McGarvey, J. W. (1872). </a:t>
            </a:r>
            <a:r>
              <a:rPr lang="en-US" b="0" i="1" u="sng" dirty="0">
                <a:hlinkClick r:id="rId2"/>
              </a:rPr>
              <a:t>A commentary on Acts of Apostles</a:t>
            </a:r>
            <a:r>
              <a:rPr lang="en-US" b="0" dirty="0">
                <a:hlinkClick r:id="rId2"/>
              </a:rPr>
              <a:t> (p. 259).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630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sz="3600" dirty="0"/>
              <a:t>Peter finally discovered that he was wrong in that matter, and Paul at length discovered that he was wrong, in his connection with the offerings of these Nazarites. Some years later, the whole question concerning the Aaronic priesthood and animal sacrifices was thrust more distinctly upon his mind, and the Holy Spirit made to him a more distinct revelation of the truth upon the subject, and caused him to develop it to the Churches, in Ephesians, Colossians, and especially in Hebrews. In the last-named Epistle, written during his imprisonment in Rome, he exhibited the utter inefficiency of animal sacrifices; the sacrifice of Christ, once for all, the only sufficient sin-offering; and the abrogation of the Aaronic priesthood by that of Christ, who was now the only high priest and mediator between God and man. After these developments, he could not, for any earthly consideration, have repeated the transaction with the Nazarites; for it would have been to insult the great High Priest over the house of God, by presenting, before a human priest, an offering which could not take away sin, and which would proclaim the insufficiency of the blood of the atonement. We conclude, therefore, that the procedure described in the text was inconsistent with the truth as finally developed by the apostles, but not with so much of it as was then understood by Paul. This conclusion presents but another proof that the Holy Spirit, in leading the apostles “into the truth,” did so by a gradual development running through a series of years.</a:t>
            </a:r>
          </a:p>
          <a:p>
            <a:pPr lvl="1"/>
            <a:r>
              <a:rPr lang="en-US" b="0" dirty="0"/>
              <a:t>McGarvey, J. W. (1872). </a:t>
            </a:r>
            <a:r>
              <a:rPr lang="en-US" b="0" i="1" u="sng" dirty="0">
                <a:hlinkClick r:id="rId2"/>
              </a:rPr>
              <a:t>A commentary on Acts of Apostles</a:t>
            </a:r>
            <a:r>
              <a:rPr lang="en-US" b="0" dirty="0">
                <a:hlinkClick r:id="rId2"/>
              </a:rPr>
              <a:t> (p. 260).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462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C4386-BF9C-4B77-8F54-61C9D7DBDB5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2387" y="202565"/>
            <a:ext cx="11271183" cy="6452870"/>
          </a:xfrm>
          <a:prstGeom prst="rect">
            <a:avLst/>
          </a:prstGeom>
        </p:spPr>
      </p:pic>
    </p:spTree>
    <p:extLst>
      <p:ext uri="{BB962C8B-B14F-4D97-AF65-F5344CB8AC3E}">
        <p14:creationId xmlns:p14="http://schemas.microsoft.com/office/powerpoint/2010/main" val="12487771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sz="3400" dirty="0"/>
              <a:t>Then came in the necessity for the destruction of their temple &amp; city, so that     it should be impossible for them    to longer offer sacrifices which had been superseded. The destruction of the temple was not the </a:t>
            </a:r>
            <a:r>
              <a:rPr lang="en-US" sz="3400" i="1" dirty="0"/>
              <a:t>legal termination of the Mosaic ritual; for it ceased to be legal with the death of Christ; but this brought to an end its illegal continuance.</a:t>
            </a:r>
          </a:p>
          <a:p>
            <a:r>
              <a:rPr lang="en-US" sz="3400" dirty="0"/>
              <a:t>He had certainly taught the Jews that they were no longer </a:t>
            </a:r>
            <a:r>
              <a:rPr lang="en-US" sz="3400" i="1" dirty="0"/>
              <a:t>under the law,        and that “the customs” were no longer binding, and this was, in one sense, “apostasy from Moses.” But he had not, as he was charged, taught them to abandon the customs; for he had insisted that they were innocent; and, in reference to circumcision, he had given no ground of offense whatever. Hence the charge, as understood by those who preferred it, was false; and it was with the utmost propriety that Paul consented to disabuse their minds, though the means he adopted for that purpose was improper.</a:t>
            </a:r>
          </a:p>
          <a:p>
            <a:pPr lvl="1"/>
            <a:r>
              <a:rPr lang="en-US" b="0" dirty="0"/>
              <a:t>McGarvey, J. W. (1872). </a:t>
            </a:r>
            <a:r>
              <a:rPr lang="en-US" b="0" i="1" u="sng" dirty="0">
                <a:hlinkClick r:id="rId2"/>
              </a:rPr>
              <a:t>A commentary on Acts of Apostles</a:t>
            </a:r>
            <a:r>
              <a:rPr lang="en-US" b="0" dirty="0">
                <a:hlinkClick r:id="rId2"/>
              </a:rPr>
              <a:t> (p. 261).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6905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dirty="0"/>
              <a:t>Nazarites had no purification to perform except when they became </a:t>
            </a:r>
            <a:r>
              <a:rPr lang="en-US" i="1" dirty="0"/>
              <a:t>unclean during their vow; and there was no period of seven days connected with their vow, except in the instance just mentioned. In this instance, as the head was to be sheared on the seventh day, and the offerings presented on the eighth, there were just seven whole days employed. Paul’s part was to give notice to the priest of the beginning of these days, and to pay the expenses of the offerings; but he had to purify himself before he went in for this purpose.</a:t>
            </a:r>
          </a:p>
          <a:p>
            <a:pPr lvl="1"/>
            <a:r>
              <a:rPr lang="en-US" b="0" dirty="0"/>
              <a:t>McGarvey, J. W. (1872). </a:t>
            </a:r>
            <a:r>
              <a:rPr lang="en-US" b="0" i="1" u="sng" dirty="0">
                <a:hlinkClick r:id="rId2"/>
              </a:rPr>
              <a:t>A commentary on Acts of Apostles</a:t>
            </a:r>
            <a:r>
              <a:rPr lang="en-US" b="0" dirty="0">
                <a:hlinkClick r:id="rId2"/>
              </a:rPr>
              <a:t> (pp. 261–262).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721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Vows</a:t>
            </a:r>
          </a:p>
        </p:txBody>
      </p:sp>
      <p:sp>
        <p:nvSpPr>
          <p:cNvPr id="3" name="Text Placeholder 2"/>
          <p:cNvSpPr>
            <a:spLocks noGrp="1"/>
          </p:cNvSpPr>
          <p:nvPr>
            <p:ph type="body" sz="quarter" idx="10"/>
          </p:nvPr>
        </p:nvSpPr>
        <p:spPr/>
        <p:txBody>
          <a:bodyPr/>
          <a:lstStyle/>
          <a:p>
            <a:pPr>
              <a:lnSpc>
                <a:spcPct val="150000"/>
              </a:lnSpc>
            </a:pPr>
            <a:r>
              <a:rPr lang="en-US" dirty="0"/>
              <a:t>Done to ask, thank, honor God</a:t>
            </a:r>
          </a:p>
          <a:p>
            <a:pPr>
              <a:lnSpc>
                <a:spcPct val="150000"/>
              </a:lnSpc>
            </a:pPr>
            <a:r>
              <a:rPr lang="en-US" dirty="0"/>
              <a:t>Voluntary but regulated by Law</a:t>
            </a:r>
          </a:p>
          <a:p>
            <a:pPr>
              <a:lnSpc>
                <a:spcPct val="150000"/>
              </a:lnSpc>
            </a:pPr>
            <a:r>
              <a:rPr lang="en-US" dirty="0"/>
              <a:t>Three months duration</a:t>
            </a:r>
          </a:p>
          <a:p>
            <a:pPr>
              <a:lnSpc>
                <a:spcPct val="150000"/>
              </a:lnSpc>
            </a:pPr>
            <a:r>
              <a:rPr lang="en-US" dirty="0"/>
              <a:t>Burn shaved hair and offer sacrifice</a:t>
            </a:r>
          </a:p>
        </p:txBody>
      </p:sp>
    </p:spTree>
    <p:extLst>
      <p:ext uri="{BB962C8B-B14F-4D97-AF65-F5344CB8AC3E}">
        <p14:creationId xmlns:p14="http://schemas.microsoft.com/office/powerpoint/2010/main" val="2468138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19</a:t>
            </a:r>
            <a:r>
              <a:rPr lang="en-US" dirty="0"/>
              <a:t> For though I am free from all men, I have made myself a slave to all, so that I may win more. </a:t>
            </a:r>
            <a:r>
              <a:rPr lang="en-US" baseline="30000" dirty="0"/>
              <a:t>20</a:t>
            </a:r>
            <a:r>
              <a:rPr lang="en-US" dirty="0"/>
              <a:t> To the Jews I became as a Jew, so that I might win Jews; to those who are under the Law, as under the Law though not being myself under the Law, so that I might win those who are under the Law;</a:t>
            </a:r>
          </a:p>
        </p:txBody>
      </p:sp>
      <p:sp>
        <p:nvSpPr>
          <p:cNvPr id="3" name="Text Placeholder 2"/>
          <p:cNvSpPr>
            <a:spLocks noGrp="1"/>
          </p:cNvSpPr>
          <p:nvPr>
            <p:ph type="body" sz="quarter" idx="11"/>
          </p:nvPr>
        </p:nvSpPr>
        <p:spPr/>
        <p:txBody>
          <a:bodyPr/>
          <a:lstStyle/>
          <a:p>
            <a:r>
              <a:rPr lang="en-US" dirty="0"/>
              <a:t>- I Corinthians 9:19-20</a:t>
            </a:r>
          </a:p>
        </p:txBody>
      </p:sp>
    </p:spTree>
    <p:extLst>
      <p:ext uri="{BB962C8B-B14F-4D97-AF65-F5344CB8AC3E}">
        <p14:creationId xmlns:p14="http://schemas.microsoft.com/office/powerpoint/2010/main" val="968475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 those who are without law, as without law, though not being without the law of God but under the law of Christ, so that I might win those who are without law.</a:t>
            </a:r>
          </a:p>
        </p:txBody>
      </p:sp>
      <p:sp>
        <p:nvSpPr>
          <p:cNvPr id="3" name="Text Placeholder 2"/>
          <p:cNvSpPr>
            <a:spLocks noGrp="1"/>
          </p:cNvSpPr>
          <p:nvPr>
            <p:ph type="body" sz="quarter" idx="11"/>
          </p:nvPr>
        </p:nvSpPr>
        <p:spPr/>
        <p:txBody>
          <a:bodyPr/>
          <a:lstStyle/>
          <a:p>
            <a:r>
              <a:rPr lang="en-US" dirty="0"/>
              <a:t>- I Corinthians 9:21</a:t>
            </a:r>
          </a:p>
        </p:txBody>
      </p:sp>
    </p:spTree>
    <p:extLst>
      <p:ext uri="{BB962C8B-B14F-4D97-AF65-F5344CB8AC3E}">
        <p14:creationId xmlns:p14="http://schemas.microsoft.com/office/powerpoint/2010/main" val="16290557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27</a:t>
            </a:r>
            <a:r>
              <a:rPr lang="en-US" dirty="0"/>
              <a:t> When the seven days were almost over, the Jews from Asia, upon seeing him in the temple, began to stir up all the crowd and laid hands on him, </a:t>
            </a:r>
            <a:r>
              <a:rPr lang="en-US" baseline="30000" dirty="0"/>
              <a:t>28</a:t>
            </a:r>
            <a:r>
              <a:rPr lang="en-US" dirty="0"/>
              <a:t> crying out, “Men of Israel, come to our aid! This is the man who preaches to all men everywhere against our people and the Law and this place; and besides he has even brought Greeks into the temple and has defiled this holy place.”</a:t>
            </a:r>
          </a:p>
        </p:txBody>
      </p:sp>
      <p:sp>
        <p:nvSpPr>
          <p:cNvPr id="3" name="Text Placeholder 2"/>
          <p:cNvSpPr>
            <a:spLocks noGrp="1"/>
          </p:cNvSpPr>
          <p:nvPr>
            <p:ph type="body" sz="quarter" idx="11"/>
          </p:nvPr>
        </p:nvSpPr>
        <p:spPr/>
        <p:txBody>
          <a:bodyPr/>
          <a:lstStyle/>
          <a:p>
            <a:r>
              <a:rPr lang="en-US" dirty="0"/>
              <a:t>- Acts 21:27-28</a:t>
            </a:r>
          </a:p>
        </p:txBody>
      </p:sp>
    </p:spTree>
    <p:extLst>
      <p:ext uri="{BB962C8B-B14F-4D97-AF65-F5344CB8AC3E}">
        <p14:creationId xmlns:p14="http://schemas.microsoft.com/office/powerpoint/2010/main" val="14980082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29</a:t>
            </a:r>
            <a:r>
              <a:rPr lang="en-US" dirty="0"/>
              <a:t> For they had previously seen </a:t>
            </a:r>
            <a:r>
              <a:rPr lang="en-US" dirty="0" err="1"/>
              <a:t>Trophimus</a:t>
            </a:r>
            <a:r>
              <a:rPr lang="en-US" dirty="0"/>
              <a:t> the Ephesian in the city with him, and they supposed that Paul had brought him into the temple. </a:t>
            </a:r>
            <a:r>
              <a:rPr lang="en-US" baseline="30000" dirty="0"/>
              <a:t>30</a:t>
            </a:r>
            <a:r>
              <a:rPr lang="en-US" dirty="0"/>
              <a:t> Then all the city was provoked, and the people rushed together, and taking hold of Paul they dragged him out of the temple, and immediately the doors were shut.</a:t>
            </a:r>
          </a:p>
        </p:txBody>
      </p:sp>
      <p:sp>
        <p:nvSpPr>
          <p:cNvPr id="3" name="Text Placeholder 2"/>
          <p:cNvSpPr>
            <a:spLocks noGrp="1"/>
          </p:cNvSpPr>
          <p:nvPr>
            <p:ph type="body" sz="quarter" idx="11"/>
          </p:nvPr>
        </p:nvSpPr>
        <p:spPr/>
        <p:txBody>
          <a:bodyPr/>
          <a:lstStyle/>
          <a:p>
            <a:r>
              <a:rPr lang="en-US" dirty="0"/>
              <a:t>- Acts 21:29-30</a:t>
            </a:r>
          </a:p>
        </p:txBody>
      </p:sp>
    </p:spTree>
    <p:extLst>
      <p:ext uri="{BB962C8B-B14F-4D97-AF65-F5344CB8AC3E}">
        <p14:creationId xmlns:p14="http://schemas.microsoft.com/office/powerpoint/2010/main" val="2859997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a:bodyPr>
          <a:lstStyle/>
          <a:p>
            <a:r>
              <a:rPr lang="en-US" sz="3800" dirty="0">
                <a:solidFill>
                  <a:schemeClr val="accent6">
                    <a:lumMod val="75000"/>
                  </a:schemeClr>
                </a:solidFill>
                <a:effectLst>
                  <a:outerShdw blurRad="38100" dist="38100" dir="2700000" algn="tl">
                    <a:srgbClr val="000000">
                      <a:alpha val="43137"/>
                    </a:srgbClr>
                  </a:outerShdw>
                </a:effectLst>
              </a:rPr>
              <a:t>VERSES 31 - 34</a:t>
            </a:r>
          </a:p>
          <a:p>
            <a:r>
              <a:rPr lang="en-US" dirty="0"/>
              <a:t>The inability of the mob to agree upon any charge against him shows the precipitancy with which they had rushed upon him, while the multiplicity of charges which they vociferated shows the intensity of their hatred. The chiliarch was indifferent through total ignorance of the case &amp; desired to act prudently; hence he determined to protect the prisoner, and hold him for examination under more favorable circumstances.</a:t>
            </a:r>
          </a:p>
          <a:p>
            <a:pPr lvl="1"/>
            <a:r>
              <a:rPr lang="en-US" b="0" dirty="0"/>
              <a:t>McGarvey, J. W. (1872). </a:t>
            </a:r>
            <a:r>
              <a:rPr lang="en-US" b="0" i="1" u="sng" dirty="0">
                <a:hlinkClick r:id="rId2"/>
              </a:rPr>
              <a:t>A commentary on Acts of Apostles</a:t>
            </a:r>
            <a:r>
              <a:rPr lang="en-US" b="0" dirty="0">
                <a:hlinkClick r:id="rId2"/>
              </a:rPr>
              <a:t> (p. 262).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164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37</a:t>
            </a:r>
            <a:r>
              <a:rPr lang="en-US" dirty="0"/>
              <a:t> As Paul was about to be brought into the barracks, he said to the commander, “May I say something to you?” And he said, “Do you know Greek? </a:t>
            </a:r>
            <a:r>
              <a:rPr lang="en-US" baseline="30000" dirty="0"/>
              <a:t>38</a:t>
            </a:r>
            <a:r>
              <a:rPr lang="en-US" dirty="0"/>
              <a:t> Then you are not the Egyptian who some time ago stirred up a revolt and led the four thousand men of the Assassins out into the wilderness?”</a:t>
            </a:r>
          </a:p>
        </p:txBody>
      </p:sp>
      <p:sp>
        <p:nvSpPr>
          <p:cNvPr id="3" name="Text Placeholder 2"/>
          <p:cNvSpPr>
            <a:spLocks noGrp="1"/>
          </p:cNvSpPr>
          <p:nvPr>
            <p:ph type="body" sz="quarter" idx="11"/>
          </p:nvPr>
        </p:nvSpPr>
        <p:spPr/>
        <p:txBody>
          <a:bodyPr/>
          <a:lstStyle/>
          <a:p>
            <a:r>
              <a:rPr lang="en-US" dirty="0"/>
              <a:t>- Acts 21:37-38</a:t>
            </a:r>
          </a:p>
        </p:txBody>
      </p:sp>
    </p:spTree>
    <p:extLst>
      <p:ext uri="{BB962C8B-B14F-4D97-AF65-F5344CB8AC3E}">
        <p14:creationId xmlns:p14="http://schemas.microsoft.com/office/powerpoint/2010/main" val="19985836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39</a:t>
            </a:r>
            <a:r>
              <a:rPr lang="en-US" dirty="0"/>
              <a:t> But Paul said, “I am a Jew of Tarsus in Cilicia, a citizen of no insignificant city; and I beg you, allow me to speak to the people.” </a:t>
            </a:r>
            <a:r>
              <a:rPr lang="en-US" baseline="30000" dirty="0"/>
              <a:t>40</a:t>
            </a:r>
            <a:r>
              <a:rPr lang="en-US" dirty="0"/>
              <a:t> When he had given him permission, Paul, standing on the stairs, motioned to the people with his hand; and when there was a great hush, he spoke to them in the Hebrew dialect, saying,</a:t>
            </a:r>
          </a:p>
        </p:txBody>
      </p:sp>
      <p:sp>
        <p:nvSpPr>
          <p:cNvPr id="3" name="Text Placeholder 2"/>
          <p:cNvSpPr>
            <a:spLocks noGrp="1"/>
          </p:cNvSpPr>
          <p:nvPr>
            <p:ph type="body" sz="quarter" idx="11"/>
          </p:nvPr>
        </p:nvSpPr>
        <p:spPr/>
        <p:txBody>
          <a:bodyPr/>
          <a:lstStyle/>
          <a:p>
            <a:r>
              <a:rPr lang="en-US" dirty="0"/>
              <a:t>- Acts 21:39-40</a:t>
            </a:r>
          </a:p>
        </p:txBody>
      </p:sp>
    </p:spTree>
    <p:extLst>
      <p:ext uri="{BB962C8B-B14F-4D97-AF65-F5344CB8AC3E}">
        <p14:creationId xmlns:p14="http://schemas.microsoft.com/office/powerpoint/2010/main" val="135336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829C0E-DA79-4145-A572-94C966C2D2C2}"/>
              </a:ext>
            </a:extLst>
          </p:cNvPr>
          <p:cNvPicPr/>
          <p:nvPr/>
        </p:nvPicPr>
        <p:blipFill>
          <a:blip r:embed="rId2">
            <a:extLst>
              <a:ext uri="{28A0092B-C50C-407E-A947-70E740481C1C}">
                <a14:useLocalDpi xmlns:a14="http://schemas.microsoft.com/office/drawing/2010/main" val="0"/>
              </a:ext>
            </a:extLst>
          </a:blip>
          <a:stretch>
            <a:fillRect/>
          </a:stretch>
        </p:blipFill>
        <p:spPr>
          <a:xfrm>
            <a:off x="308008" y="269507"/>
            <a:ext cx="11531066" cy="6343049"/>
          </a:xfrm>
          <a:prstGeom prst="rect">
            <a:avLst/>
          </a:prstGeom>
        </p:spPr>
      </p:pic>
    </p:spTree>
    <p:extLst>
      <p:ext uri="{BB962C8B-B14F-4D97-AF65-F5344CB8AC3E}">
        <p14:creationId xmlns:p14="http://schemas.microsoft.com/office/powerpoint/2010/main" val="31486759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35 - 39</a:t>
            </a:r>
          </a:p>
          <a:p>
            <a:r>
              <a:rPr lang="en-US" dirty="0"/>
              <a:t>This conversation shows that the chiliarch was utterly ignorant of the character and history of his prisoner. The best conclusion he could form from the confused outcries of the mob was the one indicated in the question just quoted. When he learned that he was a Jew, he was still more perplexed concerning the rage of the people, and not less astonished at the coolness displayed by Paul. In the hope of learning something more definite, he at once gave him liberty to speak, and stood by,     an interested hearer.</a:t>
            </a:r>
          </a:p>
          <a:p>
            <a:pPr lvl="1"/>
            <a:r>
              <a:rPr lang="en-US" b="0" dirty="0"/>
              <a:t>McGarvey, J. W. (1872). </a:t>
            </a:r>
            <a:r>
              <a:rPr lang="en-US" b="0" i="1" u="sng" dirty="0">
                <a:hlinkClick r:id="rId2"/>
              </a:rPr>
              <a:t>A commentary on Acts of Apostles</a:t>
            </a:r>
            <a:r>
              <a:rPr lang="en-US" b="0" dirty="0">
                <a:hlinkClick r:id="rId2"/>
              </a:rPr>
              <a:t> (p. 263).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851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18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Had he spoken in Greek, the majority of his hearers would have understood him; but, “the sound of the holy tongue in that holy place fell like a calm upon the troubled waters.” It was a mark of respect for Jewish nationality which they were not prepared to expect from Paul; and the result was, that the silence, which was only general at the waving of his hand, became universal   at the utterance of his first sentence.</a:t>
            </a:r>
          </a:p>
          <a:p>
            <a:pPr lvl="1"/>
            <a:r>
              <a:rPr lang="en-US" b="0" dirty="0"/>
              <a:t>McGarvey, J. W. (1872). </a:t>
            </a:r>
            <a:r>
              <a:rPr lang="en-US" b="0" i="1" u="sng" dirty="0">
                <a:hlinkClick r:id="rId2"/>
              </a:rPr>
              <a:t>A commentary on Acts of Apostles</a:t>
            </a:r>
            <a:r>
              <a:rPr lang="en-US" b="0" dirty="0">
                <a:hlinkClick r:id="rId2"/>
              </a:rPr>
              <a:t> (Ac 22:2).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807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2022C-265C-4F7C-82BF-43E2D2956D0E}"/>
              </a:ext>
            </a:extLst>
          </p:cNvPr>
          <p:cNvSpPr txBox="1"/>
          <p:nvPr/>
        </p:nvSpPr>
        <p:spPr>
          <a:xfrm>
            <a:off x="808523" y="664142"/>
            <a:ext cx="10587790" cy="5383140"/>
          </a:xfrm>
          <a:prstGeom prst="rect">
            <a:avLst/>
          </a:prstGeom>
          <a:noFill/>
        </p:spPr>
        <p:txBody>
          <a:bodyPr wrap="square">
            <a:spAutoFit/>
          </a:bodyPr>
          <a:lstStyle/>
          <a:p>
            <a:pPr marL="0" marR="0" algn="just">
              <a:lnSpc>
                <a:spcPct val="107000"/>
              </a:lnSpc>
              <a:spcBef>
                <a:spcPts val="1800"/>
              </a:spcBef>
              <a:spcAft>
                <a:spcPts val="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“The Uncreated Light” as a Divine Energy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0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22:6</a:t>
            </a:r>
            <a:r>
              <a:rPr lang="en-US" sz="2000" dirty="0">
                <a:effectLst/>
                <a:latin typeface="Open Sans" panose="020B0606030504020204" pitchFamily="34" charset="0"/>
                <a:ea typeface="Calibri" panose="020F0502020204030204" pitchFamily="34" charset="0"/>
                <a:cs typeface="Times New Roman" panose="02020603050405020304" pitchFamily="18" charset="0"/>
              </a:rPr>
              <a:t> About noon a great light from heaven suddenly shone about me [</a:t>
            </a:r>
            <a:r>
              <a:rPr lang="el-GR" sz="2000" dirty="0">
                <a:effectLst/>
                <a:latin typeface="#Logos 8 Resource"/>
                <a:ea typeface="Calibri" panose="020F0502020204030204" pitchFamily="34" charset="0"/>
                <a:cs typeface="Times New Roman" panose="02020603050405020304" pitchFamily="18" charset="0"/>
              </a:rPr>
              <a:t>ἐκ τοῦ οὐρανοῦ περιαστράψαι φῶς ἱκανον περὶ ἐμέ</a:t>
            </a:r>
            <a:r>
              <a:rPr lang="en-US" sz="2000" dirty="0">
                <a:effectLst/>
                <a:latin typeface="Open Sans" panose="020B060603050402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three accounts that the book of Acts gives of the miraculous conversion of Saul on the road to Damascus (→9:1–4), which differ from one another in various details, all make a point of calling attention to the extraordinary light that overwhelmed him with its brightness. The first account of this light, which Luke includes as part of his own narrative, is the simplest of the three: “Suddenly a light from heaven flashed around him”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ἐξαίφνης τε αὐτὸν περιήστραψεν φῶς ἐκ τοῦ οὐρανοῦ</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(9:3). Next, this account here in chapter 22 by Paul himself, speaking to a Jewish audience, basically repeats that version, with the addition that it took place “about noon.” But in the third account, also attributed to Paul, this time defending himself before King Agrippa, he elaborates on the light still further: “At midday, O king, I saw on the way a light from heaven, brighter than the sun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οὐρανόθεν ὑπὲρ τὴν λαμπρότητα τοῦ ἡλίου … φῶς</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shining round me and those who journeyed with me” (26:13). This appears to suggest that no one had ever seen a light in all creation that was “brighter than the sun.” Therefore, this has been taken to belong to metaphysics rather than simply to physics, as a reference to an “uncreated light.”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Luke writes about this miraculous light in these three passages of Acts after having spoken in his “first book,” in which he “dealt with all that Jesus began to do and teach” (1:1), about the related miracle of the transfiguration of Jesus: “The appearance of his countenance was altered, and his raiment became dazzling white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λευκὸς ἐξαστράπτων</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(Luke 9:29). Matthew says that “his face shone like the sun, and his garments became white as light” (Matt. 17:2).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91228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3CCBE2-B90A-47C1-BF5A-D44855FB2FDC}"/>
              </a:ext>
            </a:extLst>
          </p:cNvPr>
          <p:cNvSpPr txBox="1"/>
          <p:nvPr/>
        </p:nvSpPr>
        <p:spPr>
          <a:xfrm>
            <a:off x="702644" y="770021"/>
            <a:ext cx="10712919" cy="5475923"/>
          </a:xfrm>
          <a:prstGeom prst="rect">
            <a:avLst/>
          </a:prstGeom>
          <a:noFill/>
        </p:spPr>
        <p:txBody>
          <a:bodyPr wrap="square">
            <a:spAutoFit/>
          </a:bodyPr>
          <a:lstStyle/>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But Mark’s account of the light at the transfiguration (whether or not, as is usually supposed in modern New Testament scholarship, it is the earliest of the three to be written down, and whether or not Luke was acquainted with it in writing his own) comes closer than either Luke’s or Matthew’s does to serving as a commentary on the “light from heaven, brighter than the sun” in Luke’s final telling of the conversion of Saul: “And he was transfigured before them, and his garments became glistening, intensely white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στίλβοντα λευκὰ λίαν</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as no fuller on earth could bleach them” (Mark 9:2–3). There does seem to be a parallel between Mark’s description, “intensely white, as no fuller on earth could bleach them,” and Luke’s description, “a light from heaven, brighter than the sun, shining round me”—a light of heaven not of earth, and transcendent in its whiteness and brilliance.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biblical precedent for this unique light is found in the account of Moses speaking face to face with the Lord on Mount Sinai, so that when he descended from the mountain his face shone with a brilliance that was beyond human endurance to behold and he had to veil it when he spoke with the people of Israel (Exod. 34:29–35). For Paul, the immediate significance of “such splendor that the Israelites could not look at Moses’ face because of its brightness, fading as this was,” was to serve as an allegory for the relation between the law and the gospel (2 Cor. 3:7–8); but this divine light on Mount Sinai stood in close connection with the divine light on Mount Tabor at the transfiguration of Christ—and with the divine light that overwhelmed Paul on the Damascus road.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But if it was truly “divine” and “uncreated” and not “fading,” therefore falling on God’s side of the line of demarcation between Creator and creature, that raised the question: Where did this light fit into the doctrine of the divine? This definition of the uncreated light as divine “principle of action” or “energy” was legislated as dogma for the Eastern Church.</a:t>
            </a:r>
          </a:p>
          <a:p>
            <a:pPr marL="0" marR="0" indent="228600" algn="just">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4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4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400" dirty="0">
                <a:effectLst/>
                <a:latin typeface="Calibri" panose="020F0502020204030204" pitchFamily="34" charset="0"/>
                <a:ea typeface="Calibri" panose="020F0502020204030204" pitchFamily="34" charset="0"/>
                <a:cs typeface="Times New Roman" panose="02020603050405020304" pitchFamily="18" charset="0"/>
              </a:rPr>
              <a:t> (pp. 234–236). Grand Rapids, MI: Brazos Press.</a:t>
            </a:r>
          </a:p>
        </p:txBody>
      </p:sp>
    </p:spTree>
    <p:extLst>
      <p:ext uri="{BB962C8B-B14F-4D97-AF65-F5344CB8AC3E}">
        <p14:creationId xmlns:p14="http://schemas.microsoft.com/office/powerpoint/2010/main" val="25195110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17 - 21</a:t>
            </a:r>
          </a:p>
          <a:p>
            <a:r>
              <a:rPr lang="en-US" sz="3600" dirty="0"/>
              <a:t>By allowing Paul to speak, Lysias expected to learn something about the charges against him, supposing that he would address himself immediately and strictly to a defense. What must have been his surprise, then, to hear him, after asking the people to hear his defense, proceed with    a narrative, the bearing of which upon the case was so obscure? It must be confessed that the speech afforded very little of the light that he was seeking; and even to men who are better prepared to understand it than he, it’s still a source of astonishment. Here is a man in the hands of a heathen soldiery, with a prison-door opening behind him and before him a mob thirsting for his blood, whom to appease would save him from prison and perhaps, from death, yet appearing to be utterly oblivious to the danger which surrounded him, and though permitted   to speak, making not the slightest effort to obtain release.</a:t>
            </a:r>
          </a:p>
          <a:p>
            <a:r>
              <a:rPr lang="en-US" sz="3600" dirty="0"/>
              <a:t>He could most truthfully have denied bringing Greeks into the temple, or speaking improperly of the people, the law, or that holy place; but the Apostle was so far elevated above all selfish considerations, that he desired no vindication of himself not involving a vindication of the cause he was pleading. He saw before him a deluded multitude rushing blindly to destruction, and though they were thirsting for his own blood, he pitied them, and resolved to give them light.</a:t>
            </a:r>
          </a:p>
          <a:p>
            <a:pPr marL="0" indent="0">
              <a:buNone/>
            </a:pPr>
            <a:r>
              <a:rPr lang="en-US" sz="3600" dirty="0"/>
              <a:t> </a:t>
            </a:r>
          </a:p>
          <a:p>
            <a:r>
              <a:rPr lang="en-US" sz="2600" b="0" dirty="0"/>
              <a:t>McGarvey, J. W. (1872). </a:t>
            </a:r>
            <a:r>
              <a:rPr lang="en-US" sz="2600" b="0" i="1" u="sng" dirty="0">
                <a:hlinkClick r:id="rId2"/>
              </a:rPr>
              <a:t>A commentary on Acts of Apostles</a:t>
            </a:r>
            <a:r>
              <a:rPr lang="en-US" sz="2600" b="0" dirty="0">
                <a:hlinkClick r:id="rId2"/>
              </a:rPr>
              <a:t> (pp. 264–265).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27372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22</a:t>
            </a:r>
            <a:r>
              <a:rPr lang="en-US" dirty="0"/>
              <a:t> They listened to him up to this statement, and then they raised their voices and said, “Away with such a fellow from the earth, for he should not be allowed to live!” </a:t>
            </a:r>
            <a:r>
              <a:rPr lang="en-US" baseline="30000" dirty="0"/>
              <a:t>23</a:t>
            </a:r>
            <a:r>
              <a:rPr lang="en-US" dirty="0"/>
              <a:t> And as they were crying out and throwing off their cloaks and tossing dust into the air,</a:t>
            </a:r>
          </a:p>
        </p:txBody>
      </p:sp>
      <p:sp>
        <p:nvSpPr>
          <p:cNvPr id="3" name="Text Placeholder 2"/>
          <p:cNvSpPr>
            <a:spLocks noGrp="1"/>
          </p:cNvSpPr>
          <p:nvPr>
            <p:ph type="body" sz="quarter" idx="11"/>
          </p:nvPr>
        </p:nvSpPr>
        <p:spPr/>
        <p:txBody>
          <a:bodyPr/>
          <a:lstStyle/>
          <a:p>
            <a:r>
              <a:rPr lang="en-US" dirty="0"/>
              <a:t>- Acts 22:22-23</a:t>
            </a:r>
          </a:p>
        </p:txBody>
      </p:sp>
    </p:spTree>
    <p:extLst>
      <p:ext uri="{BB962C8B-B14F-4D97-AF65-F5344CB8AC3E}">
        <p14:creationId xmlns:p14="http://schemas.microsoft.com/office/powerpoint/2010/main" val="20493757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24</a:t>
            </a:r>
            <a:r>
              <a:rPr lang="en-US" dirty="0"/>
              <a:t> the commander ordered him to be brought into the barracks, stating that he should be examined by scourging so that he might find out the reason why they were shouting against him that way. </a:t>
            </a:r>
            <a:r>
              <a:rPr lang="en-US" baseline="30000" dirty="0"/>
              <a:t>25</a:t>
            </a:r>
            <a:r>
              <a:rPr lang="en-US" dirty="0"/>
              <a:t> But when they stretched him out with thongs, Paul said to the centurion who was standing by, “Is it lawful for you to scourge a man who is a Roman and </a:t>
            </a:r>
            <a:r>
              <a:rPr lang="en-US" dirty="0" err="1"/>
              <a:t>uncondemned</a:t>
            </a:r>
            <a:r>
              <a:rPr lang="en-US" dirty="0"/>
              <a:t>?”</a:t>
            </a:r>
          </a:p>
        </p:txBody>
      </p:sp>
      <p:sp>
        <p:nvSpPr>
          <p:cNvPr id="3" name="Text Placeholder 2"/>
          <p:cNvSpPr>
            <a:spLocks noGrp="1"/>
          </p:cNvSpPr>
          <p:nvPr>
            <p:ph type="body" sz="quarter" idx="11"/>
          </p:nvPr>
        </p:nvSpPr>
        <p:spPr/>
        <p:txBody>
          <a:bodyPr/>
          <a:lstStyle/>
          <a:p>
            <a:r>
              <a:rPr lang="en-US" dirty="0"/>
              <a:t>- Acts 22:24-25</a:t>
            </a:r>
          </a:p>
        </p:txBody>
      </p:sp>
    </p:spTree>
    <p:extLst>
      <p:ext uri="{BB962C8B-B14F-4D97-AF65-F5344CB8AC3E}">
        <p14:creationId xmlns:p14="http://schemas.microsoft.com/office/powerpoint/2010/main" val="19588616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22 - 24</a:t>
            </a:r>
          </a:p>
          <a:p>
            <a:r>
              <a:rPr lang="en-US" dirty="0"/>
              <a:t>The idea of scourging a man who is assailed by a mob, to make him confess the cause for which he is assailed, is most abhorrent to all proper sense of justice, yet it prevailed in the most enlightened heathen nations of antiquity. Rome, it is true, exempted from its effects all who enjoyed the rights of citizenship; but the existence of such a distinction in a matter in which all human beings should have equal rights, is a further proof of their ignorance of the true principles of public justice. To the enlightening and the rectifying influence of Christianity, modern nations are indebted for many happy changes in jurisprudence.</a:t>
            </a:r>
          </a:p>
          <a:p>
            <a:pPr lvl="1"/>
            <a:r>
              <a:rPr lang="en-US" b="0" dirty="0"/>
              <a:t>McGarvey, J. W. (1872). </a:t>
            </a:r>
            <a:r>
              <a:rPr lang="en-US" b="0" i="1" u="sng" dirty="0">
                <a:hlinkClick r:id="rId2"/>
              </a:rPr>
              <a:t>A commentary on Acts of Apostles</a:t>
            </a:r>
            <a:r>
              <a:rPr lang="en-US" b="0" dirty="0">
                <a:hlinkClick r:id="rId2"/>
              </a:rPr>
              <a:t> (p. 265).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7465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26</a:t>
            </a:r>
            <a:r>
              <a:rPr lang="en-US" dirty="0"/>
              <a:t> When the centurion heard this, he went to the commander and told him, saying, “What are you about to do? For this man is a Roman.” </a:t>
            </a:r>
            <a:r>
              <a:rPr lang="en-US" baseline="30000" dirty="0"/>
              <a:t>27</a:t>
            </a:r>
            <a:r>
              <a:rPr lang="en-US" dirty="0"/>
              <a:t> The commander came and said  to him, “Tell me, are you a Roman?” And he said, “Yes.” </a:t>
            </a:r>
            <a:r>
              <a:rPr lang="en-US" baseline="30000" dirty="0"/>
              <a:t>28</a:t>
            </a:r>
            <a:r>
              <a:rPr lang="en-US" dirty="0"/>
              <a:t> The commander answered, “I acquired this citizenship with a large sum of money.” And Paul said, “But I was actually born a citizen.”</a:t>
            </a:r>
          </a:p>
        </p:txBody>
      </p:sp>
      <p:sp>
        <p:nvSpPr>
          <p:cNvPr id="3" name="Text Placeholder 2"/>
          <p:cNvSpPr>
            <a:spLocks noGrp="1"/>
          </p:cNvSpPr>
          <p:nvPr>
            <p:ph type="body" sz="quarter" idx="11"/>
          </p:nvPr>
        </p:nvSpPr>
        <p:spPr/>
        <p:txBody>
          <a:bodyPr/>
          <a:lstStyle/>
          <a:p>
            <a:r>
              <a:rPr lang="en-US" dirty="0"/>
              <a:t>- Acts 22:26-28</a:t>
            </a:r>
          </a:p>
        </p:txBody>
      </p:sp>
    </p:spTree>
    <p:extLst>
      <p:ext uri="{BB962C8B-B14F-4D97-AF65-F5344CB8AC3E}">
        <p14:creationId xmlns:p14="http://schemas.microsoft.com/office/powerpoint/2010/main" val="94520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C07C2-075A-405E-BDF4-2D11A2F2484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4261" y="317634"/>
            <a:ext cx="11367435" cy="6179419"/>
          </a:xfrm>
          <a:prstGeom prst="rect">
            <a:avLst/>
          </a:prstGeom>
        </p:spPr>
      </p:pic>
    </p:spTree>
    <p:extLst>
      <p:ext uri="{BB962C8B-B14F-4D97-AF65-F5344CB8AC3E}">
        <p14:creationId xmlns:p14="http://schemas.microsoft.com/office/powerpoint/2010/main" val="29765818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29</a:t>
            </a:r>
            <a:r>
              <a:rPr lang="en-US" dirty="0"/>
              <a:t> Therefore those who were about to examine him immediately let go of him;    and the commander also was afraid when  he found out that he was a Roman, and because he had put him in chains. </a:t>
            </a:r>
            <a:r>
              <a:rPr lang="en-US" baseline="30000" dirty="0"/>
              <a:t>30</a:t>
            </a:r>
            <a:r>
              <a:rPr lang="en-US" dirty="0"/>
              <a:t> But on the next day, wishing to know for certain why he had been accused by the Jews, he released him and ordered the chief priests and all the Council to assemble, and brought Paul down and set him before them.</a:t>
            </a:r>
          </a:p>
        </p:txBody>
      </p:sp>
      <p:sp>
        <p:nvSpPr>
          <p:cNvPr id="3" name="Text Placeholder 2"/>
          <p:cNvSpPr>
            <a:spLocks noGrp="1"/>
          </p:cNvSpPr>
          <p:nvPr>
            <p:ph type="body" sz="quarter" idx="11"/>
          </p:nvPr>
        </p:nvSpPr>
        <p:spPr/>
        <p:txBody>
          <a:bodyPr/>
          <a:lstStyle/>
          <a:p>
            <a:r>
              <a:rPr lang="en-US" dirty="0"/>
              <a:t>- Acts 22:29-30</a:t>
            </a:r>
          </a:p>
        </p:txBody>
      </p:sp>
    </p:spTree>
    <p:extLst>
      <p:ext uri="{BB962C8B-B14F-4D97-AF65-F5344CB8AC3E}">
        <p14:creationId xmlns:p14="http://schemas.microsoft.com/office/powerpoint/2010/main" val="8670477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1</a:t>
            </a:r>
            <a:r>
              <a:rPr lang="en-US" dirty="0"/>
              <a:t> Paul, looking intently at the Council, said, “Brethren, I have lived my life with a perfectly good conscience before God up to this day.” </a:t>
            </a:r>
            <a:r>
              <a:rPr lang="en-US" baseline="30000" dirty="0"/>
              <a:t>2</a:t>
            </a:r>
            <a:r>
              <a:rPr lang="en-US" dirty="0"/>
              <a:t> The high priest Ananias commanded those standing beside him to strike him on the mouth.</a:t>
            </a:r>
          </a:p>
        </p:txBody>
      </p:sp>
      <p:sp>
        <p:nvSpPr>
          <p:cNvPr id="3" name="Text Placeholder 2"/>
          <p:cNvSpPr>
            <a:spLocks noGrp="1"/>
          </p:cNvSpPr>
          <p:nvPr>
            <p:ph type="body" sz="quarter" idx="11"/>
          </p:nvPr>
        </p:nvSpPr>
        <p:spPr/>
        <p:txBody>
          <a:bodyPr/>
          <a:lstStyle/>
          <a:p>
            <a:r>
              <a:rPr lang="en-US" dirty="0"/>
              <a:t>- Acts 23:1-2</a:t>
            </a:r>
          </a:p>
        </p:txBody>
      </p:sp>
    </p:spTree>
    <p:extLst>
      <p:ext uri="{BB962C8B-B14F-4D97-AF65-F5344CB8AC3E}">
        <p14:creationId xmlns:p14="http://schemas.microsoft.com/office/powerpoint/2010/main" val="20419083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6EECFD-B2F0-4C36-8180-C9AE3F64E845}"/>
              </a:ext>
            </a:extLst>
          </p:cNvPr>
          <p:cNvSpPr txBox="1"/>
          <p:nvPr/>
        </p:nvSpPr>
        <p:spPr>
          <a:xfrm>
            <a:off x="789272" y="616016"/>
            <a:ext cx="10635915" cy="5448928"/>
          </a:xfrm>
          <a:prstGeom prst="rect">
            <a:avLst/>
          </a:prstGeom>
          <a:noFill/>
        </p:spPr>
        <p:txBody>
          <a:bodyPr wrap="square">
            <a:spAutoFit/>
          </a:bodyPr>
          <a:lstStyle/>
          <a:p>
            <a:pPr marL="0" marR="0" algn="just">
              <a:lnSpc>
                <a:spcPct val="107000"/>
              </a:lnSpc>
              <a:spcBef>
                <a:spcPts val="1800"/>
              </a:spcBef>
              <a:spcAft>
                <a:spcPts val="0"/>
              </a:spcAft>
            </a:pPr>
            <a:r>
              <a:rPr lang="en-US" sz="4000" b="1" dirty="0">
                <a:effectLst/>
                <a:latin typeface="Open Sans" panose="020B0606030504020204" pitchFamily="34" charset="0"/>
                <a:ea typeface="Calibri" panose="020F0502020204030204" pitchFamily="34" charset="0"/>
                <a:cs typeface="Times New Roman" panose="02020603050405020304" pitchFamily="18" charset="0"/>
              </a:rPr>
              <a:t>The Testimony of a “Good Conscience”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23:1</a:t>
            </a:r>
            <a:r>
              <a:rPr lang="en-US" dirty="0">
                <a:effectLst/>
                <a:latin typeface="Open Sans" panose="020B0606030504020204" pitchFamily="34" charset="0"/>
                <a:ea typeface="Calibri" panose="020F0502020204030204" pitchFamily="34" charset="0"/>
                <a:cs typeface="Times New Roman" panose="02020603050405020304" pitchFamily="18" charset="0"/>
              </a:rPr>
              <a:t> I have lived before God in all good conscience up to this day.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It is a measure of the “afflictions, hardships, calamities, beatings, imprisonments, tumults” (2 Cor. 6:4–5) of Paul’s ministry that this is only one in a series of speeches delivered by him in self-defense, which appear here in five successive chapters of the Acts of the Apostles: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90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	to a Jewish audience, speaking in Aramaic (22:3–21);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2.	to the Jewish Sanhedrin (23:1–6), interrupted by various outbursts;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3.	to Felix, Roman governor of Judea (24:10–21), in response to the official indictment as stated by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Tertullus</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the lawyer-orator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ῥήτωρ</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(24:2–8);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4.	to Porcius Festus, another Roman governor of Judea (25:8–11);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5.	to King Agrippa (26:2–23);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These apologias are, also because of the variation in the audience, excellent examples of how the classic Aristotelian definition of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pathos</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the frame of mind of the audience,” shifted in Christian rhetoric as it was being addressed to Jews or to Gentiles (→24:1–2); and it is instructive to pay attention both to the differences and to the common elements between the apologias, as in the present one.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“Brethren, I have lived before God in all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good</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conscience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πάσῃ συνειδήσει ἀγαθῇ</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up to this day” was his description here to a Jewish audience. In the following chapter, speaking now to a Gentile audience, which included a Roman governor and a Roman attorney, he characterized his moral stance as that of one who “always take[s] pains to have a </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clear</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conscience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ἀπρόσκοπον συνείδησιν</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toward God and toward men” (24:16)</a:t>
            </a:r>
            <a:r>
              <a:rPr lang="en-US" sz="14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228600" algn="just">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16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1600" dirty="0">
                <a:effectLst/>
                <a:latin typeface="Calibri" panose="020F0502020204030204" pitchFamily="34" charset="0"/>
                <a:ea typeface="Calibri" panose="020F0502020204030204" pitchFamily="34" charset="0"/>
                <a:cs typeface="Times New Roman" panose="02020603050405020304" pitchFamily="18" charset="0"/>
              </a:rPr>
              <a:t> (pp. 245–247). Grand Rapids, MI: Brazos Press.</a:t>
            </a:r>
          </a:p>
        </p:txBody>
      </p:sp>
    </p:spTree>
    <p:extLst>
      <p:ext uri="{BB962C8B-B14F-4D97-AF65-F5344CB8AC3E}">
        <p14:creationId xmlns:p14="http://schemas.microsoft.com/office/powerpoint/2010/main" val="2931756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928FD-023C-437E-ABD1-0C0154A61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WordArt 5" descr="Paper bag">
            <a:extLst>
              <a:ext uri="{FF2B5EF4-FFF2-40B4-BE49-F238E27FC236}">
                <a16:creationId xmlns:a16="http://schemas.microsoft.com/office/drawing/2014/main" id="{C8F8BAFB-05C9-41F4-953A-46379D6649A4}"/>
              </a:ext>
            </a:extLst>
          </p:cNvPr>
          <p:cNvSpPr>
            <a:spLocks noChangeArrowheads="1" noChangeShapeType="1" noTextEdit="1"/>
          </p:cNvSpPr>
          <p:nvPr/>
        </p:nvSpPr>
        <p:spPr bwMode="auto">
          <a:xfrm>
            <a:off x="-1573160" y="1120878"/>
            <a:ext cx="16626348" cy="4247536"/>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ONLY GOD’S WORD!</a:t>
            </a:r>
          </a:p>
        </p:txBody>
      </p:sp>
    </p:spTree>
    <p:extLst>
      <p:ext uri="{BB962C8B-B14F-4D97-AF65-F5344CB8AC3E}">
        <p14:creationId xmlns:p14="http://schemas.microsoft.com/office/powerpoint/2010/main" val="937103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3</a:t>
            </a:r>
            <a:r>
              <a:rPr lang="en-US" dirty="0"/>
              <a:t> Then Paul said to him, “God is going to strike you, you whitewashed wall! Do you sit to try me according to the Law, and in violation of the Law order me to be struck?” </a:t>
            </a:r>
            <a:r>
              <a:rPr lang="en-US" baseline="30000" dirty="0"/>
              <a:t>4</a:t>
            </a:r>
            <a:r>
              <a:rPr lang="en-US" dirty="0"/>
              <a:t> But the bystanders said, “Do you revile God’s high priest?”</a:t>
            </a:r>
          </a:p>
        </p:txBody>
      </p:sp>
      <p:sp>
        <p:nvSpPr>
          <p:cNvPr id="3" name="Text Placeholder 2"/>
          <p:cNvSpPr>
            <a:spLocks noGrp="1"/>
          </p:cNvSpPr>
          <p:nvPr>
            <p:ph type="body" sz="quarter" idx="11"/>
          </p:nvPr>
        </p:nvSpPr>
        <p:spPr/>
        <p:txBody>
          <a:bodyPr/>
          <a:lstStyle/>
          <a:p>
            <a:r>
              <a:rPr lang="en-US" dirty="0"/>
              <a:t>- Acts 23:3-4</a:t>
            </a:r>
          </a:p>
        </p:txBody>
      </p:sp>
    </p:spTree>
    <p:extLst>
      <p:ext uri="{BB962C8B-B14F-4D97-AF65-F5344CB8AC3E}">
        <p14:creationId xmlns:p14="http://schemas.microsoft.com/office/powerpoint/2010/main" val="21074614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And Paul said, “I was not aware, brethren, that he was high priest; for       it is written, ‘You shall not speak evil     of a ruler of your people.’”</a:t>
            </a:r>
          </a:p>
        </p:txBody>
      </p:sp>
      <p:sp>
        <p:nvSpPr>
          <p:cNvPr id="3" name="Text Placeholder 2"/>
          <p:cNvSpPr>
            <a:spLocks noGrp="1"/>
          </p:cNvSpPr>
          <p:nvPr>
            <p:ph type="body" sz="quarter" idx="11"/>
          </p:nvPr>
        </p:nvSpPr>
        <p:spPr/>
        <p:txBody>
          <a:bodyPr/>
          <a:lstStyle/>
          <a:p>
            <a:r>
              <a:rPr lang="en-US" dirty="0"/>
              <a:t>- Acts 23:5</a:t>
            </a:r>
          </a:p>
        </p:txBody>
      </p:sp>
    </p:spTree>
    <p:extLst>
      <p:ext uri="{BB962C8B-B14F-4D97-AF65-F5344CB8AC3E}">
        <p14:creationId xmlns:p14="http://schemas.microsoft.com/office/powerpoint/2010/main" val="702766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3 - 5</a:t>
            </a:r>
          </a:p>
          <a:p>
            <a:r>
              <a:rPr lang="en-US" dirty="0"/>
              <a:t>The flash of anger was but momentary. No sooner were the words spoken than his habitual self-control regained its ascendancy. He frankly admits that he had done wrong, but excuses himself by the  fact that he knew not that it was the high priest. If he had been disposed to further excuse himself, by urging that the high priest deserved all he had said of him, his plea would have been true, but insufficient. For how can we return good for evil, if we return to men their deserts? It were well if his example should be imitated by all disciples who meet with injustice at the hands of their rulers.</a:t>
            </a:r>
          </a:p>
          <a:p>
            <a:pPr lvl="1"/>
            <a:r>
              <a:rPr lang="en-US" b="0" dirty="0"/>
              <a:t>McGarvey, J. W. (1872). </a:t>
            </a:r>
            <a:r>
              <a:rPr lang="en-US" b="0" i="1" u="sng" dirty="0">
                <a:hlinkClick r:id="rId2"/>
              </a:rPr>
              <a:t>A commentary on Acts of Apostles</a:t>
            </a:r>
            <a:r>
              <a:rPr lang="en-US" b="0" dirty="0">
                <a:hlinkClick r:id="rId2"/>
              </a:rPr>
              <a:t> (Ac 23:5).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029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6</a:t>
            </a:r>
            <a:r>
              <a:rPr lang="en-US" dirty="0"/>
              <a:t> But perceiving that one group were Sadducees and the other Pharisees, Paul began crying out in the Council, “Brethren,    I am a Pharisee, a son of Pharisees; I am on trial for the hope and resurrection of the dead!” </a:t>
            </a:r>
            <a:r>
              <a:rPr lang="en-US" baseline="30000" dirty="0"/>
              <a:t>7</a:t>
            </a:r>
            <a:r>
              <a:rPr lang="en-US" dirty="0"/>
              <a:t> As he said this, there occurred a dissension between the Pharisees and Sadducees, and the assembly was divided.</a:t>
            </a:r>
          </a:p>
        </p:txBody>
      </p:sp>
      <p:sp>
        <p:nvSpPr>
          <p:cNvPr id="3" name="Text Placeholder 2"/>
          <p:cNvSpPr>
            <a:spLocks noGrp="1"/>
          </p:cNvSpPr>
          <p:nvPr>
            <p:ph type="body" sz="quarter" idx="11"/>
          </p:nvPr>
        </p:nvSpPr>
        <p:spPr/>
        <p:txBody>
          <a:bodyPr/>
          <a:lstStyle/>
          <a:p>
            <a:r>
              <a:rPr lang="en-US" dirty="0"/>
              <a:t>- Acts 23:6-7</a:t>
            </a:r>
          </a:p>
        </p:txBody>
      </p:sp>
    </p:spTree>
    <p:extLst>
      <p:ext uri="{BB962C8B-B14F-4D97-AF65-F5344CB8AC3E}">
        <p14:creationId xmlns:p14="http://schemas.microsoft.com/office/powerpoint/2010/main" val="500440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6 - 10</a:t>
            </a:r>
          </a:p>
          <a:p>
            <a:r>
              <a:rPr lang="en-US" dirty="0"/>
              <a:t>The presence in which Paul stood was not unfamiliar to him. He doubtless remembered the faces of many in the Sanhedrim, and he was intimately acquainted with the party feelings which often distracted their councils and which had been known to stain the streets of Jerusalem with blood. Seeing they were determined not to do him justice, he resolved to take advantage of their party feuds in order to secure his own safety.</a:t>
            </a:r>
          </a:p>
          <a:p>
            <a:r>
              <a:rPr lang="en-US" dirty="0"/>
              <a:t>It will be observed, that in stating the difference between the two parties, Luke uses the term </a:t>
            </a:r>
            <a:r>
              <a:rPr lang="en-US" i="1" dirty="0"/>
              <a:t>both when the reference is to three specifications, viz.: resurrection, angel, and spirit. This arose, no doubt, from the fact that the three specifications are really combined in two, as the existence of angels    or spirits involves but the one question of the existence of purely spiritual beings.</a:t>
            </a:r>
          </a:p>
          <a:p>
            <a:pPr lvl="1"/>
            <a:r>
              <a:rPr lang="en-US" b="0" dirty="0"/>
              <a:t>McGarvey, J. W. (1872). </a:t>
            </a:r>
            <a:r>
              <a:rPr lang="en-US" b="0" i="1" u="sng" dirty="0">
                <a:hlinkClick r:id="rId2"/>
              </a:rPr>
              <a:t>A commentary on Acts of Apostles</a:t>
            </a:r>
            <a:r>
              <a:rPr lang="en-US" b="0" dirty="0">
                <a:hlinkClick r:id="rId2"/>
              </a:rPr>
              <a:t> (p. 267). Lexington, KY: Transylvania Printing and Publishing Co.</a:t>
            </a:r>
          </a:p>
          <a:p>
            <a:pPr marL="0" indent="0">
              <a:buNone/>
            </a:pPr>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448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6 - 10</a:t>
            </a:r>
          </a:p>
          <a:p>
            <a:r>
              <a:rPr lang="en-US" dirty="0"/>
              <a:t>Under ordinary circumstances, it is not probable that so violent a dissension could have been so easily excited. The circumstance is indicative of an unusual exasperation of the parties just preceding this event. Such a state of things, combined with the complete agreement declared by Paul with the Pharisees on the points at issue, naturally inclined them to favor this release. He declared this agreement in strong terms, asserting not only that he was a Pharisee, but the son of a Pharisee, and that it was for </a:t>
            </a:r>
            <a:r>
              <a:rPr lang="en-US" i="1" dirty="0"/>
              <a:t>the hope peculiar to the party that he was arraigned as a criminal. They saw that the establishment of his doctrine would certainly be the ruin of the opposing sect, and losing sight, for a moment, of its effects upon their own party; forgetting, too, the ill-founded charge against Paul, in reference to the law &amp; temple, they declared that they could find no fault in the man. Perhaps, also, the awkward position they were in with reference to proof of those charges rendered them somewhat willing to find an excuse for admitting his innocence. But the slightest hint, on their part, of his innocence, was sufficient to arouse the Sadducees, because they saw that it was prompted chiefly by hatred to themselves. On the part of the Sadducees, the two most violent passions to which they were subject, hatred toward the disciples &amp; jealousy toward the Pharisees, combined to swell the uproar which broke up the deliberations of the assembly. Paul was near being a victim to the storm which he had raised, when the Roman soldiery came to his rescue. Lysias was once more disappointed in his efforts to learn the truth about his case &amp; must have been in greater perplexity than ever, as he commanded the soldiers to lead him back into the castle.</a:t>
            </a:r>
          </a:p>
          <a:p>
            <a:endParaRPr lang="en-US" i="1" dirty="0"/>
          </a:p>
          <a:p>
            <a:pPr lvl="1"/>
            <a:r>
              <a:rPr lang="en-US" b="0" dirty="0"/>
              <a:t>McGarvey, J. W. (1872). </a:t>
            </a:r>
            <a:r>
              <a:rPr lang="en-US" b="0" i="1" u="sng" dirty="0">
                <a:hlinkClick r:id="rId2"/>
              </a:rPr>
              <a:t>A commentary on Acts of Apostles</a:t>
            </a:r>
            <a:r>
              <a:rPr lang="en-US" b="0" dirty="0">
                <a:hlinkClick r:id="rId2"/>
              </a:rPr>
              <a:t> (p. 267).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236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103FC4-C2B3-4276-A8E5-51B009E278DD}"/>
              </a:ext>
            </a:extLst>
          </p:cNvPr>
          <p:cNvPicPr/>
          <p:nvPr/>
        </p:nvPicPr>
        <p:blipFill>
          <a:blip r:embed="rId2">
            <a:extLst>
              <a:ext uri="{28A0092B-C50C-407E-A947-70E740481C1C}">
                <a14:useLocalDpi xmlns:a14="http://schemas.microsoft.com/office/drawing/2010/main" val="0"/>
              </a:ext>
            </a:extLst>
          </a:blip>
          <a:stretch>
            <a:fillRect/>
          </a:stretch>
        </p:blipFill>
        <p:spPr>
          <a:xfrm>
            <a:off x="471638" y="327258"/>
            <a:ext cx="11203806" cy="6217921"/>
          </a:xfrm>
          <a:prstGeom prst="rect">
            <a:avLst/>
          </a:prstGeom>
        </p:spPr>
      </p:pic>
    </p:spTree>
    <p:extLst>
      <p:ext uri="{BB962C8B-B14F-4D97-AF65-F5344CB8AC3E}">
        <p14:creationId xmlns:p14="http://schemas.microsoft.com/office/powerpoint/2010/main" val="34559607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8</a:t>
            </a:r>
            <a:r>
              <a:rPr lang="en-US" dirty="0"/>
              <a:t> For the Sadducees say that there is no resurrection, nor an angel, nor a spirit, but the Pharisees acknowledge them all. </a:t>
            </a:r>
            <a:r>
              <a:rPr lang="en-US" baseline="30000" dirty="0"/>
              <a:t>9</a:t>
            </a:r>
            <a:r>
              <a:rPr lang="en-US" dirty="0"/>
              <a:t> And there occurred a great uproar; and some of the scribes of the Pharisaic party stood up and began to argue heatedly, saying, “We find nothing wrong with this man; suppose   a spirit or an angel has spoken to him?”</a:t>
            </a:r>
          </a:p>
        </p:txBody>
      </p:sp>
      <p:sp>
        <p:nvSpPr>
          <p:cNvPr id="3" name="Text Placeholder 2"/>
          <p:cNvSpPr>
            <a:spLocks noGrp="1"/>
          </p:cNvSpPr>
          <p:nvPr>
            <p:ph type="body" sz="quarter" idx="11"/>
          </p:nvPr>
        </p:nvSpPr>
        <p:spPr/>
        <p:txBody>
          <a:bodyPr/>
          <a:lstStyle/>
          <a:p>
            <a:r>
              <a:rPr lang="en-US" dirty="0"/>
              <a:t>- Acts 23:8-9</a:t>
            </a:r>
          </a:p>
        </p:txBody>
      </p:sp>
    </p:spTree>
    <p:extLst>
      <p:ext uri="{BB962C8B-B14F-4D97-AF65-F5344CB8AC3E}">
        <p14:creationId xmlns:p14="http://schemas.microsoft.com/office/powerpoint/2010/main" val="17110209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And as a great dissension was developing, the commander was afraid Paul would be torn to pieces by them and ordered the troops to go down and take him away from them by force, and bring him into the barracks.</a:t>
            </a:r>
          </a:p>
        </p:txBody>
      </p:sp>
      <p:sp>
        <p:nvSpPr>
          <p:cNvPr id="3" name="Text Placeholder 2"/>
          <p:cNvSpPr>
            <a:spLocks noGrp="1"/>
          </p:cNvSpPr>
          <p:nvPr>
            <p:ph type="body" sz="quarter" idx="11"/>
          </p:nvPr>
        </p:nvSpPr>
        <p:spPr/>
        <p:txBody>
          <a:bodyPr/>
          <a:lstStyle/>
          <a:p>
            <a:r>
              <a:rPr lang="en-US" dirty="0"/>
              <a:t>- Acts 23:10</a:t>
            </a:r>
          </a:p>
        </p:txBody>
      </p:sp>
    </p:spTree>
    <p:extLst>
      <p:ext uri="{BB962C8B-B14F-4D97-AF65-F5344CB8AC3E}">
        <p14:creationId xmlns:p14="http://schemas.microsoft.com/office/powerpoint/2010/main" val="7769008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4894" y="572798"/>
            <a:ext cx="10828420" cy="4906719"/>
          </a:xfrm>
        </p:spPr>
        <p:txBody>
          <a:bodyPr>
            <a:normAutofit/>
          </a:bodyPr>
          <a:lstStyle/>
          <a:p>
            <a:r>
              <a:rPr lang="en-US" dirty="0"/>
              <a:t>But on the night immediately following,    the Lord stood at his side and said, “Take courage; for as you have solemnly witnessed to My cause at Jerusalem, so you must witness at Rome also.”</a:t>
            </a:r>
          </a:p>
        </p:txBody>
      </p:sp>
      <p:sp>
        <p:nvSpPr>
          <p:cNvPr id="3" name="Text Placeholder 2"/>
          <p:cNvSpPr>
            <a:spLocks noGrp="1"/>
          </p:cNvSpPr>
          <p:nvPr>
            <p:ph type="body" sz="quarter" idx="11"/>
          </p:nvPr>
        </p:nvSpPr>
        <p:spPr/>
        <p:txBody>
          <a:bodyPr/>
          <a:lstStyle/>
          <a:p>
            <a:r>
              <a:rPr lang="en-US" dirty="0"/>
              <a:t>- Acts 23:11</a:t>
            </a:r>
          </a:p>
        </p:txBody>
      </p:sp>
    </p:spTree>
    <p:extLst>
      <p:ext uri="{BB962C8B-B14F-4D97-AF65-F5344CB8AC3E}">
        <p14:creationId xmlns:p14="http://schemas.microsoft.com/office/powerpoint/2010/main" val="20348730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11</a:t>
            </a:r>
          </a:p>
          <a:p>
            <a:r>
              <a:rPr lang="en-US" sz="4000" dirty="0"/>
              <a:t>But his speeches before the mob and the Sanhedrim had only exasperated his enemies, who were now, more than ever, intent upon his destruction; and his jailer, though disposed to do justice, knew not what to do but to keep him in prison. In whatever the direction he could look, prison walls or a bloody grave stood before him, and hedged up his way, either to Rome or to any other field of future usefulness. But just at the proper moment to save him from despair, solemn assurance is given, that his long-continued prayers would yet be answered, and he should preach the Word in Rome as he had done in Jerusalem. In tracing the fulfillment of this promise, we shall witness a remarkable illustration of the workings of providence in answer to prayer.</a:t>
            </a:r>
          </a:p>
          <a:p>
            <a:pPr lvl="1"/>
            <a:r>
              <a:rPr lang="en-US" b="0" dirty="0"/>
              <a:t>McGarvey, J. W. (1872). </a:t>
            </a:r>
            <a:r>
              <a:rPr lang="en-US" b="0" i="1" u="sng" dirty="0">
                <a:hlinkClick r:id="rId2"/>
              </a:rPr>
              <a:t>A commentary on Acts of Apostles</a:t>
            </a:r>
            <a:r>
              <a:rPr lang="en-US" b="0" dirty="0">
                <a:hlinkClick r:id="rId2"/>
              </a:rPr>
              <a:t> (p. 268). Lexington, KY: Transylvania</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4140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03A42-1D5E-40E2-9419-927D63F3B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
            <a:ext cx="12192000" cy="5727032"/>
          </a:xfrm>
          <a:prstGeom prst="rect">
            <a:avLst/>
          </a:prstGeom>
        </p:spPr>
      </p:pic>
    </p:spTree>
    <p:extLst>
      <p:ext uri="{BB962C8B-B14F-4D97-AF65-F5344CB8AC3E}">
        <p14:creationId xmlns:p14="http://schemas.microsoft.com/office/powerpoint/2010/main" val="9230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7979344" y="2967335"/>
            <a:ext cx="1915428"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DDF8B"/>
                </a:solidFill>
                <a:effectLst/>
                <a:uLnTx/>
                <a:uFillTx/>
                <a:latin typeface="Calibri"/>
                <a:ea typeface="+mn-ea"/>
                <a:cs typeface="+mn-cs"/>
              </a:rPr>
              <a:t>9/10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8B9EAB-45FA-48CD-A807-0E833C6E2741}"/>
              </a:ext>
            </a:extLst>
          </p:cNvPr>
          <p:cNvPicPr/>
          <p:nvPr/>
        </p:nvPicPr>
        <p:blipFill>
          <a:blip r:embed="rId2">
            <a:extLst>
              <a:ext uri="{28A0092B-C50C-407E-A947-70E740481C1C}">
                <a14:useLocalDpi xmlns:a14="http://schemas.microsoft.com/office/drawing/2010/main" val="0"/>
              </a:ext>
            </a:extLst>
          </a:blip>
          <a:stretch>
            <a:fillRect/>
          </a:stretch>
        </p:blipFill>
        <p:spPr>
          <a:xfrm>
            <a:off x="500514" y="356235"/>
            <a:ext cx="11146054" cy="6145530"/>
          </a:xfrm>
          <a:prstGeom prst="rect">
            <a:avLst/>
          </a:prstGeom>
        </p:spPr>
      </p:pic>
    </p:spTree>
    <p:extLst>
      <p:ext uri="{BB962C8B-B14F-4D97-AF65-F5344CB8AC3E}">
        <p14:creationId xmlns:p14="http://schemas.microsoft.com/office/powerpoint/2010/main" val="24821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240B3-0B06-4F82-BD77-00C2BEC809A0}"/>
              </a:ext>
            </a:extLst>
          </p:cNvPr>
          <p:cNvPicPr/>
          <p:nvPr/>
        </p:nvPicPr>
        <p:blipFill>
          <a:blip r:embed="rId2">
            <a:extLst>
              <a:ext uri="{28A0092B-C50C-407E-A947-70E740481C1C}">
                <a14:useLocalDpi xmlns:a14="http://schemas.microsoft.com/office/drawing/2010/main" val="0"/>
              </a:ext>
            </a:extLst>
          </a:blip>
          <a:stretch>
            <a:fillRect/>
          </a:stretch>
        </p:blipFill>
        <p:spPr>
          <a:xfrm>
            <a:off x="548640" y="404261"/>
            <a:ext cx="11078678" cy="6015789"/>
          </a:xfrm>
          <a:prstGeom prst="rect">
            <a:avLst/>
          </a:prstGeom>
        </p:spPr>
      </p:pic>
    </p:spTree>
    <p:extLst>
      <p:ext uri="{BB962C8B-B14F-4D97-AF65-F5344CB8AC3E}">
        <p14:creationId xmlns:p14="http://schemas.microsoft.com/office/powerpoint/2010/main" val="43131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Jesus’ Baptism </a:t>
            </a:r>
            <a:r>
              <a:rPr lang="en-US" b="0" dirty="0"/>
              <a:t>=</a:t>
            </a:r>
            <a:br>
              <a:rPr lang="en-US" dirty="0"/>
            </a:br>
            <a:r>
              <a:rPr lang="en-US" dirty="0"/>
              <a:t>Forgiveness + Holy Spirit Indwelling</a:t>
            </a:r>
            <a:br>
              <a:rPr lang="en-US" dirty="0"/>
            </a:br>
            <a:br>
              <a:rPr lang="en-US" dirty="0"/>
            </a:br>
            <a:r>
              <a:rPr lang="en-US" dirty="0"/>
              <a:t>Apostle’s Laying on of Hands </a:t>
            </a:r>
            <a:r>
              <a:rPr lang="en-US" b="0" dirty="0"/>
              <a:t>=</a:t>
            </a:r>
            <a:br>
              <a:rPr lang="en-US" dirty="0"/>
            </a:br>
            <a:r>
              <a:rPr lang="en-US" dirty="0"/>
              <a:t>Holy Spirit Empowering</a:t>
            </a:r>
          </a:p>
        </p:txBody>
      </p:sp>
      <p:cxnSp>
        <p:nvCxnSpPr>
          <p:cNvPr id="4" name="Straight Connector 3"/>
          <p:cNvCxnSpPr>
            <a:stCxn id="2" idx="1"/>
            <a:endCxn id="2" idx="3"/>
          </p:cNvCxnSpPr>
          <p:nvPr/>
        </p:nvCxnSpPr>
        <p:spPr>
          <a:xfrm>
            <a:off x="820380" y="3444777"/>
            <a:ext cx="10551240" cy="0"/>
          </a:xfrm>
          <a:prstGeom prst="line">
            <a:avLst/>
          </a:prstGeom>
          <a:ln w="508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59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DEEACD-D3E8-40E1-862A-AC093DB3788C}"/>
              </a:ext>
            </a:extLst>
          </p:cNvPr>
          <p:cNvPicPr/>
          <p:nvPr/>
        </p:nvPicPr>
        <p:blipFill>
          <a:blip r:embed="rId2">
            <a:extLst>
              <a:ext uri="{28A0092B-C50C-407E-A947-70E740481C1C}">
                <a14:useLocalDpi xmlns:a14="http://schemas.microsoft.com/office/drawing/2010/main" val="0"/>
              </a:ext>
            </a:extLst>
          </a:blip>
          <a:stretch>
            <a:fillRect/>
          </a:stretch>
        </p:blipFill>
        <p:spPr>
          <a:xfrm>
            <a:off x="433137" y="250257"/>
            <a:ext cx="11319309" cy="6381549"/>
          </a:xfrm>
          <a:prstGeom prst="rect">
            <a:avLst/>
          </a:prstGeom>
        </p:spPr>
      </p:pic>
    </p:spTree>
    <p:extLst>
      <p:ext uri="{BB962C8B-B14F-4D97-AF65-F5344CB8AC3E}">
        <p14:creationId xmlns:p14="http://schemas.microsoft.com/office/powerpoint/2010/main" val="3547058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D2FFF-C6B6-4ED5-819E-531CA4BBC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92" y="394635"/>
            <a:ext cx="10972799" cy="6102417"/>
          </a:xfrm>
          <a:prstGeom prst="rect">
            <a:avLst/>
          </a:prstGeom>
        </p:spPr>
      </p:pic>
    </p:spTree>
    <p:extLst>
      <p:ext uri="{BB962C8B-B14F-4D97-AF65-F5344CB8AC3E}">
        <p14:creationId xmlns:p14="http://schemas.microsoft.com/office/powerpoint/2010/main" val="8534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67" dirty="0"/>
              <a:t>Empowerment  </a:t>
            </a:r>
            <a:r>
              <a:rPr lang="en-US" sz="4267" b="0" dirty="0"/>
              <a:t>OR</a:t>
            </a:r>
            <a:r>
              <a:rPr lang="en-US" sz="5867" dirty="0"/>
              <a:t>  Indwelling?</a:t>
            </a:r>
          </a:p>
        </p:txBody>
      </p:sp>
    </p:spTree>
    <p:extLst>
      <p:ext uri="{BB962C8B-B14F-4D97-AF65-F5344CB8AC3E}">
        <p14:creationId xmlns:p14="http://schemas.microsoft.com/office/powerpoint/2010/main" val="1155407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34111E9-2C0C-4FC1-AEC8-A87C30F10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99" y="251209"/>
            <a:ext cx="11535508" cy="63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61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78756A0-C317-4BB7-AF3F-009B1EC312C9}"/>
              </a:ext>
            </a:extLst>
          </p:cNvPr>
          <p:cNvSpPr>
            <a:spLocks noGrp="1" noChangeArrowheads="1"/>
          </p:cNvSpPr>
          <p:nvPr>
            <p:ph type="title"/>
          </p:nvPr>
        </p:nvSpPr>
        <p:spPr>
          <a:xfrm>
            <a:off x="1981200" y="228600"/>
            <a:ext cx="8229600" cy="990600"/>
          </a:xfrm>
          <a:effectLst>
            <a:outerShdw dist="35921" dir="2700000" algn="ctr" rotWithShape="0">
              <a:schemeClr val="accent1"/>
            </a:outerShdw>
          </a:effectLst>
        </p:spPr>
        <p:txBody>
          <a:bodyPr/>
          <a:lstStyle/>
          <a:p>
            <a:r>
              <a:rPr lang="en-US" altLang="en-US" sz="5400">
                <a:effectLst/>
                <a:latin typeface="Times New Roman" panose="02020603050405020304" pitchFamily="18" charset="0"/>
              </a:rPr>
              <a:t>Paul’s Third Journey</a:t>
            </a:r>
          </a:p>
        </p:txBody>
      </p:sp>
      <p:sp>
        <p:nvSpPr>
          <p:cNvPr id="10244" name="Text Box 4">
            <a:extLst>
              <a:ext uri="{FF2B5EF4-FFF2-40B4-BE49-F238E27FC236}">
                <a16:creationId xmlns:a16="http://schemas.microsoft.com/office/drawing/2014/main" id="{C3A74475-E1C6-4E6E-B14B-531EA2B6A1A5}"/>
              </a:ext>
            </a:extLst>
          </p:cNvPr>
          <p:cNvSpPr txBox="1">
            <a:spLocks noChangeArrowheads="1"/>
          </p:cNvSpPr>
          <p:nvPr/>
        </p:nvSpPr>
        <p:spPr bwMode="auto">
          <a:xfrm>
            <a:off x="1524000" y="9906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altLang="en-US" sz="800" i="1" dirty="0">
              <a:solidFill>
                <a:srgbClr val="FFFFFF"/>
              </a:solidFill>
              <a:latin typeface="Times New Roman" panose="02020603050405020304" pitchFamily="18" charset="0"/>
              <a:cs typeface="Arial" panose="020B0604020202020204" pitchFamily="34" charset="0"/>
            </a:endParaRPr>
          </a:p>
          <a:p>
            <a:pPr algn="ctr" fontAlgn="base">
              <a:spcBef>
                <a:spcPct val="0"/>
              </a:spcBef>
              <a:spcAft>
                <a:spcPct val="0"/>
              </a:spcAft>
            </a:pPr>
            <a:r>
              <a:rPr lang="en-US" altLang="en-US" sz="3200" i="1" dirty="0">
                <a:solidFill>
                  <a:srgbClr val="FFFFFF"/>
                </a:solidFill>
                <a:latin typeface="Times New Roman" panose="02020603050405020304" pitchFamily="18" charset="0"/>
                <a:cs typeface="Arial" panose="020B0604020202020204" pitchFamily="34" charset="0"/>
              </a:rPr>
              <a:t>Acts 18:23-21:16</a:t>
            </a:r>
          </a:p>
        </p:txBody>
      </p:sp>
      <p:sp>
        <p:nvSpPr>
          <p:cNvPr id="10247" name="Rectangle 7">
            <a:extLst>
              <a:ext uri="{FF2B5EF4-FFF2-40B4-BE49-F238E27FC236}">
                <a16:creationId xmlns:a16="http://schemas.microsoft.com/office/drawing/2014/main" id="{CB496C52-C2E0-414A-B4C7-B6264BB06E84}"/>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0248" name="Rectangle 8">
            <a:extLst>
              <a:ext uri="{FF2B5EF4-FFF2-40B4-BE49-F238E27FC236}">
                <a16:creationId xmlns:a16="http://schemas.microsoft.com/office/drawing/2014/main" id="{0CB801F8-B0B8-4787-B9D7-9A1FE7648B90}"/>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0249" name="Rectangle 9">
            <a:extLst>
              <a:ext uri="{FF2B5EF4-FFF2-40B4-BE49-F238E27FC236}">
                <a16:creationId xmlns:a16="http://schemas.microsoft.com/office/drawing/2014/main" id="{88221F45-7024-4516-B9B1-12508982C35C}"/>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0250" name="Rectangle 10">
            <a:extLst>
              <a:ext uri="{FF2B5EF4-FFF2-40B4-BE49-F238E27FC236}">
                <a16:creationId xmlns:a16="http://schemas.microsoft.com/office/drawing/2014/main" id="{23565E77-407F-43AA-A861-DA36B9B595FF}"/>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pic>
        <p:nvPicPr>
          <p:cNvPr id="10253" name="Picture 13">
            <a:extLst>
              <a:ext uri="{FF2B5EF4-FFF2-40B4-BE49-F238E27FC236}">
                <a16:creationId xmlns:a16="http://schemas.microsoft.com/office/drawing/2014/main" id="{3911A760-5971-4AD5-B552-473E0BF6A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6001"/>
            <a:ext cx="617220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3" name="Group 11">
            <a:extLst>
              <a:ext uri="{FF2B5EF4-FFF2-40B4-BE49-F238E27FC236}">
                <a16:creationId xmlns:a16="http://schemas.microsoft.com/office/drawing/2014/main" id="{D96A1275-B96E-4AC0-A503-EF2DF3D7EB60}"/>
              </a:ext>
            </a:extLst>
          </p:cNvPr>
          <p:cNvGrpSpPr>
            <a:grpSpLocks/>
          </p:cNvGrpSpPr>
          <p:nvPr/>
        </p:nvGrpSpPr>
        <p:grpSpPr bwMode="auto">
          <a:xfrm>
            <a:off x="1676400" y="152400"/>
            <a:ext cx="8839200" cy="6553200"/>
            <a:chOff x="143" y="442"/>
            <a:chExt cx="5465" cy="3554"/>
          </a:xfrm>
        </p:grpSpPr>
        <p:pic>
          <p:nvPicPr>
            <p:cNvPr id="13324" name="Picture 12">
              <a:extLst>
                <a:ext uri="{FF2B5EF4-FFF2-40B4-BE49-F238E27FC236}">
                  <a16:creationId xmlns:a16="http://schemas.microsoft.com/office/drawing/2014/main" id="{DB7E1BE5-B9E0-4700-AB42-6653DEC23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13325" name="Rectangle 13">
              <a:extLst>
                <a:ext uri="{FF2B5EF4-FFF2-40B4-BE49-F238E27FC236}">
                  <a16:creationId xmlns:a16="http://schemas.microsoft.com/office/drawing/2014/main" id="{1FC3E1A9-CD02-4D01-99ED-59F35B62855B}"/>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13326" name="Rectangle 14">
            <a:extLst>
              <a:ext uri="{FF2B5EF4-FFF2-40B4-BE49-F238E27FC236}">
                <a16:creationId xmlns:a16="http://schemas.microsoft.com/office/drawing/2014/main" id="{30A1E0CF-4116-4DFB-97EC-6BE2A0BED627}"/>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27" name="Rectangle 15">
            <a:extLst>
              <a:ext uri="{FF2B5EF4-FFF2-40B4-BE49-F238E27FC236}">
                <a16:creationId xmlns:a16="http://schemas.microsoft.com/office/drawing/2014/main" id="{21670D99-9EF1-44D5-B5E1-0E0F43EF22BF}"/>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28" name="Rectangle 16">
            <a:extLst>
              <a:ext uri="{FF2B5EF4-FFF2-40B4-BE49-F238E27FC236}">
                <a16:creationId xmlns:a16="http://schemas.microsoft.com/office/drawing/2014/main" id="{F087F455-3FFA-45A5-B0E0-DF269A2D4316}"/>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29" name="Rectangle 17">
            <a:extLst>
              <a:ext uri="{FF2B5EF4-FFF2-40B4-BE49-F238E27FC236}">
                <a16:creationId xmlns:a16="http://schemas.microsoft.com/office/drawing/2014/main" id="{9039FA4C-AD65-468F-841B-64D24FB97426}"/>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0" name="Freeform 18">
            <a:extLst>
              <a:ext uri="{FF2B5EF4-FFF2-40B4-BE49-F238E27FC236}">
                <a16:creationId xmlns:a16="http://schemas.microsoft.com/office/drawing/2014/main" id="{EA97AAB8-3B92-4B63-B1F8-068FD1D5F71A}"/>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3" name="Freeform 21">
            <a:extLst>
              <a:ext uri="{FF2B5EF4-FFF2-40B4-BE49-F238E27FC236}">
                <a16:creationId xmlns:a16="http://schemas.microsoft.com/office/drawing/2014/main" id="{59415CBC-3070-4E3F-9A28-884A63E0D16F}"/>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4" name="Freeform 22">
            <a:extLst>
              <a:ext uri="{FF2B5EF4-FFF2-40B4-BE49-F238E27FC236}">
                <a16:creationId xmlns:a16="http://schemas.microsoft.com/office/drawing/2014/main" id="{A18B1E75-334B-42D2-A202-000E5C9A3AD5}"/>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5" name="Freeform 23">
            <a:extLst>
              <a:ext uri="{FF2B5EF4-FFF2-40B4-BE49-F238E27FC236}">
                <a16:creationId xmlns:a16="http://schemas.microsoft.com/office/drawing/2014/main" id="{58525B30-7407-4535-94A5-1A2F490E6C00}"/>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6" name="Freeform 24">
            <a:extLst>
              <a:ext uri="{FF2B5EF4-FFF2-40B4-BE49-F238E27FC236}">
                <a16:creationId xmlns:a16="http://schemas.microsoft.com/office/drawing/2014/main" id="{705F110F-1AF1-49A6-9AAA-E8445829AE22}"/>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8" name="Freeform 26">
            <a:extLst>
              <a:ext uri="{FF2B5EF4-FFF2-40B4-BE49-F238E27FC236}">
                <a16:creationId xmlns:a16="http://schemas.microsoft.com/office/drawing/2014/main" id="{12CDFD8C-88A5-483F-B561-E408E954C8C5}"/>
              </a:ext>
            </a:extLst>
          </p:cNvPr>
          <p:cNvSpPr>
            <a:spLocks/>
          </p:cNvSpPr>
          <p:nvPr/>
        </p:nvSpPr>
        <p:spPr bwMode="auto">
          <a:xfrm>
            <a:off x="3875089" y="347663"/>
            <a:ext cx="708025" cy="925512"/>
          </a:xfrm>
          <a:custGeom>
            <a:avLst/>
            <a:gdLst>
              <a:gd name="T0" fmla="*/ 446 w 446"/>
              <a:gd name="T1" fmla="*/ 583 h 583"/>
              <a:gd name="T2" fmla="*/ 391 w 446"/>
              <a:gd name="T3" fmla="*/ 528 h 583"/>
              <a:gd name="T4" fmla="*/ 322 w 446"/>
              <a:gd name="T5" fmla="*/ 453 h 583"/>
              <a:gd name="T6" fmla="*/ 261 w 446"/>
              <a:gd name="T7" fmla="*/ 240 h 583"/>
              <a:gd name="T8" fmla="*/ 213 w 446"/>
              <a:gd name="T9" fmla="*/ 144 h 583"/>
              <a:gd name="T10" fmla="*/ 89 w 446"/>
              <a:gd name="T11" fmla="*/ 69 h 583"/>
              <a:gd name="T12" fmla="*/ 0 w 446"/>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446" h="583">
                <a:moveTo>
                  <a:pt x="446" y="583"/>
                </a:moveTo>
                <a:cubicBezTo>
                  <a:pt x="430" y="560"/>
                  <a:pt x="415" y="544"/>
                  <a:pt x="391" y="528"/>
                </a:cubicBezTo>
                <a:cubicBezTo>
                  <a:pt x="370" y="497"/>
                  <a:pt x="354" y="474"/>
                  <a:pt x="322" y="453"/>
                </a:cubicBezTo>
                <a:cubicBezTo>
                  <a:pt x="301" y="381"/>
                  <a:pt x="291" y="308"/>
                  <a:pt x="261" y="240"/>
                </a:cubicBezTo>
                <a:cubicBezTo>
                  <a:pt x="244" y="202"/>
                  <a:pt x="247" y="168"/>
                  <a:pt x="213" y="144"/>
                </a:cubicBezTo>
                <a:cubicBezTo>
                  <a:pt x="182" y="99"/>
                  <a:pt x="138" y="85"/>
                  <a:pt x="89" y="69"/>
                </a:cubicBezTo>
                <a:cubicBezTo>
                  <a:pt x="58" y="48"/>
                  <a:pt x="26" y="26"/>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39" name="Freeform 27">
            <a:extLst>
              <a:ext uri="{FF2B5EF4-FFF2-40B4-BE49-F238E27FC236}">
                <a16:creationId xmlns:a16="http://schemas.microsoft.com/office/drawing/2014/main" id="{20E9AABB-1E16-4174-BE7A-5EDA060DBF72}"/>
              </a:ext>
            </a:extLst>
          </p:cNvPr>
          <p:cNvSpPr>
            <a:spLocks/>
          </p:cNvSpPr>
          <p:nvPr/>
        </p:nvSpPr>
        <p:spPr bwMode="auto">
          <a:xfrm>
            <a:off x="3276600" y="327026"/>
            <a:ext cx="566738" cy="163513"/>
          </a:xfrm>
          <a:custGeom>
            <a:avLst/>
            <a:gdLst>
              <a:gd name="T0" fmla="*/ 357 w 357"/>
              <a:gd name="T1" fmla="*/ 0 h 103"/>
              <a:gd name="T2" fmla="*/ 130 w 357"/>
              <a:gd name="T3" fmla="*/ 27 h 103"/>
              <a:gd name="T4" fmla="*/ 69 w 357"/>
              <a:gd name="T5" fmla="*/ 68 h 103"/>
              <a:gd name="T6" fmla="*/ 0 w 357"/>
              <a:gd name="T7" fmla="*/ 103 h 103"/>
            </a:gdLst>
            <a:ahLst/>
            <a:cxnLst>
              <a:cxn ang="0">
                <a:pos x="T0" y="T1"/>
              </a:cxn>
              <a:cxn ang="0">
                <a:pos x="T2" y="T3"/>
              </a:cxn>
              <a:cxn ang="0">
                <a:pos x="T4" y="T5"/>
              </a:cxn>
              <a:cxn ang="0">
                <a:pos x="T6" y="T7"/>
              </a:cxn>
            </a:cxnLst>
            <a:rect l="0" t="0" r="r" b="b"/>
            <a:pathLst>
              <a:path w="357" h="103">
                <a:moveTo>
                  <a:pt x="357" y="0"/>
                </a:moveTo>
                <a:cubicBezTo>
                  <a:pt x="273" y="28"/>
                  <a:pt x="243" y="22"/>
                  <a:pt x="130" y="27"/>
                </a:cubicBezTo>
                <a:cubicBezTo>
                  <a:pt x="105" y="36"/>
                  <a:pt x="91" y="54"/>
                  <a:pt x="69" y="68"/>
                </a:cubicBezTo>
                <a:cubicBezTo>
                  <a:pt x="52" y="94"/>
                  <a:pt x="31" y="103"/>
                  <a:pt x="0" y="10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40" name="Freeform 28">
            <a:extLst>
              <a:ext uri="{FF2B5EF4-FFF2-40B4-BE49-F238E27FC236}">
                <a16:creationId xmlns:a16="http://schemas.microsoft.com/office/drawing/2014/main" id="{F6111278-D907-45D2-8F9A-A51861516A32}"/>
              </a:ext>
            </a:extLst>
          </p:cNvPr>
          <p:cNvSpPr>
            <a:spLocks/>
          </p:cNvSpPr>
          <p:nvPr/>
        </p:nvSpPr>
        <p:spPr bwMode="auto">
          <a:xfrm>
            <a:off x="2928939" y="533401"/>
            <a:ext cx="325437" cy="11113"/>
          </a:xfrm>
          <a:custGeom>
            <a:avLst/>
            <a:gdLst>
              <a:gd name="T0" fmla="*/ 205 w 205"/>
              <a:gd name="T1" fmla="*/ 0 h 7"/>
              <a:gd name="T2" fmla="*/ 0 w 205"/>
              <a:gd name="T3" fmla="*/ 7 h 7"/>
            </a:gdLst>
            <a:ahLst/>
            <a:cxnLst>
              <a:cxn ang="0">
                <a:pos x="T0" y="T1"/>
              </a:cxn>
              <a:cxn ang="0">
                <a:pos x="T2" y="T3"/>
              </a:cxn>
            </a:cxnLst>
            <a:rect l="0" t="0" r="r" b="b"/>
            <a:pathLst>
              <a:path w="205" h="7">
                <a:moveTo>
                  <a:pt x="205" y="0"/>
                </a:moveTo>
                <a:cubicBezTo>
                  <a:pt x="137" y="2"/>
                  <a:pt x="68" y="7"/>
                  <a:pt x="0" y="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44" name="Freeform 32">
            <a:extLst>
              <a:ext uri="{FF2B5EF4-FFF2-40B4-BE49-F238E27FC236}">
                <a16:creationId xmlns:a16="http://schemas.microsoft.com/office/drawing/2014/main" id="{C3406500-B9F9-47A9-BC84-A765E8B1996B}"/>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45" name="Freeform 33">
            <a:extLst>
              <a:ext uri="{FF2B5EF4-FFF2-40B4-BE49-F238E27FC236}">
                <a16:creationId xmlns:a16="http://schemas.microsoft.com/office/drawing/2014/main" id="{21383E85-2989-440D-A7C9-C1583A548E78}"/>
              </a:ext>
            </a:extLst>
          </p:cNvPr>
          <p:cNvSpPr>
            <a:spLocks/>
          </p:cNvSpPr>
          <p:nvPr/>
        </p:nvSpPr>
        <p:spPr bwMode="auto">
          <a:xfrm>
            <a:off x="4614863" y="1281113"/>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47" name="Freeform 35">
            <a:extLst>
              <a:ext uri="{FF2B5EF4-FFF2-40B4-BE49-F238E27FC236}">
                <a16:creationId xmlns:a16="http://schemas.microsoft.com/office/drawing/2014/main" id="{B6D5204A-8296-4F94-966D-EC329B8E82EE}"/>
              </a:ext>
            </a:extLst>
          </p:cNvPr>
          <p:cNvSpPr>
            <a:spLocks/>
          </p:cNvSpPr>
          <p:nvPr/>
        </p:nvSpPr>
        <p:spPr bwMode="auto">
          <a:xfrm>
            <a:off x="2917825" y="496888"/>
            <a:ext cx="325438" cy="36512"/>
          </a:xfrm>
          <a:custGeom>
            <a:avLst/>
            <a:gdLst>
              <a:gd name="T0" fmla="*/ 0 w 205"/>
              <a:gd name="T1" fmla="*/ 23 h 23"/>
              <a:gd name="T2" fmla="*/ 205 w 205"/>
              <a:gd name="T3" fmla="*/ 9 h 23"/>
            </a:gdLst>
            <a:ahLst/>
            <a:cxnLst>
              <a:cxn ang="0">
                <a:pos x="T0" y="T1"/>
              </a:cxn>
              <a:cxn ang="0">
                <a:pos x="T2" y="T3"/>
              </a:cxn>
            </a:cxnLst>
            <a:rect l="0" t="0" r="r" b="b"/>
            <a:pathLst>
              <a:path w="205" h="23">
                <a:moveTo>
                  <a:pt x="0" y="23"/>
                </a:moveTo>
                <a:cubicBezTo>
                  <a:pt x="113" y="0"/>
                  <a:pt x="45" y="9"/>
                  <a:pt x="205" y="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48" name="Freeform 36">
            <a:extLst>
              <a:ext uri="{FF2B5EF4-FFF2-40B4-BE49-F238E27FC236}">
                <a16:creationId xmlns:a16="http://schemas.microsoft.com/office/drawing/2014/main" id="{395422B9-647F-4DDD-8A7E-549C67BC8210}"/>
              </a:ext>
            </a:extLst>
          </p:cNvPr>
          <p:cNvSpPr>
            <a:spLocks/>
          </p:cNvSpPr>
          <p:nvPr/>
        </p:nvSpPr>
        <p:spPr bwMode="auto">
          <a:xfrm>
            <a:off x="3243264" y="206376"/>
            <a:ext cx="574675" cy="284163"/>
          </a:xfrm>
          <a:custGeom>
            <a:avLst/>
            <a:gdLst>
              <a:gd name="T0" fmla="*/ 0 w 362"/>
              <a:gd name="T1" fmla="*/ 179 h 179"/>
              <a:gd name="T2" fmla="*/ 151 w 362"/>
              <a:gd name="T3" fmla="*/ 62 h 179"/>
              <a:gd name="T4" fmla="*/ 357 w 362"/>
              <a:gd name="T5" fmla="*/ 83 h 179"/>
            </a:gdLst>
            <a:ahLst/>
            <a:cxnLst>
              <a:cxn ang="0">
                <a:pos x="T0" y="T1"/>
              </a:cxn>
              <a:cxn ang="0">
                <a:pos x="T2" y="T3"/>
              </a:cxn>
              <a:cxn ang="0">
                <a:pos x="T4" y="T5"/>
              </a:cxn>
            </a:cxnLst>
            <a:rect l="0" t="0" r="r" b="b"/>
            <a:pathLst>
              <a:path w="362" h="179">
                <a:moveTo>
                  <a:pt x="0" y="179"/>
                </a:moveTo>
                <a:cubicBezTo>
                  <a:pt x="31" y="133"/>
                  <a:pt x="97" y="81"/>
                  <a:pt x="151" y="62"/>
                </a:cubicBezTo>
                <a:cubicBezTo>
                  <a:pt x="362" y="69"/>
                  <a:pt x="357" y="0"/>
                  <a:pt x="357" y="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49" name="Freeform 37">
            <a:extLst>
              <a:ext uri="{FF2B5EF4-FFF2-40B4-BE49-F238E27FC236}">
                <a16:creationId xmlns:a16="http://schemas.microsoft.com/office/drawing/2014/main" id="{C0A3F8AC-4550-4CA8-828B-D87642575C69}"/>
              </a:ext>
            </a:extLst>
          </p:cNvPr>
          <p:cNvSpPr>
            <a:spLocks/>
          </p:cNvSpPr>
          <p:nvPr/>
        </p:nvSpPr>
        <p:spPr bwMode="auto">
          <a:xfrm>
            <a:off x="3821114" y="347663"/>
            <a:ext cx="708025" cy="925512"/>
          </a:xfrm>
          <a:custGeom>
            <a:avLst/>
            <a:gdLst>
              <a:gd name="T0" fmla="*/ 0 w 446"/>
              <a:gd name="T1" fmla="*/ 0 h 583"/>
              <a:gd name="T2" fmla="*/ 75 w 446"/>
              <a:gd name="T3" fmla="*/ 83 h 583"/>
              <a:gd name="T4" fmla="*/ 130 w 446"/>
              <a:gd name="T5" fmla="*/ 117 h 583"/>
              <a:gd name="T6" fmla="*/ 192 w 446"/>
              <a:gd name="T7" fmla="*/ 192 h 583"/>
              <a:gd name="T8" fmla="*/ 233 w 446"/>
              <a:gd name="T9" fmla="*/ 220 h 583"/>
              <a:gd name="T10" fmla="*/ 267 w 446"/>
              <a:gd name="T11" fmla="*/ 302 h 583"/>
              <a:gd name="T12" fmla="*/ 288 w 446"/>
              <a:gd name="T13" fmla="*/ 405 h 583"/>
              <a:gd name="T14" fmla="*/ 315 w 446"/>
              <a:gd name="T15" fmla="*/ 446 h 583"/>
              <a:gd name="T16" fmla="*/ 391 w 446"/>
              <a:gd name="T17" fmla="*/ 556 h 583"/>
              <a:gd name="T18" fmla="*/ 446 w 446"/>
              <a:gd name="T19"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583">
                <a:moveTo>
                  <a:pt x="0" y="0"/>
                </a:moveTo>
                <a:cubicBezTo>
                  <a:pt x="9" y="85"/>
                  <a:pt x="0" y="72"/>
                  <a:pt x="75" y="83"/>
                </a:cubicBezTo>
                <a:cubicBezTo>
                  <a:pt x="101" y="92"/>
                  <a:pt x="104" y="108"/>
                  <a:pt x="130" y="117"/>
                </a:cubicBezTo>
                <a:cubicBezTo>
                  <a:pt x="150" y="147"/>
                  <a:pt x="169" y="158"/>
                  <a:pt x="192" y="192"/>
                </a:cubicBezTo>
                <a:cubicBezTo>
                  <a:pt x="201" y="206"/>
                  <a:pt x="233" y="220"/>
                  <a:pt x="233" y="220"/>
                </a:cubicBezTo>
                <a:cubicBezTo>
                  <a:pt x="251" y="246"/>
                  <a:pt x="257" y="273"/>
                  <a:pt x="267" y="302"/>
                </a:cubicBezTo>
                <a:cubicBezTo>
                  <a:pt x="272" y="329"/>
                  <a:pt x="278" y="380"/>
                  <a:pt x="288" y="405"/>
                </a:cubicBezTo>
                <a:cubicBezTo>
                  <a:pt x="294" y="420"/>
                  <a:pt x="315" y="446"/>
                  <a:pt x="315" y="446"/>
                </a:cubicBezTo>
                <a:cubicBezTo>
                  <a:pt x="324" y="515"/>
                  <a:pt x="323" y="533"/>
                  <a:pt x="391" y="556"/>
                </a:cubicBezTo>
                <a:cubicBezTo>
                  <a:pt x="408" y="581"/>
                  <a:pt x="416" y="583"/>
                  <a:pt x="446" y="5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0" name="Freeform 38">
            <a:extLst>
              <a:ext uri="{FF2B5EF4-FFF2-40B4-BE49-F238E27FC236}">
                <a16:creationId xmlns:a16="http://schemas.microsoft.com/office/drawing/2014/main" id="{3CF4C514-148C-490B-8F07-4EDD9192FC29}"/>
              </a:ext>
            </a:extLst>
          </p:cNvPr>
          <p:cNvSpPr>
            <a:spLocks/>
          </p:cNvSpPr>
          <p:nvPr/>
        </p:nvSpPr>
        <p:spPr bwMode="auto">
          <a:xfrm>
            <a:off x="4572000" y="1295400"/>
            <a:ext cx="76200" cy="141288"/>
          </a:xfrm>
          <a:custGeom>
            <a:avLst/>
            <a:gdLst>
              <a:gd name="T0" fmla="*/ 0 w 48"/>
              <a:gd name="T1" fmla="*/ 0 h 89"/>
              <a:gd name="T2" fmla="*/ 48 w 48"/>
              <a:gd name="T3" fmla="*/ 89 h 89"/>
            </a:gdLst>
            <a:ahLst/>
            <a:cxnLst>
              <a:cxn ang="0">
                <a:pos x="T0" y="T1"/>
              </a:cxn>
              <a:cxn ang="0">
                <a:pos x="T2" y="T3"/>
              </a:cxn>
            </a:cxnLst>
            <a:rect l="0" t="0" r="r" b="b"/>
            <a:pathLst>
              <a:path w="48" h="89">
                <a:moveTo>
                  <a:pt x="0" y="0"/>
                </a:moveTo>
                <a:cubicBezTo>
                  <a:pt x="43" y="28"/>
                  <a:pt x="15" y="56"/>
                  <a:pt x="48" y="8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1" name="Freeform 39">
            <a:extLst>
              <a:ext uri="{FF2B5EF4-FFF2-40B4-BE49-F238E27FC236}">
                <a16:creationId xmlns:a16="http://schemas.microsoft.com/office/drawing/2014/main" id="{C2778F50-6F00-4803-8725-178C9A352B81}"/>
              </a:ext>
            </a:extLst>
          </p:cNvPr>
          <p:cNvSpPr>
            <a:spLocks/>
          </p:cNvSpPr>
          <p:nvPr/>
        </p:nvSpPr>
        <p:spPr bwMode="auto">
          <a:xfrm>
            <a:off x="4670425" y="1425575"/>
            <a:ext cx="31750" cy="261938"/>
          </a:xfrm>
          <a:custGeom>
            <a:avLst/>
            <a:gdLst>
              <a:gd name="T0" fmla="*/ 0 w 20"/>
              <a:gd name="T1" fmla="*/ 0 h 165"/>
              <a:gd name="T2" fmla="*/ 20 w 20"/>
              <a:gd name="T3" fmla="*/ 165 h 165"/>
            </a:gdLst>
            <a:ahLst/>
            <a:cxnLst>
              <a:cxn ang="0">
                <a:pos x="T0" y="T1"/>
              </a:cxn>
              <a:cxn ang="0">
                <a:pos x="T2" y="T3"/>
              </a:cxn>
            </a:cxnLst>
            <a:rect l="0" t="0" r="r" b="b"/>
            <a:pathLst>
              <a:path w="20" h="165">
                <a:moveTo>
                  <a:pt x="0" y="0"/>
                </a:moveTo>
                <a:cubicBezTo>
                  <a:pt x="7" y="72"/>
                  <a:pt x="20" y="91"/>
                  <a:pt x="20" y="165"/>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2" name="Freeform 40">
            <a:extLst>
              <a:ext uri="{FF2B5EF4-FFF2-40B4-BE49-F238E27FC236}">
                <a16:creationId xmlns:a16="http://schemas.microsoft.com/office/drawing/2014/main" id="{03E00EA0-E735-4CE3-A239-1A3C6B805D92}"/>
              </a:ext>
            </a:extLst>
          </p:cNvPr>
          <p:cNvSpPr>
            <a:spLocks/>
          </p:cNvSpPr>
          <p:nvPr/>
        </p:nvSpPr>
        <p:spPr bwMode="auto">
          <a:xfrm>
            <a:off x="4500563" y="1676401"/>
            <a:ext cx="430212" cy="1089025"/>
          </a:xfrm>
          <a:custGeom>
            <a:avLst/>
            <a:gdLst>
              <a:gd name="T0" fmla="*/ 120 w 271"/>
              <a:gd name="T1" fmla="*/ 0 h 686"/>
              <a:gd name="T2" fmla="*/ 72 w 271"/>
              <a:gd name="T3" fmla="*/ 171 h 686"/>
              <a:gd name="T4" fmla="*/ 24 w 271"/>
              <a:gd name="T5" fmla="*/ 309 h 686"/>
              <a:gd name="T6" fmla="*/ 11 w 271"/>
              <a:gd name="T7" fmla="*/ 405 h 686"/>
              <a:gd name="T8" fmla="*/ 18 w 271"/>
              <a:gd name="T9" fmla="*/ 425 h 686"/>
              <a:gd name="T10" fmla="*/ 79 w 271"/>
              <a:gd name="T11" fmla="*/ 446 h 686"/>
              <a:gd name="T12" fmla="*/ 203 w 271"/>
              <a:gd name="T13" fmla="*/ 507 h 686"/>
              <a:gd name="T14" fmla="*/ 258 w 271"/>
              <a:gd name="T15" fmla="*/ 631 h 686"/>
              <a:gd name="T16" fmla="*/ 271 w 271"/>
              <a:gd name="T17" fmla="*/ 686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686">
                <a:moveTo>
                  <a:pt x="120" y="0"/>
                </a:moveTo>
                <a:cubicBezTo>
                  <a:pt x="115" y="114"/>
                  <a:pt x="155" y="147"/>
                  <a:pt x="72" y="171"/>
                </a:cubicBezTo>
                <a:cubicBezTo>
                  <a:pt x="41" y="222"/>
                  <a:pt x="71" y="278"/>
                  <a:pt x="24" y="309"/>
                </a:cubicBezTo>
                <a:cubicBezTo>
                  <a:pt x="0" y="346"/>
                  <a:pt x="2" y="356"/>
                  <a:pt x="11" y="405"/>
                </a:cubicBezTo>
                <a:cubicBezTo>
                  <a:pt x="12" y="412"/>
                  <a:pt x="12" y="421"/>
                  <a:pt x="18" y="425"/>
                </a:cubicBezTo>
                <a:cubicBezTo>
                  <a:pt x="36" y="437"/>
                  <a:pt x="59" y="439"/>
                  <a:pt x="79" y="446"/>
                </a:cubicBezTo>
                <a:cubicBezTo>
                  <a:pt x="123" y="461"/>
                  <a:pt x="157" y="494"/>
                  <a:pt x="203" y="507"/>
                </a:cubicBezTo>
                <a:cubicBezTo>
                  <a:pt x="230" y="550"/>
                  <a:pt x="213" y="601"/>
                  <a:pt x="258" y="631"/>
                </a:cubicBezTo>
                <a:cubicBezTo>
                  <a:pt x="265" y="677"/>
                  <a:pt x="258" y="660"/>
                  <a:pt x="271" y="686"/>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3" name="Freeform 41">
            <a:extLst>
              <a:ext uri="{FF2B5EF4-FFF2-40B4-BE49-F238E27FC236}">
                <a16:creationId xmlns:a16="http://schemas.microsoft.com/office/drawing/2014/main" id="{78AD5340-376C-4144-9A24-E0726B679A37}"/>
              </a:ext>
            </a:extLst>
          </p:cNvPr>
          <p:cNvSpPr>
            <a:spLocks/>
          </p:cNvSpPr>
          <p:nvPr/>
        </p:nvSpPr>
        <p:spPr bwMode="auto">
          <a:xfrm>
            <a:off x="4786313" y="2776538"/>
            <a:ext cx="1027112" cy="838200"/>
          </a:xfrm>
          <a:custGeom>
            <a:avLst/>
            <a:gdLst>
              <a:gd name="T0" fmla="*/ 91 w 647"/>
              <a:gd name="T1" fmla="*/ 0 h 528"/>
              <a:gd name="T2" fmla="*/ 98 w 647"/>
              <a:gd name="T3" fmla="*/ 212 h 528"/>
              <a:gd name="T4" fmla="*/ 98 w 647"/>
              <a:gd name="T5" fmla="*/ 308 h 528"/>
              <a:gd name="T6" fmla="*/ 201 w 647"/>
              <a:gd name="T7" fmla="*/ 397 h 528"/>
              <a:gd name="T8" fmla="*/ 318 w 647"/>
              <a:gd name="T9" fmla="*/ 404 h 528"/>
              <a:gd name="T10" fmla="*/ 379 w 647"/>
              <a:gd name="T11" fmla="*/ 438 h 528"/>
              <a:gd name="T12" fmla="*/ 462 w 647"/>
              <a:gd name="T13" fmla="*/ 473 h 528"/>
              <a:gd name="T14" fmla="*/ 564 w 647"/>
              <a:gd name="T15" fmla="*/ 507 h 528"/>
              <a:gd name="T16" fmla="*/ 585 w 647"/>
              <a:gd name="T17" fmla="*/ 521 h 528"/>
              <a:gd name="T18" fmla="*/ 647 w 647"/>
              <a:gd name="T1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7" h="528">
                <a:moveTo>
                  <a:pt x="91" y="0"/>
                </a:moveTo>
                <a:cubicBezTo>
                  <a:pt x="52" y="59"/>
                  <a:pt x="0" y="187"/>
                  <a:pt x="98" y="212"/>
                </a:cubicBezTo>
                <a:cubicBezTo>
                  <a:pt x="122" y="248"/>
                  <a:pt x="124" y="271"/>
                  <a:pt x="98" y="308"/>
                </a:cubicBezTo>
                <a:cubicBezTo>
                  <a:pt x="64" y="409"/>
                  <a:pt x="125" y="392"/>
                  <a:pt x="201" y="397"/>
                </a:cubicBezTo>
                <a:cubicBezTo>
                  <a:pt x="240" y="400"/>
                  <a:pt x="279" y="402"/>
                  <a:pt x="318" y="404"/>
                </a:cubicBezTo>
                <a:cubicBezTo>
                  <a:pt x="340" y="412"/>
                  <a:pt x="357" y="430"/>
                  <a:pt x="379" y="438"/>
                </a:cubicBezTo>
                <a:cubicBezTo>
                  <a:pt x="411" y="449"/>
                  <a:pt x="435" y="455"/>
                  <a:pt x="462" y="473"/>
                </a:cubicBezTo>
                <a:cubicBezTo>
                  <a:pt x="485" y="508"/>
                  <a:pt x="525" y="499"/>
                  <a:pt x="564" y="507"/>
                </a:cubicBezTo>
                <a:cubicBezTo>
                  <a:pt x="571" y="512"/>
                  <a:pt x="577" y="519"/>
                  <a:pt x="585" y="521"/>
                </a:cubicBezTo>
                <a:cubicBezTo>
                  <a:pt x="605" y="526"/>
                  <a:pt x="647" y="528"/>
                  <a:pt x="647" y="528"/>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4" name="Freeform 42">
            <a:extLst>
              <a:ext uri="{FF2B5EF4-FFF2-40B4-BE49-F238E27FC236}">
                <a16:creationId xmlns:a16="http://schemas.microsoft.com/office/drawing/2014/main" id="{A363710A-D055-400B-A9A9-5D81283B5372}"/>
              </a:ext>
            </a:extLst>
          </p:cNvPr>
          <p:cNvSpPr>
            <a:spLocks/>
          </p:cNvSpPr>
          <p:nvPr/>
        </p:nvSpPr>
        <p:spPr bwMode="auto">
          <a:xfrm>
            <a:off x="5813425" y="3624263"/>
            <a:ext cx="2622550" cy="2025650"/>
          </a:xfrm>
          <a:custGeom>
            <a:avLst/>
            <a:gdLst>
              <a:gd name="T0" fmla="*/ 0 w 1652"/>
              <a:gd name="T1" fmla="*/ 0 h 1276"/>
              <a:gd name="T2" fmla="*/ 27 w 1652"/>
              <a:gd name="T3" fmla="*/ 76 h 1276"/>
              <a:gd name="T4" fmla="*/ 109 w 1652"/>
              <a:gd name="T5" fmla="*/ 138 h 1276"/>
              <a:gd name="T6" fmla="*/ 226 w 1652"/>
              <a:gd name="T7" fmla="*/ 213 h 1276"/>
              <a:gd name="T8" fmla="*/ 240 w 1652"/>
              <a:gd name="T9" fmla="*/ 234 h 1276"/>
              <a:gd name="T10" fmla="*/ 281 w 1652"/>
              <a:gd name="T11" fmla="*/ 261 h 1276"/>
              <a:gd name="T12" fmla="*/ 329 w 1652"/>
              <a:gd name="T13" fmla="*/ 336 h 1276"/>
              <a:gd name="T14" fmla="*/ 397 w 1652"/>
              <a:gd name="T15" fmla="*/ 384 h 1276"/>
              <a:gd name="T16" fmla="*/ 439 w 1652"/>
              <a:gd name="T17" fmla="*/ 398 h 1276"/>
              <a:gd name="T18" fmla="*/ 500 w 1652"/>
              <a:gd name="T19" fmla="*/ 432 h 1276"/>
              <a:gd name="T20" fmla="*/ 541 w 1652"/>
              <a:gd name="T21" fmla="*/ 446 h 1276"/>
              <a:gd name="T22" fmla="*/ 562 w 1652"/>
              <a:gd name="T23" fmla="*/ 453 h 1276"/>
              <a:gd name="T24" fmla="*/ 583 w 1652"/>
              <a:gd name="T25" fmla="*/ 480 h 1276"/>
              <a:gd name="T26" fmla="*/ 624 w 1652"/>
              <a:gd name="T27" fmla="*/ 508 h 1276"/>
              <a:gd name="T28" fmla="*/ 699 w 1652"/>
              <a:gd name="T29" fmla="*/ 604 h 1276"/>
              <a:gd name="T30" fmla="*/ 775 w 1652"/>
              <a:gd name="T31" fmla="*/ 679 h 1276"/>
              <a:gd name="T32" fmla="*/ 864 w 1652"/>
              <a:gd name="T33" fmla="*/ 768 h 1276"/>
              <a:gd name="T34" fmla="*/ 1035 w 1652"/>
              <a:gd name="T35" fmla="*/ 864 h 1276"/>
              <a:gd name="T36" fmla="*/ 1069 w 1652"/>
              <a:gd name="T37" fmla="*/ 906 h 1276"/>
              <a:gd name="T38" fmla="*/ 1090 w 1652"/>
              <a:gd name="T39" fmla="*/ 919 h 1276"/>
              <a:gd name="T40" fmla="*/ 1111 w 1652"/>
              <a:gd name="T41" fmla="*/ 940 h 1276"/>
              <a:gd name="T42" fmla="*/ 1124 w 1652"/>
              <a:gd name="T43" fmla="*/ 960 h 1276"/>
              <a:gd name="T44" fmla="*/ 1193 w 1652"/>
              <a:gd name="T45" fmla="*/ 1002 h 1276"/>
              <a:gd name="T46" fmla="*/ 1296 w 1652"/>
              <a:gd name="T47" fmla="*/ 1056 h 1276"/>
              <a:gd name="T48" fmla="*/ 1378 w 1652"/>
              <a:gd name="T49" fmla="*/ 1084 h 1276"/>
              <a:gd name="T50" fmla="*/ 1440 w 1652"/>
              <a:gd name="T51" fmla="*/ 1125 h 1276"/>
              <a:gd name="T52" fmla="*/ 1501 w 1652"/>
              <a:gd name="T53" fmla="*/ 1173 h 1276"/>
              <a:gd name="T54" fmla="*/ 1652 w 1652"/>
              <a:gd name="T55" fmla="*/ 1276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2" h="1276">
                <a:moveTo>
                  <a:pt x="0" y="0"/>
                </a:moveTo>
                <a:cubicBezTo>
                  <a:pt x="13" y="21"/>
                  <a:pt x="11" y="60"/>
                  <a:pt x="27" y="76"/>
                </a:cubicBezTo>
                <a:cubicBezTo>
                  <a:pt x="38" y="87"/>
                  <a:pt x="94" y="127"/>
                  <a:pt x="109" y="138"/>
                </a:cubicBezTo>
                <a:cubicBezTo>
                  <a:pt x="135" y="175"/>
                  <a:pt x="188" y="188"/>
                  <a:pt x="226" y="213"/>
                </a:cubicBezTo>
                <a:cubicBezTo>
                  <a:pt x="231" y="220"/>
                  <a:pt x="234" y="228"/>
                  <a:pt x="240" y="234"/>
                </a:cubicBezTo>
                <a:cubicBezTo>
                  <a:pt x="252" y="245"/>
                  <a:pt x="281" y="261"/>
                  <a:pt x="281" y="261"/>
                </a:cubicBezTo>
                <a:cubicBezTo>
                  <a:pt x="291" y="291"/>
                  <a:pt x="303" y="320"/>
                  <a:pt x="329" y="336"/>
                </a:cubicBezTo>
                <a:cubicBezTo>
                  <a:pt x="339" y="365"/>
                  <a:pt x="367" y="374"/>
                  <a:pt x="397" y="384"/>
                </a:cubicBezTo>
                <a:cubicBezTo>
                  <a:pt x="411" y="389"/>
                  <a:pt x="439" y="398"/>
                  <a:pt x="439" y="398"/>
                </a:cubicBezTo>
                <a:cubicBezTo>
                  <a:pt x="492" y="434"/>
                  <a:pt x="461" y="419"/>
                  <a:pt x="500" y="432"/>
                </a:cubicBezTo>
                <a:cubicBezTo>
                  <a:pt x="514" y="436"/>
                  <a:pt x="527" y="441"/>
                  <a:pt x="541" y="446"/>
                </a:cubicBezTo>
                <a:cubicBezTo>
                  <a:pt x="548" y="448"/>
                  <a:pt x="562" y="453"/>
                  <a:pt x="562" y="453"/>
                </a:cubicBezTo>
                <a:cubicBezTo>
                  <a:pt x="569" y="462"/>
                  <a:pt x="574" y="472"/>
                  <a:pt x="583" y="480"/>
                </a:cubicBezTo>
                <a:cubicBezTo>
                  <a:pt x="595" y="491"/>
                  <a:pt x="624" y="508"/>
                  <a:pt x="624" y="508"/>
                </a:cubicBezTo>
                <a:cubicBezTo>
                  <a:pt x="647" y="544"/>
                  <a:pt x="662" y="578"/>
                  <a:pt x="699" y="604"/>
                </a:cubicBezTo>
                <a:cubicBezTo>
                  <a:pt x="720" y="634"/>
                  <a:pt x="755" y="647"/>
                  <a:pt x="775" y="679"/>
                </a:cubicBezTo>
                <a:cubicBezTo>
                  <a:pt x="798" y="716"/>
                  <a:pt x="820" y="756"/>
                  <a:pt x="864" y="768"/>
                </a:cubicBezTo>
                <a:cubicBezTo>
                  <a:pt x="917" y="805"/>
                  <a:pt x="980" y="828"/>
                  <a:pt x="1035" y="864"/>
                </a:cubicBezTo>
                <a:cubicBezTo>
                  <a:pt x="1074" y="890"/>
                  <a:pt x="1040" y="877"/>
                  <a:pt x="1069" y="906"/>
                </a:cubicBezTo>
                <a:cubicBezTo>
                  <a:pt x="1075" y="912"/>
                  <a:pt x="1084" y="914"/>
                  <a:pt x="1090" y="919"/>
                </a:cubicBezTo>
                <a:cubicBezTo>
                  <a:pt x="1098" y="925"/>
                  <a:pt x="1105" y="932"/>
                  <a:pt x="1111" y="940"/>
                </a:cubicBezTo>
                <a:cubicBezTo>
                  <a:pt x="1116" y="946"/>
                  <a:pt x="1118" y="955"/>
                  <a:pt x="1124" y="960"/>
                </a:cubicBezTo>
                <a:cubicBezTo>
                  <a:pt x="1161" y="993"/>
                  <a:pt x="1158" y="981"/>
                  <a:pt x="1193" y="1002"/>
                </a:cubicBezTo>
                <a:cubicBezTo>
                  <a:pt x="1232" y="1025"/>
                  <a:pt x="1253" y="1044"/>
                  <a:pt x="1296" y="1056"/>
                </a:cubicBezTo>
                <a:cubicBezTo>
                  <a:pt x="1322" y="1074"/>
                  <a:pt x="1348" y="1076"/>
                  <a:pt x="1378" y="1084"/>
                </a:cubicBezTo>
                <a:cubicBezTo>
                  <a:pt x="1401" y="1099"/>
                  <a:pt x="1414" y="1116"/>
                  <a:pt x="1440" y="1125"/>
                </a:cubicBezTo>
                <a:cubicBezTo>
                  <a:pt x="1459" y="1145"/>
                  <a:pt x="1478" y="1157"/>
                  <a:pt x="1501" y="1173"/>
                </a:cubicBezTo>
                <a:cubicBezTo>
                  <a:pt x="1535" y="1224"/>
                  <a:pt x="1600" y="1248"/>
                  <a:pt x="1652" y="1276"/>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5" name="Freeform 43">
            <a:extLst>
              <a:ext uri="{FF2B5EF4-FFF2-40B4-BE49-F238E27FC236}">
                <a16:creationId xmlns:a16="http://schemas.microsoft.com/office/drawing/2014/main" id="{E9F886F2-641B-40C8-BC2F-11F52F90ABA9}"/>
              </a:ext>
            </a:extLst>
          </p:cNvPr>
          <p:cNvSpPr>
            <a:spLocks/>
          </p:cNvSpPr>
          <p:nvPr/>
        </p:nvSpPr>
        <p:spPr bwMode="auto">
          <a:xfrm>
            <a:off x="8270875" y="5681663"/>
            <a:ext cx="165100" cy="228600"/>
          </a:xfrm>
          <a:custGeom>
            <a:avLst/>
            <a:gdLst>
              <a:gd name="T0" fmla="*/ 104 w 104"/>
              <a:gd name="T1" fmla="*/ 0 h 144"/>
              <a:gd name="T2" fmla="*/ 70 w 104"/>
              <a:gd name="T3" fmla="*/ 7 h 144"/>
              <a:gd name="T4" fmla="*/ 29 w 104"/>
              <a:gd name="T5" fmla="*/ 21 h 144"/>
              <a:gd name="T6" fmla="*/ 22 w 104"/>
              <a:gd name="T7" fmla="*/ 131 h 144"/>
              <a:gd name="T8" fmla="*/ 49 w 104"/>
              <a:gd name="T9" fmla="*/ 144 h 144"/>
            </a:gdLst>
            <a:ahLst/>
            <a:cxnLst>
              <a:cxn ang="0">
                <a:pos x="T0" y="T1"/>
              </a:cxn>
              <a:cxn ang="0">
                <a:pos x="T2" y="T3"/>
              </a:cxn>
              <a:cxn ang="0">
                <a:pos x="T4" y="T5"/>
              </a:cxn>
              <a:cxn ang="0">
                <a:pos x="T6" y="T7"/>
              </a:cxn>
              <a:cxn ang="0">
                <a:pos x="T8" y="T9"/>
              </a:cxn>
            </a:cxnLst>
            <a:rect l="0" t="0" r="r" b="b"/>
            <a:pathLst>
              <a:path w="104" h="144">
                <a:moveTo>
                  <a:pt x="104" y="0"/>
                </a:moveTo>
                <a:cubicBezTo>
                  <a:pt x="93" y="2"/>
                  <a:pt x="81" y="4"/>
                  <a:pt x="70" y="7"/>
                </a:cubicBezTo>
                <a:cubicBezTo>
                  <a:pt x="56" y="11"/>
                  <a:pt x="29" y="21"/>
                  <a:pt x="29" y="21"/>
                </a:cubicBezTo>
                <a:cubicBezTo>
                  <a:pt x="3" y="61"/>
                  <a:pt x="0" y="55"/>
                  <a:pt x="22" y="131"/>
                </a:cubicBezTo>
                <a:cubicBezTo>
                  <a:pt x="25" y="141"/>
                  <a:pt x="42" y="137"/>
                  <a:pt x="49" y="144"/>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6" name="Freeform 44">
            <a:extLst>
              <a:ext uri="{FF2B5EF4-FFF2-40B4-BE49-F238E27FC236}">
                <a16:creationId xmlns:a16="http://schemas.microsoft.com/office/drawing/2014/main" id="{20CA939B-DA2C-4CBA-AA08-671A7A49487A}"/>
              </a:ext>
            </a:extLst>
          </p:cNvPr>
          <p:cNvSpPr>
            <a:spLocks/>
          </p:cNvSpPr>
          <p:nvPr/>
        </p:nvSpPr>
        <p:spPr bwMode="auto">
          <a:xfrm>
            <a:off x="8199438" y="5910264"/>
            <a:ext cx="182562" cy="250825"/>
          </a:xfrm>
          <a:custGeom>
            <a:avLst/>
            <a:gdLst>
              <a:gd name="T0" fmla="*/ 115 w 115"/>
              <a:gd name="T1" fmla="*/ 0 h 158"/>
              <a:gd name="T2" fmla="*/ 74 w 115"/>
              <a:gd name="T3" fmla="*/ 14 h 158"/>
              <a:gd name="T4" fmla="*/ 53 w 115"/>
              <a:gd name="T5" fmla="*/ 21 h 158"/>
              <a:gd name="T6" fmla="*/ 33 w 115"/>
              <a:gd name="T7" fmla="*/ 35 h 158"/>
              <a:gd name="T8" fmla="*/ 5 w 115"/>
              <a:gd name="T9" fmla="*/ 76 h 158"/>
              <a:gd name="T10" fmla="*/ 53 w 115"/>
              <a:gd name="T11" fmla="*/ 158 h 158"/>
            </a:gdLst>
            <a:ahLst/>
            <a:cxnLst>
              <a:cxn ang="0">
                <a:pos x="T0" y="T1"/>
              </a:cxn>
              <a:cxn ang="0">
                <a:pos x="T2" y="T3"/>
              </a:cxn>
              <a:cxn ang="0">
                <a:pos x="T4" y="T5"/>
              </a:cxn>
              <a:cxn ang="0">
                <a:pos x="T6" y="T7"/>
              </a:cxn>
              <a:cxn ang="0">
                <a:pos x="T8" y="T9"/>
              </a:cxn>
              <a:cxn ang="0">
                <a:pos x="T10" y="T11"/>
              </a:cxn>
            </a:cxnLst>
            <a:rect l="0" t="0" r="r" b="b"/>
            <a:pathLst>
              <a:path w="115" h="158">
                <a:moveTo>
                  <a:pt x="115" y="0"/>
                </a:moveTo>
                <a:cubicBezTo>
                  <a:pt x="101" y="5"/>
                  <a:pt x="88" y="9"/>
                  <a:pt x="74" y="14"/>
                </a:cubicBezTo>
                <a:cubicBezTo>
                  <a:pt x="67" y="16"/>
                  <a:pt x="53" y="21"/>
                  <a:pt x="53" y="21"/>
                </a:cubicBezTo>
                <a:cubicBezTo>
                  <a:pt x="46" y="26"/>
                  <a:pt x="38" y="29"/>
                  <a:pt x="33" y="35"/>
                </a:cubicBezTo>
                <a:cubicBezTo>
                  <a:pt x="22" y="47"/>
                  <a:pt x="5" y="76"/>
                  <a:pt x="5" y="76"/>
                </a:cubicBezTo>
                <a:cubicBezTo>
                  <a:pt x="11" y="127"/>
                  <a:pt x="0" y="158"/>
                  <a:pt x="53" y="158"/>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57" name="Freeform 45">
            <a:extLst>
              <a:ext uri="{FF2B5EF4-FFF2-40B4-BE49-F238E27FC236}">
                <a16:creationId xmlns:a16="http://schemas.microsoft.com/office/drawing/2014/main" id="{3590D849-13C8-4A97-B85E-7B057E70E666}"/>
              </a:ext>
            </a:extLst>
          </p:cNvPr>
          <p:cNvSpPr>
            <a:spLocks/>
          </p:cNvSpPr>
          <p:nvPr/>
        </p:nvSpPr>
        <p:spPr bwMode="auto">
          <a:xfrm>
            <a:off x="8316913" y="6172201"/>
            <a:ext cx="112712" cy="434975"/>
          </a:xfrm>
          <a:custGeom>
            <a:avLst/>
            <a:gdLst>
              <a:gd name="T0" fmla="*/ 0 w 71"/>
              <a:gd name="T1" fmla="*/ 0 h 274"/>
              <a:gd name="T2" fmla="*/ 41 w 71"/>
              <a:gd name="T3" fmla="*/ 117 h 274"/>
              <a:gd name="T4" fmla="*/ 55 w 71"/>
              <a:gd name="T5" fmla="*/ 185 h 274"/>
              <a:gd name="T6" fmla="*/ 68 w 71"/>
              <a:gd name="T7" fmla="*/ 206 h 274"/>
              <a:gd name="T8" fmla="*/ 68 w 71"/>
              <a:gd name="T9" fmla="*/ 274 h 274"/>
            </a:gdLst>
            <a:ahLst/>
            <a:cxnLst>
              <a:cxn ang="0">
                <a:pos x="T0" y="T1"/>
              </a:cxn>
              <a:cxn ang="0">
                <a:pos x="T2" y="T3"/>
              </a:cxn>
              <a:cxn ang="0">
                <a:pos x="T4" y="T5"/>
              </a:cxn>
              <a:cxn ang="0">
                <a:pos x="T6" y="T7"/>
              </a:cxn>
              <a:cxn ang="0">
                <a:pos x="T8" y="T9"/>
              </a:cxn>
            </a:cxnLst>
            <a:rect l="0" t="0" r="r" b="b"/>
            <a:pathLst>
              <a:path w="71" h="274">
                <a:moveTo>
                  <a:pt x="0" y="0"/>
                </a:moveTo>
                <a:cubicBezTo>
                  <a:pt x="8" y="41"/>
                  <a:pt x="18" y="82"/>
                  <a:pt x="41" y="117"/>
                </a:cubicBezTo>
                <a:cubicBezTo>
                  <a:pt x="44" y="139"/>
                  <a:pt x="45" y="164"/>
                  <a:pt x="55" y="185"/>
                </a:cubicBezTo>
                <a:cubicBezTo>
                  <a:pt x="59" y="192"/>
                  <a:pt x="67" y="198"/>
                  <a:pt x="68" y="206"/>
                </a:cubicBezTo>
                <a:cubicBezTo>
                  <a:pt x="71" y="228"/>
                  <a:pt x="68" y="251"/>
                  <a:pt x="68" y="274"/>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61" name="WordArt 49">
            <a:extLst>
              <a:ext uri="{FF2B5EF4-FFF2-40B4-BE49-F238E27FC236}">
                <a16:creationId xmlns:a16="http://schemas.microsoft.com/office/drawing/2014/main" id="{156C566A-3986-4F51-8E0C-F4B0648866E3}"/>
              </a:ext>
            </a:extLst>
          </p:cNvPr>
          <p:cNvSpPr>
            <a:spLocks noChangeArrowheads="1" noChangeShapeType="1" noTextEdit="1"/>
          </p:cNvSpPr>
          <p:nvPr/>
        </p:nvSpPr>
        <p:spPr bwMode="auto">
          <a:xfrm>
            <a:off x="7467600" y="685801"/>
            <a:ext cx="2438400" cy="295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solidFill>
                  <a:srgbClr val="FF3300"/>
                </a:solidFill>
                <a:effectLst>
                  <a:outerShdw dist="17961" dir="2700000" algn="ctr" rotWithShape="0">
                    <a:srgbClr val="000000"/>
                  </a:outerShdw>
                </a:effectLst>
                <a:latin typeface="Times New Roman" panose="02020603050405020304" pitchFamily="18" charset="0"/>
                <a:cs typeface="Times New Roman" panose="02020603050405020304" pitchFamily="18" charset="0"/>
              </a:rPr>
              <a:t>Acts 18:23-21:16</a:t>
            </a:r>
          </a:p>
        </p:txBody>
      </p:sp>
      <p:sp>
        <p:nvSpPr>
          <p:cNvPr id="13362" name="WordArt 50">
            <a:extLst>
              <a:ext uri="{FF2B5EF4-FFF2-40B4-BE49-F238E27FC236}">
                <a16:creationId xmlns:a16="http://schemas.microsoft.com/office/drawing/2014/main" id="{6129BC14-BAF3-4EB4-9869-D05902F59E11}"/>
              </a:ext>
            </a:extLst>
          </p:cNvPr>
          <p:cNvSpPr>
            <a:spLocks noChangeArrowheads="1" noChangeShapeType="1" noTextEdit="1"/>
          </p:cNvSpPr>
          <p:nvPr/>
        </p:nvSpPr>
        <p:spPr bwMode="auto">
          <a:xfrm>
            <a:off x="7924800" y="1066800"/>
            <a:ext cx="16002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solidFill>
                  <a:srgbClr val="000000"/>
                </a:solidFill>
                <a:effectLst>
                  <a:outerShdw dist="17961" dir="2700000" algn="ctr" rotWithShape="0">
                    <a:srgbClr val="FF3300"/>
                  </a:outerShdw>
                </a:effectLst>
                <a:latin typeface="Times New Roman" panose="02020603050405020304" pitchFamily="18" charset="0"/>
                <a:cs typeface="Times New Roman" panose="02020603050405020304" pitchFamily="18" charset="0"/>
              </a:rPr>
              <a:t>54-58 A.D.</a:t>
            </a:r>
          </a:p>
        </p:txBody>
      </p:sp>
      <p:sp>
        <p:nvSpPr>
          <p:cNvPr id="13363" name="Freeform 51">
            <a:extLst>
              <a:ext uri="{FF2B5EF4-FFF2-40B4-BE49-F238E27FC236}">
                <a16:creationId xmlns:a16="http://schemas.microsoft.com/office/drawing/2014/main" id="{7A898604-E33F-4A4E-B127-BFE55DF44F83}"/>
              </a:ext>
            </a:extLst>
          </p:cNvPr>
          <p:cNvSpPr>
            <a:spLocks/>
          </p:cNvSpPr>
          <p:nvPr/>
        </p:nvSpPr>
        <p:spPr bwMode="auto">
          <a:xfrm>
            <a:off x="2906714" y="576264"/>
            <a:ext cx="306387" cy="1698625"/>
          </a:xfrm>
          <a:custGeom>
            <a:avLst/>
            <a:gdLst>
              <a:gd name="T0" fmla="*/ 20 w 193"/>
              <a:gd name="T1" fmla="*/ 0 h 1070"/>
              <a:gd name="T2" fmla="*/ 48 w 193"/>
              <a:gd name="T3" fmla="*/ 199 h 1070"/>
              <a:gd name="T4" fmla="*/ 48 w 193"/>
              <a:gd name="T5" fmla="*/ 542 h 1070"/>
              <a:gd name="T6" fmla="*/ 0 w 193"/>
              <a:gd name="T7" fmla="*/ 659 h 1070"/>
              <a:gd name="T8" fmla="*/ 20 w 193"/>
              <a:gd name="T9" fmla="*/ 775 h 1070"/>
              <a:gd name="T10" fmla="*/ 75 w 193"/>
              <a:gd name="T11" fmla="*/ 796 h 1070"/>
              <a:gd name="T12" fmla="*/ 116 w 193"/>
              <a:gd name="T13" fmla="*/ 810 h 1070"/>
              <a:gd name="T14" fmla="*/ 192 w 193"/>
              <a:gd name="T15" fmla="*/ 885 h 1070"/>
              <a:gd name="T16" fmla="*/ 185 w 193"/>
              <a:gd name="T17" fmla="*/ 1008 h 1070"/>
              <a:gd name="T18" fmla="*/ 123 w 193"/>
              <a:gd name="T19" fmla="*/ 1036 h 1070"/>
              <a:gd name="T20" fmla="*/ 82 w 193"/>
              <a:gd name="T2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070">
                <a:moveTo>
                  <a:pt x="20" y="0"/>
                </a:moveTo>
                <a:cubicBezTo>
                  <a:pt x="29" y="194"/>
                  <a:pt x="16" y="107"/>
                  <a:pt x="48" y="199"/>
                </a:cubicBezTo>
                <a:cubicBezTo>
                  <a:pt x="52" y="339"/>
                  <a:pt x="62" y="417"/>
                  <a:pt x="48" y="542"/>
                </a:cubicBezTo>
                <a:cubicBezTo>
                  <a:pt x="44" y="577"/>
                  <a:pt x="9" y="616"/>
                  <a:pt x="0" y="659"/>
                </a:cubicBezTo>
                <a:cubicBezTo>
                  <a:pt x="1" y="670"/>
                  <a:pt x="2" y="753"/>
                  <a:pt x="20" y="775"/>
                </a:cubicBezTo>
                <a:cubicBezTo>
                  <a:pt x="34" y="793"/>
                  <a:pt x="55" y="790"/>
                  <a:pt x="75" y="796"/>
                </a:cubicBezTo>
                <a:cubicBezTo>
                  <a:pt x="89" y="800"/>
                  <a:pt x="116" y="810"/>
                  <a:pt x="116" y="810"/>
                </a:cubicBezTo>
                <a:cubicBezTo>
                  <a:pt x="139" y="833"/>
                  <a:pt x="165" y="867"/>
                  <a:pt x="192" y="885"/>
                </a:cubicBezTo>
                <a:cubicBezTo>
                  <a:pt x="190" y="926"/>
                  <a:pt x="193" y="968"/>
                  <a:pt x="185" y="1008"/>
                </a:cubicBezTo>
                <a:cubicBezTo>
                  <a:pt x="180" y="1030"/>
                  <a:pt x="123" y="1036"/>
                  <a:pt x="123" y="1036"/>
                </a:cubicBezTo>
                <a:cubicBezTo>
                  <a:pt x="113" y="1052"/>
                  <a:pt x="104" y="1070"/>
                  <a:pt x="82" y="107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3364" name="Freeform 52">
            <a:extLst>
              <a:ext uri="{FF2B5EF4-FFF2-40B4-BE49-F238E27FC236}">
                <a16:creationId xmlns:a16="http://schemas.microsoft.com/office/drawing/2014/main" id="{B3B6ED4E-378B-4C8A-A505-7DDDE44F680B}"/>
              </a:ext>
            </a:extLst>
          </p:cNvPr>
          <p:cNvSpPr>
            <a:spLocks/>
          </p:cNvSpPr>
          <p:nvPr/>
        </p:nvSpPr>
        <p:spPr bwMode="auto">
          <a:xfrm>
            <a:off x="2819400" y="555625"/>
            <a:ext cx="331788" cy="1697038"/>
          </a:xfrm>
          <a:custGeom>
            <a:avLst/>
            <a:gdLst>
              <a:gd name="T0" fmla="*/ 123 w 209"/>
              <a:gd name="T1" fmla="*/ 1069 h 1069"/>
              <a:gd name="T2" fmla="*/ 137 w 209"/>
              <a:gd name="T3" fmla="*/ 1049 h 1069"/>
              <a:gd name="T4" fmla="*/ 158 w 209"/>
              <a:gd name="T5" fmla="*/ 1035 h 1069"/>
              <a:gd name="T6" fmla="*/ 206 w 209"/>
              <a:gd name="T7" fmla="*/ 953 h 1069"/>
              <a:gd name="T8" fmla="*/ 123 w 209"/>
              <a:gd name="T9" fmla="*/ 857 h 1069"/>
              <a:gd name="T10" fmla="*/ 62 w 209"/>
              <a:gd name="T11" fmla="*/ 823 h 1069"/>
              <a:gd name="T12" fmla="*/ 48 w 209"/>
              <a:gd name="T13" fmla="*/ 802 h 1069"/>
              <a:gd name="T14" fmla="*/ 27 w 209"/>
              <a:gd name="T15" fmla="*/ 781 h 1069"/>
              <a:gd name="T16" fmla="*/ 0 w 209"/>
              <a:gd name="T17" fmla="*/ 740 h 1069"/>
              <a:gd name="T18" fmla="*/ 48 w 209"/>
              <a:gd name="T19" fmla="*/ 562 h 1069"/>
              <a:gd name="T20" fmla="*/ 34 w 209"/>
              <a:gd name="T21" fmla="*/ 75 h 1069"/>
              <a:gd name="T22" fmla="*/ 55 w 209"/>
              <a:gd name="T23"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069">
                <a:moveTo>
                  <a:pt x="123" y="1069"/>
                </a:moveTo>
                <a:cubicBezTo>
                  <a:pt x="128" y="1062"/>
                  <a:pt x="131" y="1055"/>
                  <a:pt x="137" y="1049"/>
                </a:cubicBezTo>
                <a:cubicBezTo>
                  <a:pt x="143" y="1043"/>
                  <a:pt x="152" y="1041"/>
                  <a:pt x="158" y="1035"/>
                </a:cubicBezTo>
                <a:cubicBezTo>
                  <a:pt x="178" y="1012"/>
                  <a:pt x="196" y="982"/>
                  <a:pt x="206" y="953"/>
                </a:cubicBezTo>
                <a:cubicBezTo>
                  <a:pt x="196" y="850"/>
                  <a:pt x="209" y="887"/>
                  <a:pt x="123" y="857"/>
                </a:cubicBezTo>
                <a:cubicBezTo>
                  <a:pt x="101" y="849"/>
                  <a:pt x="62" y="823"/>
                  <a:pt x="62" y="823"/>
                </a:cubicBezTo>
                <a:cubicBezTo>
                  <a:pt x="57" y="816"/>
                  <a:pt x="53" y="808"/>
                  <a:pt x="48" y="802"/>
                </a:cubicBezTo>
                <a:cubicBezTo>
                  <a:pt x="42" y="794"/>
                  <a:pt x="33" y="789"/>
                  <a:pt x="27" y="781"/>
                </a:cubicBezTo>
                <a:cubicBezTo>
                  <a:pt x="17" y="768"/>
                  <a:pt x="0" y="740"/>
                  <a:pt x="0" y="740"/>
                </a:cubicBezTo>
                <a:cubicBezTo>
                  <a:pt x="6" y="680"/>
                  <a:pt x="13" y="614"/>
                  <a:pt x="48" y="562"/>
                </a:cubicBezTo>
                <a:cubicBezTo>
                  <a:pt x="60" y="399"/>
                  <a:pt x="67" y="237"/>
                  <a:pt x="34" y="75"/>
                </a:cubicBezTo>
                <a:cubicBezTo>
                  <a:pt x="42" y="7"/>
                  <a:pt x="26" y="27"/>
                  <a:pt x="55" y="0"/>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330"/>
                                        </p:tgtEl>
                                        <p:attrNameLst>
                                          <p:attrName>style.visibility</p:attrName>
                                        </p:attrNameLst>
                                      </p:cBhvr>
                                      <p:to>
                                        <p:strVal val="visible"/>
                                      </p:to>
                                    </p:set>
                                    <p:animEffect transition="in" filter="wipe(down)">
                                      <p:cBhvr>
                                        <p:cTn id="7" dur="3000"/>
                                        <p:tgtEl>
                                          <p:spTgt spid="13330"/>
                                        </p:tgtEl>
                                      </p:cBhvr>
                                    </p:animEffect>
                                  </p:childTnLst>
                                </p:cTn>
                              </p:par>
                            </p:childTnLst>
                          </p:cTn>
                        </p:par>
                        <p:par>
                          <p:cTn id="8" fill="hold" nodeType="afterGroup">
                            <p:stCondLst>
                              <p:cond delay="3000"/>
                            </p:stCondLst>
                            <p:childTnLst>
                              <p:par>
                                <p:cTn id="9" presetID="22" presetClass="entr" presetSubtype="2" fill="hold" nodeType="afterEffect">
                                  <p:stCondLst>
                                    <p:cond delay="0"/>
                                  </p:stCondLst>
                                  <p:childTnLst>
                                    <p:set>
                                      <p:cBhvr>
                                        <p:cTn id="10" dur="1" fill="hold">
                                          <p:stCondLst>
                                            <p:cond delay="0"/>
                                          </p:stCondLst>
                                        </p:cTn>
                                        <p:tgtEl>
                                          <p:spTgt spid="13333"/>
                                        </p:tgtEl>
                                        <p:attrNameLst>
                                          <p:attrName>style.visibility</p:attrName>
                                        </p:attrNameLst>
                                      </p:cBhvr>
                                      <p:to>
                                        <p:strVal val="visible"/>
                                      </p:to>
                                    </p:set>
                                    <p:animEffect transition="in" filter="wipe(right)">
                                      <p:cBhvr>
                                        <p:cTn id="11" dur="3000"/>
                                        <p:tgtEl>
                                          <p:spTgt spid="13333"/>
                                        </p:tgtEl>
                                      </p:cBhvr>
                                    </p:animEffect>
                                  </p:childTnLst>
                                </p:cTn>
                              </p:par>
                            </p:childTnLst>
                          </p:cTn>
                        </p:par>
                        <p:par>
                          <p:cTn id="12" fill="hold" nodeType="afterGroup">
                            <p:stCondLst>
                              <p:cond delay="6000"/>
                            </p:stCondLst>
                            <p:childTnLst>
                              <p:par>
                                <p:cTn id="13" presetID="22" presetClass="entr" presetSubtype="4" fill="hold" nodeType="afterEffect">
                                  <p:stCondLst>
                                    <p:cond delay="0"/>
                                  </p:stCondLst>
                                  <p:childTnLst>
                                    <p:set>
                                      <p:cBhvr>
                                        <p:cTn id="14" dur="1" fill="hold">
                                          <p:stCondLst>
                                            <p:cond delay="0"/>
                                          </p:stCondLst>
                                        </p:cTn>
                                        <p:tgtEl>
                                          <p:spTgt spid="13334"/>
                                        </p:tgtEl>
                                        <p:attrNameLst>
                                          <p:attrName>style.visibility</p:attrName>
                                        </p:attrNameLst>
                                      </p:cBhvr>
                                      <p:to>
                                        <p:strVal val="visible"/>
                                      </p:to>
                                    </p:set>
                                    <p:animEffect transition="in" filter="wipe(down)">
                                      <p:cBhvr>
                                        <p:cTn id="15" dur="3000"/>
                                        <p:tgtEl>
                                          <p:spTgt spid="13334"/>
                                        </p:tgtEl>
                                      </p:cBhvr>
                                    </p:animEffect>
                                  </p:childTnLst>
                                </p:cTn>
                              </p:par>
                            </p:childTnLst>
                          </p:cTn>
                        </p:par>
                        <p:par>
                          <p:cTn id="16" fill="hold" nodeType="afterGroup">
                            <p:stCondLst>
                              <p:cond delay="9000"/>
                            </p:stCondLst>
                            <p:childTnLst>
                              <p:par>
                                <p:cTn id="17" presetID="22" presetClass="entr" presetSubtype="4" fill="hold" nodeType="afterEffect">
                                  <p:stCondLst>
                                    <p:cond delay="0"/>
                                  </p:stCondLst>
                                  <p:childTnLst>
                                    <p:set>
                                      <p:cBhvr>
                                        <p:cTn id="18" dur="1" fill="hold">
                                          <p:stCondLst>
                                            <p:cond delay="0"/>
                                          </p:stCondLst>
                                        </p:cTn>
                                        <p:tgtEl>
                                          <p:spTgt spid="13335"/>
                                        </p:tgtEl>
                                        <p:attrNameLst>
                                          <p:attrName>style.visibility</p:attrName>
                                        </p:attrNameLst>
                                      </p:cBhvr>
                                      <p:to>
                                        <p:strVal val="visible"/>
                                      </p:to>
                                    </p:set>
                                    <p:animEffect transition="in" filter="wipe(down)">
                                      <p:cBhvr>
                                        <p:cTn id="19" dur="3000"/>
                                        <p:tgtEl>
                                          <p:spTgt spid="13335"/>
                                        </p:tgtEl>
                                      </p:cBhvr>
                                    </p:animEffect>
                                  </p:childTnLst>
                                </p:cTn>
                              </p:par>
                            </p:childTnLst>
                          </p:cTn>
                        </p:par>
                        <p:par>
                          <p:cTn id="20" fill="hold" nodeType="afterGroup">
                            <p:stCondLst>
                              <p:cond delay="12000"/>
                            </p:stCondLst>
                            <p:childTnLst>
                              <p:par>
                                <p:cTn id="21" presetID="22" presetClass="entr" presetSubtype="2" fill="hold" nodeType="afterEffect">
                                  <p:stCondLst>
                                    <p:cond delay="0"/>
                                  </p:stCondLst>
                                  <p:childTnLst>
                                    <p:set>
                                      <p:cBhvr>
                                        <p:cTn id="22" dur="1" fill="hold">
                                          <p:stCondLst>
                                            <p:cond delay="0"/>
                                          </p:stCondLst>
                                        </p:cTn>
                                        <p:tgtEl>
                                          <p:spTgt spid="13336"/>
                                        </p:tgtEl>
                                        <p:attrNameLst>
                                          <p:attrName>style.visibility</p:attrName>
                                        </p:attrNameLst>
                                      </p:cBhvr>
                                      <p:to>
                                        <p:strVal val="visible"/>
                                      </p:to>
                                    </p:set>
                                    <p:animEffect transition="in" filter="wipe(right)">
                                      <p:cBhvr>
                                        <p:cTn id="23" dur="3000"/>
                                        <p:tgtEl>
                                          <p:spTgt spid="13336"/>
                                        </p:tgtEl>
                                      </p:cBhvr>
                                    </p:animEffect>
                                  </p:childTnLst>
                                </p:cTn>
                              </p:par>
                            </p:childTnLst>
                          </p:cTn>
                        </p:par>
                        <p:par>
                          <p:cTn id="24" fill="hold" nodeType="afterGroup">
                            <p:stCondLst>
                              <p:cond delay="15000"/>
                            </p:stCondLst>
                            <p:childTnLst>
                              <p:par>
                                <p:cTn id="25" presetID="22" presetClass="entr" presetSubtype="2" fill="hold" nodeType="afterEffect">
                                  <p:stCondLst>
                                    <p:cond delay="0"/>
                                  </p:stCondLst>
                                  <p:childTnLst>
                                    <p:set>
                                      <p:cBhvr>
                                        <p:cTn id="26" dur="1" fill="hold">
                                          <p:stCondLst>
                                            <p:cond delay="0"/>
                                          </p:stCondLst>
                                        </p:cTn>
                                        <p:tgtEl>
                                          <p:spTgt spid="13344"/>
                                        </p:tgtEl>
                                        <p:attrNameLst>
                                          <p:attrName>style.visibility</p:attrName>
                                        </p:attrNameLst>
                                      </p:cBhvr>
                                      <p:to>
                                        <p:strVal val="visible"/>
                                      </p:to>
                                    </p:set>
                                    <p:animEffect transition="in" filter="wipe(right)">
                                      <p:cBhvr>
                                        <p:cTn id="27" dur="3000"/>
                                        <p:tgtEl>
                                          <p:spTgt spid="13344"/>
                                        </p:tgtEl>
                                      </p:cBhvr>
                                    </p:animEffect>
                                  </p:childTnLst>
                                </p:cTn>
                              </p:par>
                            </p:childTnLst>
                          </p:cTn>
                        </p:par>
                        <p:par>
                          <p:cTn id="28" fill="hold" nodeType="afterGroup">
                            <p:stCondLst>
                              <p:cond delay="18000"/>
                            </p:stCondLst>
                            <p:childTnLst>
                              <p:par>
                                <p:cTn id="29" presetID="22" presetClass="entr" presetSubtype="4" fill="hold" nodeType="afterEffect">
                                  <p:stCondLst>
                                    <p:cond delay="0"/>
                                  </p:stCondLst>
                                  <p:childTnLst>
                                    <p:set>
                                      <p:cBhvr>
                                        <p:cTn id="30" dur="1" fill="hold">
                                          <p:stCondLst>
                                            <p:cond delay="0"/>
                                          </p:stCondLst>
                                        </p:cTn>
                                        <p:tgtEl>
                                          <p:spTgt spid="13345"/>
                                        </p:tgtEl>
                                        <p:attrNameLst>
                                          <p:attrName>style.visibility</p:attrName>
                                        </p:attrNameLst>
                                      </p:cBhvr>
                                      <p:to>
                                        <p:strVal val="visible"/>
                                      </p:to>
                                    </p:set>
                                    <p:animEffect transition="in" filter="wipe(down)">
                                      <p:cBhvr>
                                        <p:cTn id="31" dur="3000"/>
                                        <p:tgtEl>
                                          <p:spTgt spid="13345"/>
                                        </p:tgtEl>
                                      </p:cBhvr>
                                    </p:animEffect>
                                  </p:childTnLst>
                                </p:cTn>
                              </p:par>
                            </p:childTnLst>
                          </p:cTn>
                        </p:par>
                        <p:par>
                          <p:cTn id="32" fill="hold" nodeType="afterGroup">
                            <p:stCondLst>
                              <p:cond delay="21000"/>
                            </p:stCondLst>
                            <p:childTnLst>
                              <p:par>
                                <p:cTn id="33" presetID="22" presetClass="entr" presetSubtype="4" fill="hold" nodeType="afterEffect">
                                  <p:stCondLst>
                                    <p:cond delay="0"/>
                                  </p:stCondLst>
                                  <p:childTnLst>
                                    <p:set>
                                      <p:cBhvr>
                                        <p:cTn id="34" dur="1" fill="hold">
                                          <p:stCondLst>
                                            <p:cond delay="0"/>
                                          </p:stCondLst>
                                        </p:cTn>
                                        <p:tgtEl>
                                          <p:spTgt spid="13338"/>
                                        </p:tgtEl>
                                        <p:attrNameLst>
                                          <p:attrName>style.visibility</p:attrName>
                                        </p:attrNameLst>
                                      </p:cBhvr>
                                      <p:to>
                                        <p:strVal val="visible"/>
                                      </p:to>
                                    </p:set>
                                    <p:animEffect transition="in" filter="wipe(down)">
                                      <p:cBhvr>
                                        <p:cTn id="35" dur="3000"/>
                                        <p:tgtEl>
                                          <p:spTgt spid="13338"/>
                                        </p:tgtEl>
                                      </p:cBhvr>
                                    </p:animEffect>
                                  </p:childTnLst>
                                </p:cTn>
                              </p:par>
                            </p:childTnLst>
                          </p:cTn>
                        </p:par>
                        <p:par>
                          <p:cTn id="36" fill="hold" nodeType="afterGroup">
                            <p:stCondLst>
                              <p:cond delay="30000"/>
                            </p:stCondLst>
                            <p:childTnLst>
                              <p:par>
                                <p:cTn id="37" presetID="22" presetClass="entr" presetSubtype="2" fill="hold" nodeType="afterEffect">
                                  <p:stCondLst>
                                    <p:cond delay="0"/>
                                  </p:stCondLst>
                                  <p:childTnLst>
                                    <p:set>
                                      <p:cBhvr>
                                        <p:cTn id="38" dur="1" fill="hold">
                                          <p:stCondLst>
                                            <p:cond delay="0"/>
                                          </p:stCondLst>
                                        </p:cTn>
                                        <p:tgtEl>
                                          <p:spTgt spid="13339"/>
                                        </p:tgtEl>
                                        <p:attrNameLst>
                                          <p:attrName>style.visibility</p:attrName>
                                        </p:attrNameLst>
                                      </p:cBhvr>
                                      <p:to>
                                        <p:strVal val="visible"/>
                                      </p:to>
                                    </p:set>
                                    <p:animEffect transition="in" filter="wipe(right)">
                                      <p:cBhvr>
                                        <p:cTn id="39" dur="3000"/>
                                        <p:tgtEl>
                                          <p:spTgt spid="13339"/>
                                        </p:tgtEl>
                                      </p:cBhvr>
                                    </p:animEffect>
                                  </p:childTnLst>
                                </p:cTn>
                              </p:par>
                            </p:childTnLst>
                          </p:cTn>
                        </p:par>
                        <p:par>
                          <p:cTn id="40" fill="hold" nodeType="afterGroup">
                            <p:stCondLst>
                              <p:cond delay="33000"/>
                            </p:stCondLst>
                            <p:childTnLst>
                              <p:par>
                                <p:cTn id="41" presetID="22" presetClass="entr" presetSubtype="2" fill="hold" nodeType="afterEffect">
                                  <p:stCondLst>
                                    <p:cond delay="0"/>
                                  </p:stCondLst>
                                  <p:childTnLst>
                                    <p:set>
                                      <p:cBhvr>
                                        <p:cTn id="42" dur="1" fill="hold">
                                          <p:stCondLst>
                                            <p:cond delay="0"/>
                                          </p:stCondLst>
                                        </p:cTn>
                                        <p:tgtEl>
                                          <p:spTgt spid="13340"/>
                                        </p:tgtEl>
                                        <p:attrNameLst>
                                          <p:attrName>style.visibility</p:attrName>
                                        </p:attrNameLst>
                                      </p:cBhvr>
                                      <p:to>
                                        <p:strVal val="visible"/>
                                      </p:to>
                                    </p:set>
                                    <p:animEffect transition="in" filter="wipe(right)">
                                      <p:cBhvr>
                                        <p:cTn id="43" dur="3000"/>
                                        <p:tgtEl>
                                          <p:spTgt spid="13340"/>
                                        </p:tgtEl>
                                      </p:cBhvr>
                                    </p:animEffect>
                                  </p:childTnLst>
                                </p:cTn>
                              </p:par>
                            </p:childTnLst>
                          </p:cTn>
                        </p:par>
                        <p:par>
                          <p:cTn id="44" fill="hold" nodeType="afterGroup">
                            <p:stCondLst>
                              <p:cond delay="36000"/>
                            </p:stCondLst>
                            <p:childTnLst>
                              <p:par>
                                <p:cTn id="45" presetID="22" presetClass="entr" presetSubtype="1" fill="hold" nodeType="afterEffect">
                                  <p:stCondLst>
                                    <p:cond delay="0"/>
                                  </p:stCondLst>
                                  <p:childTnLst>
                                    <p:set>
                                      <p:cBhvr>
                                        <p:cTn id="46" dur="1" fill="hold">
                                          <p:stCondLst>
                                            <p:cond delay="0"/>
                                          </p:stCondLst>
                                        </p:cTn>
                                        <p:tgtEl>
                                          <p:spTgt spid="13363"/>
                                        </p:tgtEl>
                                        <p:attrNameLst>
                                          <p:attrName>style.visibility</p:attrName>
                                        </p:attrNameLst>
                                      </p:cBhvr>
                                      <p:to>
                                        <p:strVal val="visible"/>
                                      </p:to>
                                    </p:set>
                                    <p:animEffect transition="in" filter="wipe(up)">
                                      <p:cBhvr>
                                        <p:cTn id="47" dur="3000"/>
                                        <p:tgtEl>
                                          <p:spTgt spid="13363"/>
                                        </p:tgtEl>
                                      </p:cBhvr>
                                    </p:animEffect>
                                  </p:childTnLst>
                                </p:cTn>
                              </p:par>
                            </p:childTnLst>
                          </p:cTn>
                        </p:par>
                        <p:par>
                          <p:cTn id="48" fill="hold" nodeType="afterGroup">
                            <p:stCondLst>
                              <p:cond delay="39000"/>
                            </p:stCondLst>
                            <p:childTnLst>
                              <p:par>
                                <p:cTn id="49" presetID="22" presetClass="entr" presetSubtype="4" fill="hold" nodeType="afterEffect">
                                  <p:stCondLst>
                                    <p:cond delay="0"/>
                                  </p:stCondLst>
                                  <p:childTnLst>
                                    <p:set>
                                      <p:cBhvr>
                                        <p:cTn id="50" dur="1" fill="hold">
                                          <p:stCondLst>
                                            <p:cond delay="0"/>
                                          </p:stCondLst>
                                        </p:cTn>
                                        <p:tgtEl>
                                          <p:spTgt spid="13364"/>
                                        </p:tgtEl>
                                        <p:attrNameLst>
                                          <p:attrName>style.visibility</p:attrName>
                                        </p:attrNameLst>
                                      </p:cBhvr>
                                      <p:to>
                                        <p:strVal val="visible"/>
                                      </p:to>
                                    </p:set>
                                    <p:animEffect transition="in" filter="wipe(down)">
                                      <p:cBhvr>
                                        <p:cTn id="51" dur="3000"/>
                                        <p:tgtEl>
                                          <p:spTgt spid="13364"/>
                                        </p:tgtEl>
                                      </p:cBhvr>
                                    </p:animEffect>
                                  </p:childTnLst>
                                </p:cTn>
                              </p:par>
                            </p:childTnLst>
                          </p:cTn>
                        </p:par>
                        <p:par>
                          <p:cTn id="52" fill="hold" nodeType="afterGroup">
                            <p:stCondLst>
                              <p:cond delay="42000"/>
                            </p:stCondLst>
                            <p:childTnLst>
                              <p:par>
                                <p:cTn id="53" presetID="22" presetClass="entr" presetSubtype="8" fill="hold" nodeType="afterEffect">
                                  <p:stCondLst>
                                    <p:cond delay="0"/>
                                  </p:stCondLst>
                                  <p:childTnLst>
                                    <p:set>
                                      <p:cBhvr>
                                        <p:cTn id="54" dur="1" fill="hold">
                                          <p:stCondLst>
                                            <p:cond delay="0"/>
                                          </p:stCondLst>
                                        </p:cTn>
                                        <p:tgtEl>
                                          <p:spTgt spid="13347"/>
                                        </p:tgtEl>
                                        <p:attrNameLst>
                                          <p:attrName>style.visibility</p:attrName>
                                        </p:attrNameLst>
                                      </p:cBhvr>
                                      <p:to>
                                        <p:strVal val="visible"/>
                                      </p:to>
                                    </p:set>
                                    <p:animEffect transition="in" filter="wipe(left)">
                                      <p:cBhvr>
                                        <p:cTn id="55" dur="3000"/>
                                        <p:tgtEl>
                                          <p:spTgt spid="13347"/>
                                        </p:tgtEl>
                                      </p:cBhvr>
                                    </p:animEffect>
                                  </p:childTnLst>
                                </p:cTn>
                              </p:par>
                            </p:childTnLst>
                          </p:cTn>
                        </p:par>
                        <p:par>
                          <p:cTn id="56" fill="hold" nodeType="afterGroup">
                            <p:stCondLst>
                              <p:cond delay="45000"/>
                            </p:stCondLst>
                            <p:childTnLst>
                              <p:par>
                                <p:cTn id="57" presetID="22" presetClass="entr" presetSubtype="8" fill="hold" nodeType="afterEffect">
                                  <p:stCondLst>
                                    <p:cond delay="0"/>
                                  </p:stCondLst>
                                  <p:childTnLst>
                                    <p:set>
                                      <p:cBhvr>
                                        <p:cTn id="58" dur="1" fill="hold">
                                          <p:stCondLst>
                                            <p:cond delay="0"/>
                                          </p:stCondLst>
                                        </p:cTn>
                                        <p:tgtEl>
                                          <p:spTgt spid="13348"/>
                                        </p:tgtEl>
                                        <p:attrNameLst>
                                          <p:attrName>style.visibility</p:attrName>
                                        </p:attrNameLst>
                                      </p:cBhvr>
                                      <p:to>
                                        <p:strVal val="visible"/>
                                      </p:to>
                                    </p:set>
                                    <p:animEffect transition="in" filter="wipe(left)">
                                      <p:cBhvr>
                                        <p:cTn id="59" dur="3000"/>
                                        <p:tgtEl>
                                          <p:spTgt spid="13348"/>
                                        </p:tgtEl>
                                      </p:cBhvr>
                                    </p:animEffect>
                                  </p:childTnLst>
                                </p:cTn>
                              </p:par>
                            </p:childTnLst>
                          </p:cTn>
                        </p:par>
                        <p:par>
                          <p:cTn id="60" fill="hold" nodeType="afterGroup">
                            <p:stCondLst>
                              <p:cond delay="48000"/>
                            </p:stCondLst>
                            <p:childTnLst>
                              <p:par>
                                <p:cTn id="61" presetID="22" presetClass="entr" presetSubtype="1" fill="hold" nodeType="afterEffect">
                                  <p:stCondLst>
                                    <p:cond delay="0"/>
                                  </p:stCondLst>
                                  <p:childTnLst>
                                    <p:set>
                                      <p:cBhvr>
                                        <p:cTn id="62" dur="1" fill="hold">
                                          <p:stCondLst>
                                            <p:cond delay="0"/>
                                          </p:stCondLst>
                                        </p:cTn>
                                        <p:tgtEl>
                                          <p:spTgt spid="13349"/>
                                        </p:tgtEl>
                                        <p:attrNameLst>
                                          <p:attrName>style.visibility</p:attrName>
                                        </p:attrNameLst>
                                      </p:cBhvr>
                                      <p:to>
                                        <p:strVal val="visible"/>
                                      </p:to>
                                    </p:set>
                                    <p:animEffect transition="in" filter="wipe(up)">
                                      <p:cBhvr>
                                        <p:cTn id="63" dur="3000"/>
                                        <p:tgtEl>
                                          <p:spTgt spid="13349"/>
                                        </p:tgtEl>
                                      </p:cBhvr>
                                    </p:animEffect>
                                  </p:childTnLst>
                                </p:cTn>
                              </p:par>
                            </p:childTnLst>
                          </p:cTn>
                        </p:par>
                        <p:par>
                          <p:cTn id="64" fill="hold" nodeType="afterGroup">
                            <p:stCondLst>
                              <p:cond delay="51000"/>
                            </p:stCondLst>
                            <p:childTnLst>
                              <p:par>
                                <p:cTn id="65" presetID="22" presetClass="entr" presetSubtype="1" fill="hold" nodeType="afterEffect">
                                  <p:stCondLst>
                                    <p:cond delay="0"/>
                                  </p:stCondLst>
                                  <p:childTnLst>
                                    <p:set>
                                      <p:cBhvr>
                                        <p:cTn id="66" dur="1" fill="hold">
                                          <p:stCondLst>
                                            <p:cond delay="0"/>
                                          </p:stCondLst>
                                        </p:cTn>
                                        <p:tgtEl>
                                          <p:spTgt spid="13350"/>
                                        </p:tgtEl>
                                        <p:attrNameLst>
                                          <p:attrName>style.visibility</p:attrName>
                                        </p:attrNameLst>
                                      </p:cBhvr>
                                      <p:to>
                                        <p:strVal val="visible"/>
                                      </p:to>
                                    </p:set>
                                    <p:animEffect transition="in" filter="wipe(up)">
                                      <p:cBhvr>
                                        <p:cTn id="67" dur="3000"/>
                                        <p:tgtEl>
                                          <p:spTgt spid="13350"/>
                                        </p:tgtEl>
                                      </p:cBhvr>
                                    </p:animEffect>
                                  </p:childTnLst>
                                </p:cTn>
                              </p:par>
                            </p:childTnLst>
                          </p:cTn>
                        </p:par>
                        <p:par>
                          <p:cTn id="68" fill="hold" nodeType="afterGroup">
                            <p:stCondLst>
                              <p:cond delay="54000"/>
                            </p:stCondLst>
                            <p:childTnLst>
                              <p:par>
                                <p:cTn id="69" presetID="22" presetClass="entr" presetSubtype="1" fill="hold" nodeType="afterEffect">
                                  <p:stCondLst>
                                    <p:cond delay="0"/>
                                  </p:stCondLst>
                                  <p:childTnLst>
                                    <p:set>
                                      <p:cBhvr>
                                        <p:cTn id="70" dur="1" fill="hold">
                                          <p:stCondLst>
                                            <p:cond delay="0"/>
                                          </p:stCondLst>
                                        </p:cTn>
                                        <p:tgtEl>
                                          <p:spTgt spid="13351"/>
                                        </p:tgtEl>
                                        <p:attrNameLst>
                                          <p:attrName>style.visibility</p:attrName>
                                        </p:attrNameLst>
                                      </p:cBhvr>
                                      <p:to>
                                        <p:strVal val="visible"/>
                                      </p:to>
                                    </p:set>
                                    <p:animEffect transition="in" filter="wipe(up)">
                                      <p:cBhvr>
                                        <p:cTn id="71" dur="3000"/>
                                        <p:tgtEl>
                                          <p:spTgt spid="13351"/>
                                        </p:tgtEl>
                                      </p:cBhvr>
                                    </p:animEffect>
                                  </p:childTnLst>
                                </p:cTn>
                              </p:par>
                            </p:childTnLst>
                          </p:cTn>
                        </p:par>
                        <p:par>
                          <p:cTn id="72" fill="hold" nodeType="afterGroup">
                            <p:stCondLst>
                              <p:cond delay="57000"/>
                            </p:stCondLst>
                            <p:childTnLst>
                              <p:par>
                                <p:cTn id="73" presetID="22" presetClass="entr" presetSubtype="1" fill="hold" nodeType="afterEffect">
                                  <p:stCondLst>
                                    <p:cond delay="0"/>
                                  </p:stCondLst>
                                  <p:childTnLst>
                                    <p:set>
                                      <p:cBhvr>
                                        <p:cTn id="74" dur="1" fill="hold">
                                          <p:stCondLst>
                                            <p:cond delay="0"/>
                                          </p:stCondLst>
                                        </p:cTn>
                                        <p:tgtEl>
                                          <p:spTgt spid="13352"/>
                                        </p:tgtEl>
                                        <p:attrNameLst>
                                          <p:attrName>style.visibility</p:attrName>
                                        </p:attrNameLst>
                                      </p:cBhvr>
                                      <p:to>
                                        <p:strVal val="visible"/>
                                      </p:to>
                                    </p:set>
                                    <p:animEffect transition="in" filter="wipe(up)">
                                      <p:cBhvr>
                                        <p:cTn id="75" dur="3000"/>
                                        <p:tgtEl>
                                          <p:spTgt spid="13352"/>
                                        </p:tgtEl>
                                      </p:cBhvr>
                                    </p:animEffect>
                                  </p:childTnLst>
                                </p:cTn>
                              </p:par>
                            </p:childTnLst>
                          </p:cTn>
                        </p:par>
                        <p:par>
                          <p:cTn id="76" fill="hold" nodeType="afterGroup">
                            <p:stCondLst>
                              <p:cond delay="60000"/>
                            </p:stCondLst>
                            <p:childTnLst>
                              <p:par>
                                <p:cTn id="77" presetID="22" presetClass="entr" presetSubtype="1" fill="hold" nodeType="afterEffect">
                                  <p:stCondLst>
                                    <p:cond delay="0"/>
                                  </p:stCondLst>
                                  <p:childTnLst>
                                    <p:set>
                                      <p:cBhvr>
                                        <p:cTn id="78" dur="1" fill="hold">
                                          <p:stCondLst>
                                            <p:cond delay="0"/>
                                          </p:stCondLst>
                                        </p:cTn>
                                        <p:tgtEl>
                                          <p:spTgt spid="13353"/>
                                        </p:tgtEl>
                                        <p:attrNameLst>
                                          <p:attrName>style.visibility</p:attrName>
                                        </p:attrNameLst>
                                      </p:cBhvr>
                                      <p:to>
                                        <p:strVal val="visible"/>
                                      </p:to>
                                    </p:set>
                                    <p:animEffect transition="in" filter="wipe(up)">
                                      <p:cBhvr>
                                        <p:cTn id="79" dur="3000"/>
                                        <p:tgtEl>
                                          <p:spTgt spid="13353"/>
                                        </p:tgtEl>
                                      </p:cBhvr>
                                    </p:animEffect>
                                  </p:childTnLst>
                                </p:cTn>
                              </p:par>
                            </p:childTnLst>
                          </p:cTn>
                        </p:par>
                        <p:par>
                          <p:cTn id="80" fill="hold" nodeType="afterGroup">
                            <p:stCondLst>
                              <p:cond delay="63000"/>
                            </p:stCondLst>
                            <p:childTnLst>
                              <p:par>
                                <p:cTn id="81" presetID="22" presetClass="entr" presetSubtype="1" fill="hold" nodeType="afterEffect">
                                  <p:stCondLst>
                                    <p:cond delay="0"/>
                                  </p:stCondLst>
                                  <p:childTnLst>
                                    <p:set>
                                      <p:cBhvr>
                                        <p:cTn id="82" dur="1" fill="hold">
                                          <p:stCondLst>
                                            <p:cond delay="0"/>
                                          </p:stCondLst>
                                        </p:cTn>
                                        <p:tgtEl>
                                          <p:spTgt spid="13354"/>
                                        </p:tgtEl>
                                        <p:attrNameLst>
                                          <p:attrName>style.visibility</p:attrName>
                                        </p:attrNameLst>
                                      </p:cBhvr>
                                      <p:to>
                                        <p:strVal val="visible"/>
                                      </p:to>
                                    </p:set>
                                    <p:animEffect transition="in" filter="wipe(up)">
                                      <p:cBhvr>
                                        <p:cTn id="83" dur="3000"/>
                                        <p:tgtEl>
                                          <p:spTgt spid="13354"/>
                                        </p:tgtEl>
                                      </p:cBhvr>
                                    </p:animEffect>
                                  </p:childTnLst>
                                </p:cTn>
                              </p:par>
                            </p:childTnLst>
                          </p:cTn>
                        </p:par>
                        <p:par>
                          <p:cTn id="84" fill="hold" nodeType="afterGroup">
                            <p:stCondLst>
                              <p:cond delay="66000"/>
                            </p:stCondLst>
                            <p:childTnLst>
                              <p:par>
                                <p:cTn id="85" presetID="22" presetClass="entr" presetSubtype="1" fill="hold" nodeType="afterEffect">
                                  <p:stCondLst>
                                    <p:cond delay="0"/>
                                  </p:stCondLst>
                                  <p:childTnLst>
                                    <p:set>
                                      <p:cBhvr>
                                        <p:cTn id="86" dur="1" fill="hold">
                                          <p:stCondLst>
                                            <p:cond delay="0"/>
                                          </p:stCondLst>
                                        </p:cTn>
                                        <p:tgtEl>
                                          <p:spTgt spid="13355"/>
                                        </p:tgtEl>
                                        <p:attrNameLst>
                                          <p:attrName>style.visibility</p:attrName>
                                        </p:attrNameLst>
                                      </p:cBhvr>
                                      <p:to>
                                        <p:strVal val="visible"/>
                                      </p:to>
                                    </p:set>
                                    <p:animEffect transition="in" filter="wipe(up)">
                                      <p:cBhvr>
                                        <p:cTn id="87" dur="3000"/>
                                        <p:tgtEl>
                                          <p:spTgt spid="13355"/>
                                        </p:tgtEl>
                                      </p:cBhvr>
                                    </p:animEffect>
                                  </p:childTnLst>
                                </p:cTn>
                              </p:par>
                            </p:childTnLst>
                          </p:cTn>
                        </p:par>
                        <p:par>
                          <p:cTn id="88" fill="hold" nodeType="afterGroup">
                            <p:stCondLst>
                              <p:cond delay="69000"/>
                            </p:stCondLst>
                            <p:childTnLst>
                              <p:par>
                                <p:cTn id="89" presetID="22" presetClass="entr" presetSubtype="1" fill="hold" nodeType="afterEffect">
                                  <p:stCondLst>
                                    <p:cond delay="0"/>
                                  </p:stCondLst>
                                  <p:childTnLst>
                                    <p:set>
                                      <p:cBhvr>
                                        <p:cTn id="90" dur="1" fill="hold">
                                          <p:stCondLst>
                                            <p:cond delay="0"/>
                                          </p:stCondLst>
                                        </p:cTn>
                                        <p:tgtEl>
                                          <p:spTgt spid="13356"/>
                                        </p:tgtEl>
                                        <p:attrNameLst>
                                          <p:attrName>style.visibility</p:attrName>
                                        </p:attrNameLst>
                                      </p:cBhvr>
                                      <p:to>
                                        <p:strVal val="visible"/>
                                      </p:to>
                                    </p:set>
                                    <p:animEffect transition="in" filter="wipe(up)">
                                      <p:cBhvr>
                                        <p:cTn id="91" dur="3000"/>
                                        <p:tgtEl>
                                          <p:spTgt spid="13356"/>
                                        </p:tgtEl>
                                      </p:cBhvr>
                                    </p:animEffect>
                                  </p:childTnLst>
                                </p:cTn>
                              </p:par>
                            </p:childTnLst>
                          </p:cTn>
                        </p:par>
                        <p:par>
                          <p:cTn id="92" fill="hold" nodeType="afterGroup">
                            <p:stCondLst>
                              <p:cond delay="72000"/>
                            </p:stCondLst>
                            <p:childTnLst>
                              <p:par>
                                <p:cTn id="93" presetID="22" presetClass="entr" presetSubtype="1" fill="hold" nodeType="afterEffect">
                                  <p:stCondLst>
                                    <p:cond delay="0"/>
                                  </p:stCondLst>
                                  <p:childTnLst>
                                    <p:set>
                                      <p:cBhvr>
                                        <p:cTn id="94" dur="1" fill="hold">
                                          <p:stCondLst>
                                            <p:cond delay="0"/>
                                          </p:stCondLst>
                                        </p:cTn>
                                        <p:tgtEl>
                                          <p:spTgt spid="13357"/>
                                        </p:tgtEl>
                                        <p:attrNameLst>
                                          <p:attrName>style.visibility</p:attrName>
                                        </p:attrNameLst>
                                      </p:cBhvr>
                                      <p:to>
                                        <p:strVal val="visible"/>
                                      </p:to>
                                    </p:set>
                                    <p:animEffect transition="in" filter="wipe(up)">
                                      <p:cBhvr>
                                        <p:cTn id="95" dur="3000"/>
                                        <p:tgtEl>
                                          <p:spTgt spid="13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2" name="Picture 28">
            <a:extLst>
              <a:ext uri="{FF2B5EF4-FFF2-40B4-BE49-F238E27FC236}">
                <a16:creationId xmlns:a16="http://schemas.microsoft.com/office/drawing/2014/main" id="{6DE26647-04E1-4697-B02C-8A23941F4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09601"/>
            <a:ext cx="8382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11">
            <a:extLst>
              <a:ext uri="{FF2B5EF4-FFF2-40B4-BE49-F238E27FC236}">
                <a16:creationId xmlns:a16="http://schemas.microsoft.com/office/drawing/2014/main" id="{CBB52402-4FDD-4103-A4FB-4A05D8FC0E01}"/>
              </a:ext>
            </a:extLst>
          </p:cNvPr>
          <p:cNvSpPr>
            <a:spLocks noChangeArrowheads="1"/>
          </p:cNvSpPr>
          <p:nvPr/>
        </p:nvSpPr>
        <p:spPr bwMode="auto">
          <a:xfrm>
            <a:off x="1905000" y="4648200"/>
            <a:ext cx="5791200" cy="17526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6397" name="Rectangle 13">
            <a:extLst>
              <a:ext uri="{FF2B5EF4-FFF2-40B4-BE49-F238E27FC236}">
                <a16:creationId xmlns:a16="http://schemas.microsoft.com/office/drawing/2014/main" id="{39F29871-36CC-405D-98E2-059AE5FD13C9}"/>
              </a:ext>
            </a:extLst>
          </p:cNvPr>
          <p:cNvSpPr>
            <a:spLocks noChangeArrowheads="1"/>
          </p:cNvSpPr>
          <p:nvPr/>
        </p:nvSpPr>
        <p:spPr bwMode="auto">
          <a:xfrm>
            <a:off x="1905000" y="4648200"/>
            <a:ext cx="5791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Acts 18:23-21:16</a:t>
            </a:r>
          </a:p>
          <a:p>
            <a:pPr fontAlgn="base">
              <a:spcAft>
                <a:spcPct val="0"/>
              </a:spcAft>
              <a:buClr>
                <a:srgbClr val="FFCC66"/>
              </a:buClr>
            </a:pPr>
            <a:r>
              <a:rPr lang="en-US" altLang="en-US">
                <a:solidFill>
                  <a:srgbClr val="FFFFFF"/>
                </a:solidFill>
                <a:latin typeface="Times New Roman" panose="02020603050405020304" pitchFamily="18" charset="0"/>
              </a:rPr>
              <a:t>Length: Approximately 4 Years</a:t>
            </a:r>
          </a:p>
          <a:p>
            <a:pPr fontAlgn="base">
              <a:spcAft>
                <a:spcPct val="0"/>
              </a:spcAft>
              <a:buClr>
                <a:srgbClr val="FFCC66"/>
              </a:buClr>
            </a:pPr>
            <a:r>
              <a:rPr lang="en-US" altLang="en-US">
                <a:solidFill>
                  <a:srgbClr val="FFFFFF"/>
                </a:solidFill>
                <a:latin typeface="Times New Roman" panose="02020603050405020304" pitchFamily="18" charset="0"/>
              </a:rPr>
              <a:t>Years: 54-58 A.D</a:t>
            </a:r>
            <a:r>
              <a:rPr lang="en-US" altLang="en-US">
                <a:solidFill>
                  <a:srgbClr val="FFFFFF"/>
                </a:solidFill>
              </a:rPr>
              <a:t>.</a:t>
            </a:r>
          </a:p>
        </p:txBody>
      </p:sp>
      <p:sp>
        <p:nvSpPr>
          <p:cNvPr id="16398" name="Rectangle 14">
            <a:extLst>
              <a:ext uri="{FF2B5EF4-FFF2-40B4-BE49-F238E27FC236}">
                <a16:creationId xmlns:a16="http://schemas.microsoft.com/office/drawing/2014/main" id="{5D28BD90-1F01-4B35-BB55-56B842C6A836}"/>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6399" name="Rectangle 15">
            <a:extLst>
              <a:ext uri="{FF2B5EF4-FFF2-40B4-BE49-F238E27FC236}">
                <a16:creationId xmlns:a16="http://schemas.microsoft.com/office/drawing/2014/main" id="{A40D4667-274B-4945-A974-4DC8BE61F606}"/>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6400" name="Rectangle 16">
            <a:extLst>
              <a:ext uri="{FF2B5EF4-FFF2-40B4-BE49-F238E27FC236}">
                <a16:creationId xmlns:a16="http://schemas.microsoft.com/office/drawing/2014/main" id="{9B45E5CD-2CE2-4A25-BF1D-78BDFA07B6FF}"/>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6401" name="Rectangle 17">
            <a:extLst>
              <a:ext uri="{FF2B5EF4-FFF2-40B4-BE49-F238E27FC236}">
                <a16:creationId xmlns:a16="http://schemas.microsoft.com/office/drawing/2014/main" id="{7BBC6E40-6D2B-4B5F-AFC1-4F4A8B476983}"/>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397">
                                            <p:txEl>
                                              <p:pRg st="0" end="0"/>
                                            </p:txEl>
                                          </p:spTgt>
                                        </p:tgtEl>
                                        <p:attrNameLst>
                                          <p:attrName>style.visibility</p:attrName>
                                        </p:attrNameLst>
                                      </p:cBhvr>
                                      <p:to>
                                        <p:strVal val="visible"/>
                                      </p:to>
                                    </p:set>
                                    <p:anim calcmode="discrete" valueType="clr">
                                      <p:cBhvr override="childStyle">
                                        <p:cTn id="7" dur="80"/>
                                        <p:tgtEl>
                                          <p:spTgt spid="1639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9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397">
                                            <p:txEl>
                                              <p:pRg st="1" end="1"/>
                                            </p:txEl>
                                          </p:spTgt>
                                        </p:tgtEl>
                                        <p:attrNameLst>
                                          <p:attrName>style.visibility</p:attrName>
                                        </p:attrNameLst>
                                      </p:cBhvr>
                                      <p:to>
                                        <p:strVal val="visible"/>
                                      </p:to>
                                    </p:set>
                                    <p:anim calcmode="discrete" valueType="clr">
                                      <p:cBhvr override="childStyle">
                                        <p:cTn id="14" dur="80"/>
                                        <p:tgtEl>
                                          <p:spTgt spid="1639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9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9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397">
                                            <p:txEl>
                                              <p:pRg st="2" end="2"/>
                                            </p:txEl>
                                          </p:spTgt>
                                        </p:tgtEl>
                                        <p:attrNameLst>
                                          <p:attrName>style.visibility</p:attrName>
                                        </p:attrNameLst>
                                      </p:cBhvr>
                                      <p:to>
                                        <p:strVal val="visible"/>
                                      </p:to>
                                    </p:set>
                                    <p:anim calcmode="discrete" valueType="clr">
                                      <p:cBhvr override="childStyle">
                                        <p:cTn id="21" dur="80"/>
                                        <p:tgtEl>
                                          <p:spTgt spid="1639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39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39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41" name="Group 9">
            <a:extLst>
              <a:ext uri="{FF2B5EF4-FFF2-40B4-BE49-F238E27FC236}">
                <a16:creationId xmlns:a16="http://schemas.microsoft.com/office/drawing/2014/main" id="{172F0E68-F8B0-4478-AE5B-EA1FA33B0385}"/>
              </a:ext>
            </a:extLst>
          </p:cNvPr>
          <p:cNvGrpSpPr>
            <a:grpSpLocks/>
          </p:cNvGrpSpPr>
          <p:nvPr/>
        </p:nvGrpSpPr>
        <p:grpSpPr bwMode="auto">
          <a:xfrm>
            <a:off x="1676400" y="152400"/>
            <a:ext cx="8839200" cy="6553200"/>
            <a:chOff x="143" y="442"/>
            <a:chExt cx="5465" cy="3554"/>
          </a:xfrm>
        </p:grpSpPr>
        <p:pic>
          <p:nvPicPr>
            <p:cNvPr id="18442" name="Picture 10">
              <a:extLst>
                <a:ext uri="{FF2B5EF4-FFF2-40B4-BE49-F238E27FC236}">
                  <a16:creationId xmlns:a16="http://schemas.microsoft.com/office/drawing/2014/main" id="{88467F1A-B575-46B4-AB51-D36989DFE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18443" name="Rectangle 11">
              <a:extLst>
                <a:ext uri="{FF2B5EF4-FFF2-40B4-BE49-F238E27FC236}">
                  <a16:creationId xmlns:a16="http://schemas.microsoft.com/office/drawing/2014/main" id="{578DC4CF-D392-4B75-9C46-7F954793EDB1}"/>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18440" name="Rectangle 8">
            <a:extLst>
              <a:ext uri="{FF2B5EF4-FFF2-40B4-BE49-F238E27FC236}">
                <a16:creationId xmlns:a16="http://schemas.microsoft.com/office/drawing/2014/main" id="{C9031F01-4FEA-47B4-B6AD-FB9242EBE90A}"/>
              </a:ext>
            </a:extLst>
          </p:cNvPr>
          <p:cNvSpPr>
            <a:spLocks noChangeArrowheads="1"/>
          </p:cNvSpPr>
          <p:nvPr/>
        </p:nvSpPr>
        <p:spPr bwMode="auto">
          <a:xfrm>
            <a:off x="1676400" y="4038600"/>
            <a:ext cx="8839200" cy="26670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37" name="Rectangle 5">
            <a:extLst>
              <a:ext uri="{FF2B5EF4-FFF2-40B4-BE49-F238E27FC236}">
                <a16:creationId xmlns:a16="http://schemas.microsoft.com/office/drawing/2014/main" id="{EBFFE254-E9C6-489B-A648-13160906B7CC}"/>
              </a:ext>
            </a:extLst>
          </p:cNvPr>
          <p:cNvSpPr>
            <a:spLocks noChangeArrowheads="1"/>
          </p:cNvSpPr>
          <p:nvPr/>
        </p:nvSpPr>
        <p:spPr bwMode="auto">
          <a:xfrm>
            <a:off x="1752600" y="4114800"/>
            <a:ext cx="8686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Journey begins from Antioch in Syria</a:t>
            </a:r>
          </a:p>
          <a:p>
            <a:pPr lvl="1" fontAlgn="base">
              <a:spcAft>
                <a:spcPct val="0"/>
              </a:spcAft>
              <a:buClr>
                <a:srgbClr val="FFFFFF"/>
              </a:buClr>
            </a:pPr>
            <a:r>
              <a:rPr lang="en-US" altLang="en-US">
                <a:solidFill>
                  <a:srgbClr val="FFFFFF"/>
                </a:solidFill>
                <a:latin typeface="Times New Roman" panose="02020603050405020304" pitchFamily="18" charset="0"/>
              </a:rPr>
              <a:t>Paul does not have Barnabas or Silas with him</a:t>
            </a:r>
          </a:p>
          <a:p>
            <a:pPr fontAlgn="base">
              <a:spcAft>
                <a:spcPct val="0"/>
              </a:spcAft>
              <a:buClr>
                <a:srgbClr val="FFCC66"/>
              </a:buClr>
            </a:pPr>
            <a:r>
              <a:rPr lang="en-US" altLang="en-US">
                <a:solidFill>
                  <a:srgbClr val="FFFFFF"/>
                </a:solidFill>
                <a:latin typeface="Times New Roman" panose="02020603050405020304" pitchFamily="18" charset="0"/>
              </a:rPr>
              <a:t>Travels through Galatia and Phrygia</a:t>
            </a:r>
          </a:p>
          <a:p>
            <a:pPr lvl="1" fontAlgn="base">
              <a:spcAft>
                <a:spcPct val="0"/>
              </a:spcAft>
              <a:buClr>
                <a:srgbClr val="FFFFFF"/>
              </a:buClr>
            </a:pPr>
            <a:r>
              <a:rPr lang="en-US" altLang="en-US">
                <a:solidFill>
                  <a:srgbClr val="FFFFFF"/>
                </a:solidFill>
                <a:latin typeface="Times New Roman" panose="02020603050405020304" pitchFamily="18" charset="0"/>
              </a:rPr>
              <a:t>Strengthens the disciples </a:t>
            </a:r>
            <a:r>
              <a:rPr lang="en-US" altLang="en-US" i="1">
                <a:solidFill>
                  <a:srgbClr val="FFFFFF"/>
                </a:solidFill>
                <a:latin typeface="Times New Roman" panose="02020603050405020304" pitchFamily="18" charset="0"/>
              </a:rPr>
              <a:t>(18:22-23)</a:t>
            </a:r>
          </a:p>
        </p:txBody>
      </p:sp>
      <p:sp>
        <p:nvSpPr>
          <p:cNvPr id="18444" name="Rectangle 12">
            <a:extLst>
              <a:ext uri="{FF2B5EF4-FFF2-40B4-BE49-F238E27FC236}">
                <a16:creationId xmlns:a16="http://schemas.microsoft.com/office/drawing/2014/main" id="{48416563-ECF0-4DF3-A328-C6D4E6BA6D6E}"/>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45" name="Rectangle 13">
            <a:extLst>
              <a:ext uri="{FF2B5EF4-FFF2-40B4-BE49-F238E27FC236}">
                <a16:creationId xmlns:a16="http://schemas.microsoft.com/office/drawing/2014/main" id="{4B592FA9-DA18-4572-98A2-DF7545E171EE}"/>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46" name="Rectangle 14">
            <a:extLst>
              <a:ext uri="{FF2B5EF4-FFF2-40B4-BE49-F238E27FC236}">
                <a16:creationId xmlns:a16="http://schemas.microsoft.com/office/drawing/2014/main" id="{61D6B815-0953-48D0-949F-D2F583D06C0B}"/>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47" name="Rectangle 15">
            <a:extLst>
              <a:ext uri="{FF2B5EF4-FFF2-40B4-BE49-F238E27FC236}">
                <a16:creationId xmlns:a16="http://schemas.microsoft.com/office/drawing/2014/main" id="{2E243384-0D8E-4937-B01C-840F5C34AF6D}"/>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48" name="Freeform 16">
            <a:extLst>
              <a:ext uri="{FF2B5EF4-FFF2-40B4-BE49-F238E27FC236}">
                <a16:creationId xmlns:a16="http://schemas.microsoft.com/office/drawing/2014/main" id="{759EE487-B64F-40B0-B309-C50F9645E13E}"/>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53" name="Freeform 21">
            <a:extLst>
              <a:ext uri="{FF2B5EF4-FFF2-40B4-BE49-F238E27FC236}">
                <a16:creationId xmlns:a16="http://schemas.microsoft.com/office/drawing/2014/main" id="{B4890D9E-B512-4808-AB54-F9923E23611D}"/>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54" name="Freeform 22">
            <a:extLst>
              <a:ext uri="{FF2B5EF4-FFF2-40B4-BE49-F238E27FC236}">
                <a16:creationId xmlns:a16="http://schemas.microsoft.com/office/drawing/2014/main" id="{FD9B6607-7EF8-4179-8CBB-3FFB79CDEE05}"/>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55" name="Freeform 23">
            <a:extLst>
              <a:ext uri="{FF2B5EF4-FFF2-40B4-BE49-F238E27FC236}">
                <a16:creationId xmlns:a16="http://schemas.microsoft.com/office/drawing/2014/main" id="{514DF843-1FF7-48B9-8D06-3BD2AAB70598}"/>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8456" name="Freeform 24">
            <a:extLst>
              <a:ext uri="{FF2B5EF4-FFF2-40B4-BE49-F238E27FC236}">
                <a16:creationId xmlns:a16="http://schemas.microsoft.com/office/drawing/2014/main" id="{FEFC2484-8FC0-4082-96C4-112E7A68ECEE}"/>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dissolve">
                                      <p:cBhvr>
                                        <p:cTn id="7" dur="500"/>
                                        <p:tgtEl>
                                          <p:spTgt spid="18437">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18437">
                                            <p:txEl>
                                              <p:pRg st="1" end="1"/>
                                            </p:txEl>
                                          </p:spTgt>
                                        </p:tgtEl>
                                        <p:attrNameLst>
                                          <p:attrName>style.visibility</p:attrName>
                                        </p:attrNameLst>
                                      </p:cBhvr>
                                      <p:to>
                                        <p:strVal val="visible"/>
                                      </p:to>
                                    </p:set>
                                    <p:anim calcmode="lin" valueType="num">
                                      <p:cBhvr>
                                        <p:cTn id="11" dur="500" fill="hold"/>
                                        <p:tgtEl>
                                          <p:spTgt spid="1843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843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843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8437">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18448"/>
                                        </p:tgtEl>
                                        <p:attrNameLst>
                                          <p:attrName>style.visibility</p:attrName>
                                        </p:attrNameLst>
                                      </p:cBhvr>
                                      <p:to>
                                        <p:strVal val="visible"/>
                                      </p:to>
                                    </p:set>
                                    <p:animEffect transition="in" filter="wipe(down)">
                                      <p:cBhvr>
                                        <p:cTn id="18" dur="3000"/>
                                        <p:tgtEl>
                                          <p:spTgt spid="184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437">
                                            <p:txEl>
                                              <p:pRg st="2" end="2"/>
                                            </p:txEl>
                                          </p:spTgt>
                                        </p:tgtEl>
                                        <p:attrNameLst>
                                          <p:attrName>style.visibility</p:attrName>
                                        </p:attrNameLst>
                                      </p:cBhvr>
                                      <p:to>
                                        <p:strVal val="visible"/>
                                      </p:to>
                                    </p:set>
                                    <p:animEffect transition="in" filter="dissolve">
                                      <p:cBhvr>
                                        <p:cTn id="23" dur="500"/>
                                        <p:tgtEl>
                                          <p:spTgt spid="18437">
                                            <p:txEl>
                                              <p:pRg st="2" end="2"/>
                                            </p:txEl>
                                          </p:spTgt>
                                        </p:tgtEl>
                                      </p:cBhvr>
                                    </p:animEffect>
                                  </p:childTnLst>
                                </p:cTn>
                              </p:par>
                            </p:childTnLst>
                          </p:cTn>
                        </p:par>
                        <p:par>
                          <p:cTn id="24" fill="hold" nodeType="afterGroup">
                            <p:stCondLst>
                              <p:cond delay="500"/>
                            </p:stCondLst>
                            <p:childTnLst>
                              <p:par>
                                <p:cTn id="25" presetID="39" presetClass="entr" presetSubtype="0" accel="100000" fill="hold" nodeType="afterEffect">
                                  <p:stCondLst>
                                    <p:cond delay="0"/>
                                  </p:stCondLst>
                                  <p:childTnLst>
                                    <p:set>
                                      <p:cBhvr>
                                        <p:cTn id="26" dur="1" fill="hold">
                                          <p:stCondLst>
                                            <p:cond delay="0"/>
                                          </p:stCondLst>
                                        </p:cTn>
                                        <p:tgtEl>
                                          <p:spTgt spid="18437">
                                            <p:txEl>
                                              <p:pRg st="3" end="3"/>
                                            </p:txEl>
                                          </p:spTgt>
                                        </p:tgtEl>
                                        <p:attrNameLst>
                                          <p:attrName>style.visibility</p:attrName>
                                        </p:attrNameLst>
                                      </p:cBhvr>
                                      <p:to>
                                        <p:strVal val="visible"/>
                                      </p:to>
                                    </p:set>
                                    <p:anim calcmode="lin" valueType="num">
                                      <p:cBhvr>
                                        <p:cTn id="27" dur="500" fill="hold"/>
                                        <p:tgtEl>
                                          <p:spTgt spid="1843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843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843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8437">
                                            <p:txEl>
                                              <p:pRg st="3" end="3"/>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000"/>
                            </p:stCondLst>
                            <p:childTnLst>
                              <p:par>
                                <p:cTn id="32" presetID="22" presetClass="entr" presetSubtype="2" fill="hold" nodeType="afterEffect">
                                  <p:stCondLst>
                                    <p:cond delay="0"/>
                                  </p:stCondLst>
                                  <p:childTnLst>
                                    <p:set>
                                      <p:cBhvr>
                                        <p:cTn id="33" dur="1" fill="hold">
                                          <p:stCondLst>
                                            <p:cond delay="0"/>
                                          </p:stCondLst>
                                        </p:cTn>
                                        <p:tgtEl>
                                          <p:spTgt spid="18453"/>
                                        </p:tgtEl>
                                        <p:attrNameLst>
                                          <p:attrName>style.visibility</p:attrName>
                                        </p:attrNameLst>
                                      </p:cBhvr>
                                      <p:to>
                                        <p:strVal val="visible"/>
                                      </p:to>
                                    </p:set>
                                    <p:animEffect transition="in" filter="wipe(right)">
                                      <p:cBhvr>
                                        <p:cTn id="34" dur="3000"/>
                                        <p:tgtEl>
                                          <p:spTgt spid="18453"/>
                                        </p:tgtEl>
                                      </p:cBhvr>
                                    </p:animEffect>
                                  </p:childTnLst>
                                </p:cTn>
                              </p:par>
                            </p:childTnLst>
                          </p:cTn>
                        </p:par>
                        <p:par>
                          <p:cTn id="35" fill="hold" nodeType="afterGroup">
                            <p:stCondLst>
                              <p:cond delay="4000"/>
                            </p:stCondLst>
                            <p:childTnLst>
                              <p:par>
                                <p:cTn id="36" presetID="22" presetClass="entr" presetSubtype="4" fill="hold" nodeType="afterEffect">
                                  <p:stCondLst>
                                    <p:cond delay="0"/>
                                  </p:stCondLst>
                                  <p:childTnLst>
                                    <p:set>
                                      <p:cBhvr>
                                        <p:cTn id="37" dur="1" fill="hold">
                                          <p:stCondLst>
                                            <p:cond delay="0"/>
                                          </p:stCondLst>
                                        </p:cTn>
                                        <p:tgtEl>
                                          <p:spTgt spid="18454"/>
                                        </p:tgtEl>
                                        <p:attrNameLst>
                                          <p:attrName>style.visibility</p:attrName>
                                        </p:attrNameLst>
                                      </p:cBhvr>
                                      <p:to>
                                        <p:strVal val="visible"/>
                                      </p:to>
                                    </p:set>
                                    <p:animEffect transition="in" filter="wipe(down)">
                                      <p:cBhvr>
                                        <p:cTn id="38" dur="3000"/>
                                        <p:tgtEl>
                                          <p:spTgt spid="18454"/>
                                        </p:tgtEl>
                                      </p:cBhvr>
                                    </p:animEffect>
                                  </p:childTnLst>
                                </p:cTn>
                              </p:par>
                            </p:childTnLst>
                          </p:cTn>
                        </p:par>
                        <p:par>
                          <p:cTn id="39" fill="hold" nodeType="afterGroup">
                            <p:stCondLst>
                              <p:cond delay="7000"/>
                            </p:stCondLst>
                            <p:childTnLst>
                              <p:par>
                                <p:cTn id="40" presetID="22" presetClass="entr" presetSubtype="4" fill="hold" nodeType="afterEffect">
                                  <p:stCondLst>
                                    <p:cond delay="0"/>
                                  </p:stCondLst>
                                  <p:childTnLst>
                                    <p:set>
                                      <p:cBhvr>
                                        <p:cTn id="41" dur="1" fill="hold">
                                          <p:stCondLst>
                                            <p:cond delay="0"/>
                                          </p:stCondLst>
                                        </p:cTn>
                                        <p:tgtEl>
                                          <p:spTgt spid="18455"/>
                                        </p:tgtEl>
                                        <p:attrNameLst>
                                          <p:attrName>style.visibility</p:attrName>
                                        </p:attrNameLst>
                                      </p:cBhvr>
                                      <p:to>
                                        <p:strVal val="visible"/>
                                      </p:to>
                                    </p:set>
                                    <p:animEffect transition="in" filter="wipe(down)">
                                      <p:cBhvr>
                                        <p:cTn id="42" dur="3000"/>
                                        <p:tgtEl>
                                          <p:spTgt spid="18455"/>
                                        </p:tgtEl>
                                      </p:cBhvr>
                                    </p:animEffect>
                                  </p:childTnLst>
                                </p:cTn>
                              </p:par>
                            </p:childTnLst>
                          </p:cTn>
                        </p:par>
                        <p:par>
                          <p:cTn id="43" fill="hold" nodeType="afterGroup">
                            <p:stCondLst>
                              <p:cond delay="10000"/>
                            </p:stCondLst>
                            <p:childTnLst>
                              <p:par>
                                <p:cTn id="44" presetID="22" presetClass="entr" presetSubtype="2" fill="hold" nodeType="afterEffect">
                                  <p:stCondLst>
                                    <p:cond delay="0"/>
                                  </p:stCondLst>
                                  <p:childTnLst>
                                    <p:set>
                                      <p:cBhvr>
                                        <p:cTn id="45" dur="1" fill="hold">
                                          <p:stCondLst>
                                            <p:cond delay="0"/>
                                          </p:stCondLst>
                                        </p:cTn>
                                        <p:tgtEl>
                                          <p:spTgt spid="18456"/>
                                        </p:tgtEl>
                                        <p:attrNameLst>
                                          <p:attrName>style.visibility</p:attrName>
                                        </p:attrNameLst>
                                      </p:cBhvr>
                                      <p:to>
                                        <p:strVal val="visible"/>
                                      </p:to>
                                    </p:set>
                                    <p:animEffect transition="in" filter="wipe(right)">
                                      <p:cBhvr>
                                        <p:cTn id="46" dur="3000"/>
                                        <p:tgtEl>
                                          <p:spTgt spid="18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7D6F2C6-F5DC-4DE0-B784-0355515FFE9D}"/>
              </a:ext>
            </a:extLst>
          </p:cNvPr>
          <p:cNvSpPr>
            <a:spLocks noGrp="1" noChangeArrowheads="1"/>
          </p:cNvSpPr>
          <p:nvPr>
            <p:ph type="title"/>
          </p:nvPr>
        </p:nvSpPr>
        <p:spPr>
          <a:xfrm>
            <a:off x="1981200" y="228600"/>
            <a:ext cx="8229600" cy="960438"/>
          </a:xfrm>
        </p:spPr>
        <p:txBody>
          <a:bodyPr/>
          <a:lstStyle/>
          <a:p>
            <a:r>
              <a:rPr lang="en-US" altLang="en-US" sz="5400">
                <a:latin typeface="Times New Roman" panose="02020603050405020304" pitchFamily="18" charset="0"/>
              </a:rPr>
              <a:t>Ephesus</a:t>
            </a:r>
          </a:p>
        </p:txBody>
      </p:sp>
      <p:sp>
        <p:nvSpPr>
          <p:cNvPr id="39939" name="Rectangle 3">
            <a:extLst>
              <a:ext uri="{FF2B5EF4-FFF2-40B4-BE49-F238E27FC236}">
                <a16:creationId xmlns:a16="http://schemas.microsoft.com/office/drawing/2014/main" id="{2E81DA10-36E3-4BAF-ABE3-996AE08B4835}"/>
              </a:ext>
            </a:extLst>
          </p:cNvPr>
          <p:cNvSpPr>
            <a:spLocks noGrp="1" noChangeArrowheads="1"/>
          </p:cNvSpPr>
          <p:nvPr>
            <p:ph type="body" idx="1"/>
          </p:nvPr>
        </p:nvSpPr>
        <p:spPr>
          <a:xfrm>
            <a:off x="1981200" y="1371600"/>
            <a:ext cx="8305800" cy="5257800"/>
          </a:xfrm>
        </p:spPr>
        <p:txBody>
          <a:bodyPr/>
          <a:lstStyle/>
          <a:p>
            <a:r>
              <a:rPr lang="en-US" altLang="en-US" sz="2800" b="1">
                <a:latin typeface="Times New Roman" panose="02020603050405020304" pitchFamily="18" charset="0"/>
              </a:rPr>
              <a:t>A Major city</a:t>
            </a:r>
          </a:p>
          <a:p>
            <a:pPr lvl="1"/>
            <a:r>
              <a:rPr lang="en-US" altLang="en-US" sz="2400">
                <a:solidFill>
                  <a:schemeClr val="hlink"/>
                </a:solidFill>
                <a:latin typeface="Times New Roman" panose="02020603050405020304" pitchFamily="18" charset="0"/>
              </a:rPr>
              <a:t>One of the greatest cities of the eastern Mediterranean, along with Antioch of Syria and Alexandria of Egypt</a:t>
            </a:r>
          </a:p>
          <a:p>
            <a:pPr lvl="1"/>
            <a:r>
              <a:rPr lang="en-US" altLang="en-US" sz="2400">
                <a:solidFill>
                  <a:schemeClr val="hlink"/>
                </a:solidFill>
                <a:latin typeface="Times New Roman" panose="02020603050405020304" pitchFamily="18" charset="0"/>
              </a:rPr>
              <a:t>Capital of the province of Asia</a:t>
            </a:r>
          </a:p>
          <a:p>
            <a:pPr lvl="1"/>
            <a:r>
              <a:rPr lang="en-US" altLang="en-US" sz="2400">
                <a:solidFill>
                  <a:schemeClr val="hlink"/>
                </a:solidFill>
                <a:latin typeface="Times New Roman" panose="02020603050405020304" pitchFamily="18" charset="0"/>
              </a:rPr>
              <a:t>Major trade center</a:t>
            </a:r>
          </a:p>
          <a:p>
            <a:pPr lvl="1"/>
            <a:r>
              <a:rPr lang="en-US" altLang="en-US" sz="2400">
                <a:solidFill>
                  <a:schemeClr val="hlink"/>
                </a:solidFill>
                <a:latin typeface="Times New Roman" panose="02020603050405020304" pitchFamily="18" charset="0"/>
              </a:rPr>
              <a:t>Religious cult grew up in Ephesus around a goddess named Artemis or Diana</a:t>
            </a:r>
          </a:p>
          <a:p>
            <a:pPr lvl="2"/>
            <a:r>
              <a:rPr lang="en-US" altLang="en-US" sz="2000" i="1">
                <a:latin typeface="Times New Roman" panose="02020603050405020304" pitchFamily="18" charset="0"/>
              </a:rPr>
              <a:t>Temple of Diana considered one of the wonders of the ancient world</a:t>
            </a:r>
          </a:p>
          <a:p>
            <a:pPr lvl="2"/>
            <a:r>
              <a:rPr lang="en-US" altLang="en-US" sz="2000" i="1">
                <a:latin typeface="Times New Roman" panose="02020603050405020304" pitchFamily="18" charset="0"/>
              </a:rPr>
              <a:t>One of the largest buildings in existence at that time </a:t>
            </a:r>
          </a:p>
          <a:p>
            <a:pPr lvl="2"/>
            <a:r>
              <a:rPr lang="en-US" altLang="en-US" sz="2000" i="1">
                <a:latin typeface="Times New Roman" panose="02020603050405020304" pitchFamily="18" charset="0"/>
              </a:rPr>
              <a:t>Cult brought much trade to the city as tourists made their trips to the temple</a:t>
            </a:r>
          </a:p>
          <a:p>
            <a:pPr lvl="1"/>
            <a:r>
              <a:rPr lang="en-US" altLang="en-US" sz="2400">
                <a:solidFill>
                  <a:schemeClr val="hlink"/>
                </a:solidFill>
                <a:latin typeface="Times New Roman" panose="02020603050405020304" pitchFamily="18" charset="0"/>
              </a:rPr>
              <a:t>Demetrius and other silversmiths worried about their trade when Paul preached that Jehovah is the ONLY God</a:t>
            </a:r>
          </a:p>
        </p:txBody>
      </p:sp>
      <p:sp>
        <p:nvSpPr>
          <p:cNvPr id="39940" name="Rectangle 4">
            <a:extLst>
              <a:ext uri="{FF2B5EF4-FFF2-40B4-BE49-F238E27FC236}">
                <a16:creationId xmlns:a16="http://schemas.microsoft.com/office/drawing/2014/main" id="{E5DC390D-E162-4B16-A472-8B9298BC38A4}"/>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9941" name="Rectangle 5">
            <a:extLst>
              <a:ext uri="{FF2B5EF4-FFF2-40B4-BE49-F238E27FC236}">
                <a16:creationId xmlns:a16="http://schemas.microsoft.com/office/drawing/2014/main" id="{8D6F4E37-1C12-47EF-AE02-220CEBACB6D1}"/>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9942" name="Rectangle 6">
            <a:extLst>
              <a:ext uri="{FF2B5EF4-FFF2-40B4-BE49-F238E27FC236}">
                <a16:creationId xmlns:a16="http://schemas.microsoft.com/office/drawing/2014/main" id="{14CA238C-C0AB-4A17-9869-4F7FAB762D67}"/>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9943" name="Rectangle 7">
            <a:extLst>
              <a:ext uri="{FF2B5EF4-FFF2-40B4-BE49-F238E27FC236}">
                <a16:creationId xmlns:a16="http://schemas.microsoft.com/office/drawing/2014/main" id="{DA1573E0-8A70-4BDB-8962-02A2F348CD50}"/>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9944" name="Line 8">
            <a:extLst>
              <a:ext uri="{FF2B5EF4-FFF2-40B4-BE49-F238E27FC236}">
                <a16:creationId xmlns:a16="http://schemas.microsoft.com/office/drawing/2014/main" id="{24FA5E7A-AA1B-4D3E-83AE-6B8D8FA8E2F6}"/>
              </a:ext>
            </a:extLst>
          </p:cNvPr>
          <p:cNvSpPr>
            <a:spLocks noChangeShapeType="1"/>
          </p:cNvSpPr>
          <p:nvPr/>
        </p:nvSpPr>
        <p:spPr bwMode="auto">
          <a:xfrm>
            <a:off x="2209800" y="1295400"/>
            <a:ext cx="7772400" cy="0"/>
          </a:xfrm>
          <a:prstGeom prst="line">
            <a:avLst/>
          </a:prstGeom>
          <a:noFill/>
          <a:ln w="57150">
            <a:solidFill>
              <a:schemeClr val="hlink"/>
            </a:solidFill>
            <a:round/>
            <a:headEnd/>
            <a:tailEnd/>
          </a:ln>
          <a:effectLst>
            <a:outerShdw dist="35921" dir="2700000" algn="ctr" rotWithShape="0">
              <a:schemeClr val="accent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ppt_w</p:attrName>
                                        </p:attrNameLst>
                                      </p:cBhvr>
                                      <p:tavLst>
                                        <p:tav tm="0">
                                          <p:val>
                                            <p:fltVal val="0"/>
                                          </p:val>
                                        </p:tav>
                                        <p:tav tm="100000">
                                          <p:val>
                                            <p:strVal val="#ppt_w"/>
                                          </p:val>
                                        </p:tav>
                                      </p:tavLst>
                                    </p:anim>
                                    <p:anim calcmode="lin" valueType="num">
                                      <p:cBhvr>
                                        <p:cTn id="8" dur="500" fill="hold"/>
                                        <p:tgtEl>
                                          <p:spTgt spid="3993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944"/>
                                        </p:tgtEl>
                                        <p:attrNameLst>
                                          <p:attrName>style.visibility</p:attrName>
                                        </p:attrNameLst>
                                      </p:cBhvr>
                                      <p:to>
                                        <p:strVal val="visible"/>
                                      </p:to>
                                    </p:set>
                                    <p:anim calcmode="lin" valueType="num">
                                      <p:cBhvr>
                                        <p:cTn id="12" dur="500" fill="hold"/>
                                        <p:tgtEl>
                                          <p:spTgt spid="39944"/>
                                        </p:tgtEl>
                                        <p:attrNameLst>
                                          <p:attrName>ppt_w</p:attrName>
                                        </p:attrNameLst>
                                      </p:cBhvr>
                                      <p:tavLst>
                                        <p:tav tm="0">
                                          <p:val>
                                            <p:fltVal val="0"/>
                                          </p:val>
                                        </p:tav>
                                        <p:tav tm="100000">
                                          <p:val>
                                            <p:strVal val="#ppt_w"/>
                                          </p:val>
                                        </p:tav>
                                      </p:tavLst>
                                    </p:anim>
                                    <p:anim calcmode="lin" valueType="num">
                                      <p:cBhvr>
                                        <p:cTn id="13" dur="500" fill="hold"/>
                                        <p:tgtEl>
                                          <p:spTgt spid="3994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39939">
                                            <p:txEl>
                                              <p:pRg st="0" end="0"/>
                                            </p:txEl>
                                          </p:spTgt>
                                        </p:tgtEl>
                                        <p:attrNameLst>
                                          <p:attrName>style.visibility</p:attrName>
                                        </p:attrNameLst>
                                      </p:cBhvr>
                                      <p:to>
                                        <p:strVal val="visible"/>
                                      </p:to>
                                    </p:set>
                                    <p:animEffect transition="in" filter="dissolve">
                                      <p:cBhvr>
                                        <p:cTn id="17" dur="500"/>
                                        <p:tgtEl>
                                          <p:spTgt spid="399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39939">
                                            <p:txEl>
                                              <p:pRg st="1" end="1"/>
                                            </p:txEl>
                                          </p:spTgt>
                                        </p:tgtEl>
                                        <p:attrNameLst>
                                          <p:attrName>style.visibility</p:attrName>
                                        </p:attrNameLst>
                                      </p:cBhvr>
                                      <p:to>
                                        <p:strVal val="visible"/>
                                      </p:to>
                                    </p:set>
                                    <p:anim calcmode="lin" valueType="num">
                                      <p:cBhvr>
                                        <p:cTn id="22"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99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39939">
                                            <p:txEl>
                                              <p:pRg st="2" end="2"/>
                                            </p:txEl>
                                          </p:spTgt>
                                        </p:tgtEl>
                                        <p:attrNameLst>
                                          <p:attrName>style.visibility</p:attrName>
                                        </p:attrNameLst>
                                      </p:cBhvr>
                                      <p:to>
                                        <p:strVal val="visible"/>
                                      </p:to>
                                    </p:set>
                                    <p:anim calcmode="lin" valueType="num">
                                      <p:cBhvr>
                                        <p:cTn id="28"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99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39939">
                                            <p:txEl>
                                              <p:pRg st="3" end="3"/>
                                            </p:txEl>
                                          </p:spTgt>
                                        </p:tgtEl>
                                        <p:attrNameLst>
                                          <p:attrName>style.visibility</p:attrName>
                                        </p:attrNameLst>
                                      </p:cBhvr>
                                      <p:to>
                                        <p:strVal val="visible"/>
                                      </p:to>
                                    </p:set>
                                    <p:anim calcmode="lin" valueType="num">
                                      <p:cBhvr>
                                        <p:cTn id="34"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993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39939">
                                            <p:txEl>
                                              <p:pRg st="4" end="4"/>
                                            </p:txEl>
                                          </p:spTgt>
                                        </p:tgtEl>
                                        <p:attrNameLst>
                                          <p:attrName>style.visibility</p:attrName>
                                        </p:attrNameLst>
                                      </p:cBhvr>
                                      <p:to>
                                        <p:strVal val="visible"/>
                                      </p:to>
                                    </p:set>
                                    <p:anim calcmode="lin" valueType="num">
                                      <p:cBhvr>
                                        <p:cTn id="40"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9939">
                                            <p:txEl>
                                              <p:pRg st="4" end="4"/>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500"/>
                            </p:stCondLst>
                            <p:childTnLst>
                              <p:par>
                                <p:cTn id="43" presetID="23" presetClass="entr" presetSubtype="16" fill="hold" nodeType="afterEffect">
                                  <p:stCondLst>
                                    <p:cond delay="0"/>
                                  </p:stCondLst>
                                  <p:childTnLst>
                                    <p:set>
                                      <p:cBhvr>
                                        <p:cTn id="44" dur="1" fill="hold">
                                          <p:stCondLst>
                                            <p:cond delay="0"/>
                                          </p:stCondLst>
                                        </p:cTn>
                                        <p:tgtEl>
                                          <p:spTgt spid="39939">
                                            <p:txEl>
                                              <p:pRg st="5" end="5"/>
                                            </p:txEl>
                                          </p:spTgt>
                                        </p:tgtEl>
                                        <p:attrNameLst>
                                          <p:attrName>style.visibility</p:attrName>
                                        </p:attrNameLst>
                                      </p:cBhvr>
                                      <p:to>
                                        <p:strVal val="visible"/>
                                      </p:to>
                                    </p:set>
                                    <p:anim calcmode="lin" valueType="num">
                                      <p:cBhvr>
                                        <p:cTn id="45" dur="500" fill="hold"/>
                                        <p:tgtEl>
                                          <p:spTgt spid="39939">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9939">
                                            <p:txEl>
                                              <p:pRg st="5" end="5"/>
                                            </p:txEl>
                                          </p:spTgt>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000"/>
                            </p:stCondLst>
                            <p:childTnLst>
                              <p:par>
                                <p:cTn id="48" presetID="23" presetClass="entr" presetSubtype="16" fill="hold" nodeType="afterEffect">
                                  <p:stCondLst>
                                    <p:cond delay="0"/>
                                  </p:stCondLst>
                                  <p:childTnLst>
                                    <p:set>
                                      <p:cBhvr>
                                        <p:cTn id="49" dur="1" fill="hold">
                                          <p:stCondLst>
                                            <p:cond delay="0"/>
                                          </p:stCondLst>
                                        </p:cTn>
                                        <p:tgtEl>
                                          <p:spTgt spid="39939">
                                            <p:txEl>
                                              <p:pRg st="6" end="6"/>
                                            </p:txEl>
                                          </p:spTgt>
                                        </p:tgtEl>
                                        <p:attrNameLst>
                                          <p:attrName>style.visibility</p:attrName>
                                        </p:attrNameLst>
                                      </p:cBhvr>
                                      <p:to>
                                        <p:strVal val="visible"/>
                                      </p:to>
                                    </p:set>
                                    <p:anim calcmode="lin" valueType="num">
                                      <p:cBhvr>
                                        <p:cTn id="50" dur="500" fill="hold"/>
                                        <p:tgtEl>
                                          <p:spTgt spid="39939">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9939">
                                            <p:txEl>
                                              <p:pRg st="6" end="6"/>
                                            </p:txEl>
                                          </p:spTgt>
                                        </p:tgtEl>
                                        <p:attrNameLst>
                                          <p:attrName>ppt_h</p:attrName>
                                        </p:attrNameLst>
                                      </p:cBhvr>
                                      <p:tavLst>
                                        <p:tav tm="0">
                                          <p:val>
                                            <p:fltVal val="0"/>
                                          </p:val>
                                        </p:tav>
                                        <p:tav tm="100000">
                                          <p:val>
                                            <p:strVal val="#ppt_h"/>
                                          </p:val>
                                        </p:tav>
                                      </p:tavLst>
                                    </p:anim>
                                  </p:childTnLst>
                                </p:cTn>
                              </p:par>
                            </p:childTnLst>
                          </p:cTn>
                        </p:par>
                        <p:par>
                          <p:cTn id="52" fill="hold" nodeType="afterGroup">
                            <p:stCondLst>
                              <p:cond delay="1500"/>
                            </p:stCondLst>
                            <p:childTnLst>
                              <p:par>
                                <p:cTn id="53" presetID="23" presetClass="entr" presetSubtype="16" fill="hold" nodeType="afterEffect">
                                  <p:stCondLst>
                                    <p:cond delay="0"/>
                                  </p:stCondLst>
                                  <p:childTnLst>
                                    <p:set>
                                      <p:cBhvr>
                                        <p:cTn id="54" dur="1" fill="hold">
                                          <p:stCondLst>
                                            <p:cond delay="0"/>
                                          </p:stCondLst>
                                        </p:cTn>
                                        <p:tgtEl>
                                          <p:spTgt spid="39939">
                                            <p:txEl>
                                              <p:pRg st="7" end="7"/>
                                            </p:txEl>
                                          </p:spTgt>
                                        </p:tgtEl>
                                        <p:attrNameLst>
                                          <p:attrName>style.visibility</p:attrName>
                                        </p:attrNameLst>
                                      </p:cBhvr>
                                      <p:to>
                                        <p:strVal val="visible"/>
                                      </p:to>
                                    </p:set>
                                    <p:anim calcmode="lin" valueType="num">
                                      <p:cBhvr>
                                        <p:cTn id="55" dur="500" fill="hold"/>
                                        <p:tgtEl>
                                          <p:spTgt spid="39939">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993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39939">
                                            <p:txEl>
                                              <p:pRg st="8" end="8"/>
                                            </p:txEl>
                                          </p:spTgt>
                                        </p:tgtEl>
                                        <p:attrNameLst>
                                          <p:attrName>style.visibility</p:attrName>
                                        </p:attrNameLst>
                                      </p:cBhvr>
                                      <p:to>
                                        <p:strVal val="visible"/>
                                      </p:to>
                                    </p:set>
                                    <p:anim calcmode="lin" valueType="num">
                                      <p:cBhvr>
                                        <p:cTn id="61" dur="500" fill="hold"/>
                                        <p:tgtEl>
                                          <p:spTgt spid="39939">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39939">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4" name="Group 8">
            <a:extLst>
              <a:ext uri="{FF2B5EF4-FFF2-40B4-BE49-F238E27FC236}">
                <a16:creationId xmlns:a16="http://schemas.microsoft.com/office/drawing/2014/main" id="{809C66D3-C8AB-4C1A-B651-5C4C91C4DF23}"/>
              </a:ext>
            </a:extLst>
          </p:cNvPr>
          <p:cNvGrpSpPr>
            <a:grpSpLocks/>
          </p:cNvGrpSpPr>
          <p:nvPr/>
        </p:nvGrpSpPr>
        <p:grpSpPr bwMode="auto">
          <a:xfrm>
            <a:off x="1676400" y="152400"/>
            <a:ext cx="8839200" cy="6553200"/>
            <a:chOff x="143" y="442"/>
            <a:chExt cx="5465" cy="3554"/>
          </a:xfrm>
        </p:grpSpPr>
        <p:pic>
          <p:nvPicPr>
            <p:cNvPr id="19465" name="Picture 9">
              <a:extLst>
                <a:ext uri="{FF2B5EF4-FFF2-40B4-BE49-F238E27FC236}">
                  <a16:creationId xmlns:a16="http://schemas.microsoft.com/office/drawing/2014/main" id="{B4E45303-0116-4750-AB00-2F4A1604A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19466" name="Rectangle 10">
              <a:extLst>
                <a:ext uri="{FF2B5EF4-FFF2-40B4-BE49-F238E27FC236}">
                  <a16:creationId xmlns:a16="http://schemas.microsoft.com/office/drawing/2014/main" id="{406995C8-7D3B-4266-AE28-D66AA60CFBDA}"/>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19463" name="Rectangle 7">
            <a:extLst>
              <a:ext uri="{FF2B5EF4-FFF2-40B4-BE49-F238E27FC236}">
                <a16:creationId xmlns:a16="http://schemas.microsoft.com/office/drawing/2014/main" id="{8D9A13D6-71EE-4AC2-B673-466A5FC187B4}"/>
              </a:ext>
            </a:extLst>
          </p:cNvPr>
          <p:cNvSpPr>
            <a:spLocks noChangeArrowheads="1"/>
          </p:cNvSpPr>
          <p:nvPr/>
        </p:nvSpPr>
        <p:spPr bwMode="auto">
          <a:xfrm>
            <a:off x="1676400" y="4038600"/>
            <a:ext cx="8839200" cy="26670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60" name="Rectangle 4">
            <a:extLst>
              <a:ext uri="{FF2B5EF4-FFF2-40B4-BE49-F238E27FC236}">
                <a16:creationId xmlns:a16="http://schemas.microsoft.com/office/drawing/2014/main" id="{DF8652F2-38E6-405F-86B5-ACCEF65205C6}"/>
              </a:ext>
            </a:extLst>
          </p:cNvPr>
          <p:cNvSpPr>
            <a:spLocks noChangeArrowheads="1"/>
          </p:cNvSpPr>
          <p:nvPr/>
        </p:nvSpPr>
        <p:spPr bwMode="auto">
          <a:xfrm>
            <a:off x="1752600" y="4038600"/>
            <a:ext cx="8686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Travels to Ephesus</a:t>
            </a:r>
          </a:p>
          <a:p>
            <a:pPr lvl="1" fontAlgn="base">
              <a:spcAft>
                <a:spcPct val="0"/>
              </a:spcAft>
              <a:buClr>
                <a:srgbClr val="FFFFFF"/>
              </a:buClr>
            </a:pPr>
            <a:r>
              <a:rPr lang="en-US" altLang="en-US">
                <a:solidFill>
                  <a:srgbClr val="FFFFFF"/>
                </a:solidFill>
                <a:latin typeface="Times New Roman" panose="02020603050405020304" pitchFamily="18" charset="0"/>
              </a:rPr>
              <a:t>Apollos instructed in the Lord by Aquila and Priscilla</a:t>
            </a:r>
          </a:p>
          <a:p>
            <a:pPr lvl="1" fontAlgn="base">
              <a:spcAft>
                <a:spcPct val="0"/>
              </a:spcAft>
              <a:buClr>
                <a:srgbClr val="FFFFFF"/>
              </a:buClr>
            </a:pPr>
            <a:r>
              <a:rPr lang="en-US" altLang="en-US">
                <a:solidFill>
                  <a:srgbClr val="FFFFFF"/>
                </a:solidFill>
                <a:latin typeface="Times New Roman" panose="02020603050405020304" pitchFamily="18" charset="0"/>
              </a:rPr>
              <a:t>Apollos goes to Achaia</a:t>
            </a:r>
          </a:p>
          <a:p>
            <a:pPr lvl="1" fontAlgn="base">
              <a:spcAft>
                <a:spcPct val="0"/>
              </a:spcAft>
              <a:buClr>
                <a:srgbClr val="FFFFFF"/>
              </a:buClr>
            </a:pPr>
            <a:r>
              <a:rPr lang="en-US" altLang="en-US">
                <a:solidFill>
                  <a:srgbClr val="FFFFFF"/>
                </a:solidFill>
                <a:latin typeface="Times New Roman" panose="02020603050405020304" pitchFamily="18" charset="0"/>
              </a:rPr>
              <a:t>Paul later writes: </a:t>
            </a:r>
            <a:r>
              <a:rPr lang="en-US" altLang="en-US" i="1">
                <a:solidFill>
                  <a:srgbClr val="FFFFFF"/>
                </a:solidFill>
                <a:latin typeface="Times New Roman" panose="02020603050405020304" pitchFamily="18" charset="0"/>
              </a:rPr>
              <a:t>“I planted, Apollos watered, but God gave the increase” (1 Cor 3:6)</a:t>
            </a:r>
            <a:endParaRPr lang="en-US" altLang="en-US">
              <a:solidFill>
                <a:srgbClr val="FFFFFF"/>
              </a:solidFill>
            </a:endParaRPr>
          </a:p>
        </p:txBody>
      </p:sp>
      <p:sp>
        <p:nvSpPr>
          <p:cNvPr id="19467" name="Rectangle 11">
            <a:extLst>
              <a:ext uri="{FF2B5EF4-FFF2-40B4-BE49-F238E27FC236}">
                <a16:creationId xmlns:a16="http://schemas.microsoft.com/office/drawing/2014/main" id="{8355BCC2-C286-4875-820E-8A9668745BE4}"/>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68" name="Rectangle 12">
            <a:extLst>
              <a:ext uri="{FF2B5EF4-FFF2-40B4-BE49-F238E27FC236}">
                <a16:creationId xmlns:a16="http://schemas.microsoft.com/office/drawing/2014/main" id="{518F59EF-759B-4B4D-A053-0BEC38D48014}"/>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69" name="Rectangle 13">
            <a:extLst>
              <a:ext uri="{FF2B5EF4-FFF2-40B4-BE49-F238E27FC236}">
                <a16:creationId xmlns:a16="http://schemas.microsoft.com/office/drawing/2014/main" id="{599D24A8-2884-4E28-B267-71EBF3A77BFC}"/>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0" name="Rectangle 14">
            <a:extLst>
              <a:ext uri="{FF2B5EF4-FFF2-40B4-BE49-F238E27FC236}">
                <a16:creationId xmlns:a16="http://schemas.microsoft.com/office/drawing/2014/main" id="{8C36D9E4-4510-4172-937C-5E308C5AB38C}"/>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1" name="Freeform 15">
            <a:extLst>
              <a:ext uri="{FF2B5EF4-FFF2-40B4-BE49-F238E27FC236}">
                <a16:creationId xmlns:a16="http://schemas.microsoft.com/office/drawing/2014/main" id="{A05B5849-C0D5-4FA6-959D-86D91B12B880}"/>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2" name="Freeform 16">
            <a:extLst>
              <a:ext uri="{FF2B5EF4-FFF2-40B4-BE49-F238E27FC236}">
                <a16:creationId xmlns:a16="http://schemas.microsoft.com/office/drawing/2014/main" id="{E73D9279-A6E9-4FCE-98AD-CA3275E8EF51}"/>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3" name="Freeform 17">
            <a:extLst>
              <a:ext uri="{FF2B5EF4-FFF2-40B4-BE49-F238E27FC236}">
                <a16:creationId xmlns:a16="http://schemas.microsoft.com/office/drawing/2014/main" id="{E85E6C79-C7E7-4527-AFCC-996C2A0CE8FA}"/>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4" name="Freeform 18">
            <a:extLst>
              <a:ext uri="{FF2B5EF4-FFF2-40B4-BE49-F238E27FC236}">
                <a16:creationId xmlns:a16="http://schemas.microsoft.com/office/drawing/2014/main" id="{E91951A6-B561-4393-9EB5-21F3732D4428}"/>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5" name="Freeform 19">
            <a:extLst>
              <a:ext uri="{FF2B5EF4-FFF2-40B4-BE49-F238E27FC236}">
                <a16:creationId xmlns:a16="http://schemas.microsoft.com/office/drawing/2014/main" id="{443B2703-4D59-4EB3-B086-F149194BF7B8}"/>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19476" name="Freeform 20">
            <a:extLst>
              <a:ext uri="{FF2B5EF4-FFF2-40B4-BE49-F238E27FC236}">
                <a16:creationId xmlns:a16="http://schemas.microsoft.com/office/drawing/2014/main" id="{46F50D62-B263-44A8-AE2B-2026AC91F29F}"/>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anim calcmode="lin" valueType="num">
                                      <p:cBhvr>
                                        <p:cTn id="11" dur="500" fill="hold"/>
                                        <p:tgtEl>
                                          <p:spTgt spid="1946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946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946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19476"/>
                                        </p:tgtEl>
                                        <p:attrNameLst>
                                          <p:attrName>style.visibility</p:attrName>
                                        </p:attrNameLst>
                                      </p:cBhvr>
                                      <p:to>
                                        <p:strVal val="visible"/>
                                      </p:to>
                                    </p:set>
                                    <p:animEffect transition="in" filter="wipe(right)">
                                      <p:cBhvr>
                                        <p:cTn id="18" dur="3000"/>
                                        <p:tgtEl>
                                          <p:spTgt spid="194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460">
                                            <p:txEl>
                                              <p:pRg st="2" end="2"/>
                                            </p:txEl>
                                          </p:spTgt>
                                        </p:tgtEl>
                                        <p:attrNameLst>
                                          <p:attrName>style.visibility</p:attrName>
                                        </p:attrNameLst>
                                      </p:cBhvr>
                                      <p:to>
                                        <p:strVal val="visible"/>
                                      </p:to>
                                    </p:set>
                                    <p:anim calcmode="lin" valueType="num">
                                      <p:cBhvr>
                                        <p:cTn id="23" dur="500" fill="hold"/>
                                        <p:tgtEl>
                                          <p:spTgt spid="1946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46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46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4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460">
                                            <p:txEl>
                                              <p:pRg st="3" end="3"/>
                                            </p:txEl>
                                          </p:spTgt>
                                        </p:tgtEl>
                                        <p:attrNameLst>
                                          <p:attrName>style.visibility</p:attrName>
                                        </p:attrNameLst>
                                      </p:cBhvr>
                                      <p:to>
                                        <p:strVal val="visible"/>
                                      </p:to>
                                    </p:set>
                                    <p:anim calcmode="lin" valueType="num">
                                      <p:cBhvr>
                                        <p:cTn id="31" dur="500" fill="hold"/>
                                        <p:tgtEl>
                                          <p:spTgt spid="1946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46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46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7" name="Group 7">
            <a:extLst>
              <a:ext uri="{FF2B5EF4-FFF2-40B4-BE49-F238E27FC236}">
                <a16:creationId xmlns:a16="http://schemas.microsoft.com/office/drawing/2014/main" id="{A7F3D6F5-19BD-4CE5-B3CF-AFBD40089F79}"/>
              </a:ext>
            </a:extLst>
          </p:cNvPr>
          <p:cNvGrpSpPr>
            <a:grpSpLocks/>
          </p:cNvGrpSpPr>
          <p:nvPr/>
        </p:nvGrpSpPr>
        <p:grpSpPr bwMode="auto">
          <a:xfrm>
            <a:off x="1676400" y="152400"/>
            <a:ext cx="8839200" cy="6553200"/>
            <a:chOff x="143" y="442"/>
            <a:chExt cx="5465" cy="3554"/>
          </a:xfrm>
        </p:grpSpPr>
        <p:pic>
          <p:nvPicPr>
            <p:cNvPr id="20488" name="Picture 8">
              <a:extLst>
                <a:ext uri="{FF2B5EF4-FFF2-40B4-BE49-F238E27FC236}">
                  <a16:creationId xmlns:a16="http://schemas.microsoft.com/office/drawing/2014/main" id="{7C797206-916E-4EBB-86EE-5D0DA1F81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0489" name="Rectangle 9">
              <a:extLst>
                <a:ext uri="{FF2B5EF4-FFF2-40B4-BE49-F238E27FC236}">
                  <a16:creationId xmlns:a16="http://schemas.microsoft.com/office/drawing/2014/main" id="{4B643A78-8DCE-429A-9214-E38C0A558912}"/>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0486" name="Rectangle 6">
            <a:extLst>
              <a:ext uri="{FF2B5EF4-FFF2-40B4-BE49-F238E27FC236}">
                <a16:creationId xmlns:a16="http://schemas.microsoft.com/office/drawing/2014/main" id="{0F00D4CE-D3D1-4889-BA71-62742369A1E5}"/>
              </a:ext>
            </a:extLst>
          </p:cNvPr>
          <p:cNvSpPr>
            <a:spLocks noChangeArrowheads="1"/>
          </p:cNvSpPr>
          <p:nvPr/>
        </p:nvSpPr>
        <p:spPr bwMode="auto">
          <a:xfrm>
            <a:off x="1676400" y="3048000"/>
            <a:ext cx="8839200" cy="36576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84" name="Rectangle 4">
            <a:extLst>
              <a:ext uri="{FF2B5EF4-FFF2-40B4-BE49-F238E27FC236}">
                <a16:creationId xmlns:a16="http://schemas.microsoft.com/office/drawing/2014/main" id="{D2551B72-31ED-4BEE-AD7A-AE817E60B5FD}"/>
              </a:ext>
            </a:extLst>
          </p:cNvPr>
          <p:cNvSpPr>
            <a:spLocks noChangeArrowheads="1"/>
          </p:cNvSpPr>
          <p:nvPr/>
        </p:nvSpPr>
        <p:spPr bwMode="auto">
          <a:xfrm>
            <a:off x="1752600" y="2971800"/>
            <a:ext cx="8610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at Ephesus</a:t>
            </a:r>
          </a:p>
          <a:p>
            <a:pPr lvl="1" fontAlgn="base">
              <a:spcAft>
                <a:spcPct val="0"/>
              </a:spcAft>
              <a:buClr>
                <a:srgbClr val="FFFFFF"/>
              </a:buClr>
            </a:pPr>
            <a:r>
              <a:rPr lang="en-US" altLang="en-US">
                <a:solidFill>
                  <a:srgbClr val="FFFFFF"/>
                </a:solidFill>
                <a:latin typeface="Times New Roman" panose="02020603050405020304" pitchFamily="18" charset="0"/>
              </a:rPr>
              <a:t>12 men were “re-baptized” </a:t>
            </a:r>
            <a:r>
              <a:rPr lang="en-US" altLang="en-US" i="1">
                <a:solidFill>
                  <a:srgbClr val="FFFFFF"/>
                </a:solidFill>
                <a:latin typeface="Times New Roman" panose="02020603050405020304" pitchFamily="18" charset="0"/>
              </a:rPr>
              <a:t>(19:1-7)</a:t>
            </a:r>
          </a:p>
          <a:p>
            <a:pPr lvl="1" fontAlgn="base">
              <a:spcAft>
                <a:spcPct val="0"/>
              </a:spcAft>
              <a:buClr>
                <a:srgbClr val="FFFFFF"/>
              </a:buClr>
            </a:pPr>
            <a:r>
              <a:rPr lang="en-US" altLang="en-US">
                <a:solidFill>
                  <a:srgbClr val="FFFFFF"/>
                </a:solidFill>
                <a:latin typeface="Times New Roman" panose="02020603050405020304" pitchFamily="18" charset="0"/>
              </a:rPr>
              <a:t>Preached in the synagogue for three months </a:t>
            </a:r>
            <a:r>
              <a:rPr lang="en-US" altLang="en-US" i="1">
                <a:solidFill>
                  <a:srgbClr val="FFFFFF"/>
                </a:solidFill>
                <a:latin typeface="Times New Roman" panose="02020603050405020304" pitchFamily="18" charset="0"/>
              </a:rPr>
              <a:t>(19:8)</a:t>
            </a:r>
          </a:p>
          <a:p>
            <a:pPr lvl="1" fontAlgn="base">
              <a:spcAft>
                <a:spcPct val="0"/>
              </a:spcAft>
              <a:buClr>
                <a:srgbClr val="FFFFFF"/>
              </a:buClr>
            </a:pPr>
            <a:r>
              <a:rPr lang="en-US" altLang="en-US">
                <a:solidFill>
                  <a:srgbClr val="FFFFFF"/>
                </a:solidFill>
                <a:latin typeface="Times New Roman" panose="02020603050405020304" pitchFamily="18" charset="0"/>
              </a:rPr>
              <a:t>Reasoned daily in school of Tyrannus </a:t>
            </a:r>
            <a:r>
              <a:rPr lang="en-US" altLang="en-US" i="1">
                <a:solidFill>
                  <a:srgbClr val="FFFFFF"/>
                </a:solidFill>
                <a:latin typeface="Times New Roman" panose="02020603050405020304" pitchFamily="18" charset="0"/>
              </a:rPr>
              <a:t>(19:9)</a:t>
            </a:r>
          </a:p>
          <a:p>
            <a:pPr lvl="1" fontAlgn="base">
              <a:spcAft>
                <a:spcPct val="0"/>
              </a:spcAft>
              <a:buClr>
                <a:srgbClr val="FFFFFF"/>
              </a:buClr>
            </a:pPr>
            <a:r>
              <a:rPr lang="en-US" altLang="en-US">
                <a:solidFill>
                  <a:srgbClr val="FFFFFF"/>
                </a:solidFill>
                <a:latin typeface="Times New Roman" panose="02020603050405020304" pitchFamily="18" charset="0"/>
              </a:rPr>
              <a:t>Remained at Ephesus for 2-3 years</a:t>
            </a:r>
          </a:p>
          <a:p>
            <a:pPr lvl="1" fontAlgn="base">
              <a:spcAft>
                <a:spcPct val="0"/>
              </a:spcAft>
              <a:buClr>
                <a:srgbClr val="FFFFFF"/>
              </a:buClr>
            </a:pPr>
            <a:r>
              <a:rPr lang="en-US" altLang="en-US">
                <a:solidFill>
                  <a:srgbClr val="FFFFFF"/>
                </a:solidFill>
                <a:latin typeface="Times New Roman" panose="02020603050405020304" pitchFamily="18" charset="0"/>
              </a:rPr>
              <a:t>All in Asia heard the word of God </a:t>
            </a:r>
            <a:r>
              <a:rPr lang="en-US" altLang="en-US" i="1">
                <a:solidFill>
                  <a:srgbClr val="FFFFFF"/>
                </a:solidFill>
                <a:latin typeface="Times New Roman" panose="02020603050405020304" pitchFamily="18" charset="0"/>
              </a:rPr>
              <a:t>(19:10)</a:t>
            </a:r>
          </a:p>
          <a:p>
            <a:pPr lvl="1" fontAlgn="base">
              <a:spcAft>
                <a:spcPct val="0"/>
              </a:spcAft>
              <a:buClr>
                <a:srgbClr val="FFFFFF"/>
              </a:buClr>
            </a:pPr>
            <a:r>
              <a:rPr lang="en-US" altLang="en-US">
                <a:solidFill>
                  <a:srgbClr val="FFFFFF"/>
                </a:solidFill>
                <a:latin typeface="Times New Roman" panose="02020603050405020304" pitchFamily="18" charset="0"/>
              </a:rPr>
              <a:t>Performed miracles </a:t>
            </a:r>
            <a:r>
              <a:rPr lang="en-US" altLang="en-US" i="1">
                <a:solidFill>
                  <a:srgbClr val="FFFFFF"/>
                </a:solidFill>
                <a:latin typeface="Times New Roman" panose="02020603050405020304" pitchFamily="18" charset="0"/>
              </a:rPr>
              <a:t>(19:11-12)</a:t>
            </a:r>
          </a:p>
        </p:txBody>
      </p:sp>
      <p:sp>
        <p:nvSpPr>
          <p:cNvPr id="20490" name="Rectangle 10">
            <a:extLst>
              <a:ext uri="{FF2B5EF4-FFF2-40B4-BE49-F238E27FC236}">
                <a16:creationId xmlns:a16="http://schemas.microsoft.com/office/drawing/2014/main" id="{64201E96-6EE8-4249-B614-DB54F6F7243B}"/>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1" name="Rectangle 11">
            <a:extLst>
              <a:ext uri="{FF2B5EF4-FFF2-40B4-BE49-F238E27FC236}">
                <a16:creationId xmlns:a16="http://schemas.microsoft.com/office/drawing/2014/main" id="{B60657DF-4169-4CD1-AC87-26ADEAFF34F2}"/>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2" name="Rectangle 12">
            <a:extLst>
              <a:ext uri="{FF2B5EF4-FFF2-40B4-BE49-F238E27FC236}">
                <a16:creationId xmlns:a16="http://schemas.microsoft.com/office/drawing/2014/main" id="{71D6BB7F-9A5F-47BF-84C0-358ADC3DE7C1}"/>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3" name="Rectangle 13">
            <a:extLst>
              <a:ext uri="{FF2B5EF4-FFF2-40B4-BE49-F238E27FC236}">
                <a16:creationId xmlns:a16="http://schemas.microsoft.com/office/drawing/2014/main" id="{D6B2A19D-75DA-4562-9FF1-3D2C50D88380}"/>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5" name="Freeform 15">
            <a:extLst>
              <a:ext uri="{FF2B5EF4-FFF2-40B4-BE49-F238E27FC236}">
                <a16:creationId xmlns:a16="http://schemas.microsoft.com/office/drawing/2014/main" id="{385FD97D-83B0-49BD-9F42-72AF2E85A843}"/>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6" name="Freeform 16">
            <a:extLst>
              <a:ext uri="{FF2B5EF4-FFF2-40B4-BE49-F238E27FC236}">
                <a16:creationId xmlns:a16="http://schemas.microsoft.com/office/drawing/2014/main" id="{9B91B058-0DAA-45F1-9DA8-38F744ED8432}"/>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7" name="Freeform 17">
            <a:extLst>
              <a:ext uri="{FF2B5EF4-FFF2-40B4-BE49-F238E27FC236}">
                <a16:creationId xmlns:a16="http://schemas.microsoft.com/office/drawing/2014/main" id="{0833D34A-5B04-4F5F-B12E-4C2E965F657A}"/>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8" name="Freeform 18">
            <a:extLst>
              <a:ext uri="{FF2B5EF4-FFF2-40B4-BE49-F238E27FC236}">
                <a16:creationId xmlns:a16="http://schemas.microsoft.com/office/drawing/2014/main" id="{E754D927-5214-4936-B316-55D2BFE6DD53}"/>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499" name="Freeform 19">
            <a:extLst>
              <a:ext uri="{FF2B5EF4-FFF2-40B4-BE49-F238E27FC236}">
                <a16:creationId xmlns:a16="http://schemas.microsoft.com/office/drawing/2014/main" id="{216FFD1B-6121-4285-A663-5D7AEE8C826D}"/>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0500" name="Freeform 20">
            <a:extLst>
              <a:ext uri="{FF2B5EF4-FFF2-40B4-BE49-F238E27FC236}">
                <a16:creationId xmlns:a16="http://schemas.microsoft.com/office/drawing/2014/main" id="{82FB4269-221A-4335-9DB9-D571C10AB3C5}"/>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dissolve">
                                      <p:cBhvr>
                                        <p:cTn id="7" dur="500"/>
                                        <p:tgtEl>
                                          <p:spTgt spid="20484">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0484">
                                            <p:txEl>
                                              <p:pRg st="1" end="1"/>
                                            </p:txEl>
                                          </p:spTgt>
                                        </p:tgtEl>
                                        <p:attrNameLst>
                                          <p:attrName>style.visibility</p:attrName>
                                        </p:attrNameLst>
                                      </p:cBhvr>
                                      <p:to>
                                        <p:strVal val="visible"/>
                                      </p:to>
                                    </p:set>
                                    <p:anim calcmode="lin" valueType="num">
                                      <p:cBhvr>
                                        <p:cTn id="11" dur="500" fill="hold"/>
                                        <p:tgtEl>
                                          <p:spTgt spid="2048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048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048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20484">
                                            <p:txEl>
                                              <p:pRg st="2" end="2"/>
                                            </p:txEl>
                                          </p:spTgt>
                                        </p:tgtEl>
                                        <p:attrNameLst>
                                          <p:attrName>style.visibility</p:attrName>
                                        </p:attrNameLst>
                                      </p:cBhvr>
                                      <p:to>
                                        <p:strVal val="visible"/>
                                      </p:to>
                                    </p:set>
                                    <p:anim calcmode="lin" valueType="num">
                                      <p:cBhvr>
                                        <p:cTn id="19" dur="500" fill="hold"/>
                                        <p:tgtEl>
                                          <p:spTgt spid="2048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048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048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04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0484">
                                            <p:txEl>
                                              <p:pRg st="3" end="3"/>
                                            </p:txEl>
                                          </p:spTgt>
                                        </p:tgtEl>
                                        <p:attrNameLst>
                                          <p:attrName>style.visibility</p:attrName>
                                        </p:attrNameLst>
                                      </p:cBhvr>
                                      <p:to>
                                        <p:strVal val="visible"/>
                                      </p:to>
                                    </p:set>
                                    <p:anim calcmode="lin" valueType="num">
                                      <p:cBhvr>
                                        <p:cTn id="27" dur="500" fill="hold"/>
                                        <p:tgtEl>
                                          <p:spTgt spid="2048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048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048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20484">
                                            <p:txEl>
                                              <p:pRg st="4" end="4"/>
                                            </p:txEl>
                                          </p:spTgt>
                                        </p:tgtEl>
                                        <p:attrNameLst>
                                          <p:attrName>style.visibility</p:attrName>
                                        </p:attrNameLst>
                                      </p:cBhvr>
                                      <p:to>
                                        <p:strVal val="visible"/>
                                      </p:to>
                                    </p:set>
                                    <p:anim calcmode="lin" valueType="num">
                                      <p:cBhvr>
                                        <p:cTn id="35" dur="500" fill="hold"/>
                                        <p:tgtEl>
                                          <p:spTgt spid="2048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048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048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20484">
                                            <p:txEl>
                                              <p:pRg st="5" end="5"/>
                                            </p:txEl>
                                          </p:spTgt>
                                        </p:tgtEl>
                                        <p:attrNameLst>
                                          <p:attrName>style.visibility</p:attrName>
                                        </p:attrNameLst>
                                      </p:cBhvr>
                                      <p:to>
                                        <p:strVal val="visible"/>
                                      </p:to>
                                    </p:set>
                                    <p:anim calcmode="lin" valueType="num">
                                      <p:cBhvr>
                                        <p:cTn id="43" dur="500" fill="hold"/>
                                        <p:tgtEl>
                                          <p:spTgt spid="2048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048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048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04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0484">
                                            <p:txEl>
                                              <p:pRg st="6" end="6"/>
                                            </p:txEl>
                                          </p:spTgt>
                                        </p:tgtEl>
                                        <p:attrNameLst>
                                          <p:attrName>style.visibility</p:attrName>
                                        </p:attrNameLst>
                                      </p:cBhvr>
                                      <p:to>
                                        <p:strVal val="visible"/>
                                      </p:to>
                                    </p:set>
                                    <p:anim calcmode="lin" valueType="num">
                                      <p:cBhvr>
                                        <p:cTn id="51" dur="500" fill="hold"/>
                                        <p:tgtEl>
                                          <p:spTgt spid="20484">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0484">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0484">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11" name="Group 7">
            <a:extLst>
              <a:ext uri="{FF2B5EF4-FFF2-40B4-BE49-F238E27FC236}">
                <a16:creationId xmlns:a16="http://schemas.microsoft.com/office/drawing/2014/main" id="{F046DAF3-0494-47AD-9EA5-21D2BE6AABBE}"/>
              </a:ext>
            </a:extLst>
          </p:cNvPr>
          <p:cNvGrpSpPr>
            <a:grpSpLocks/>
          </p:cNvGrpSpPr>
          <p:nvPr/>
        </p:nvGrpSpPr>
        <p:grpSpPr bwMode="auto">
          <a:xfrm>
            <a:off x="1676400" y="152400"/>
            <a:ext cx="8839200" cy="6553200"/>
            <a:chOff x="143" y="442"/>
            <a:chExt cx="5465" cy="3554"/>
          </a:xfrm>
        </p:grpSpPr>
        <p:pic>
          <p:nvPicPr>
            <p:cNvPr id="21512" name="Picture 8">
              <a:extLst>
                <a:ext uri="{FF2B5EF4-FFF2-40B4-BE49-F238E27FC236}">
                  <a16:creationId xmlns:a16="http://schemas.microsoft.com/office/drawing/2014/main" id="{17216B1E-1533-46BF-8B98-3B4541AC8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1513" name="Rectangle 9">
              <a:extLst>
                <a:ext uri="{FF2B5EF4-FFF2-40B4-BE49-F238E27FC236}">
                  <a16:creationId xmlns:a16="http://schemas.microsoft.com/office/drawing/2014/main" id="{89134E0B-F9CE-45AD-8E3A-F7BB3D768A49}"/>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1510" name="Rectangle 6">
            <a:extLst>
              <a:ext uri="{FF2B5EF4-FFF2-40B4-BE49-F238E27FC236}">
                <a16:creationId xmlns:a16="http://schemas.microsoft.com/office/drawing/2014/main" id="{1AB3A4BD-B13F-49F3-ABB4-B901A62C891A}"/>
              </a:ext>
            </a:extLst>
          </p:cNvPr>
          <p:cNvSpPr>
            <a:spLocks noChangeArrowheads="1"/>
          </p:cNvSpPr>
          <p:nvPr/>
        </p:nvSpPr>
        <p:spPr bwMode="auto">
          <a:xfrm>
            <a:off x="1676400" y="2895600"/>
            <a:ext cx="8839200" cy="38100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14" name="Rectangle 10">
            <a:extLst>
              <a:ext uri="{FF2B5EF4-FFF2-40B4-BE49-F238E27FC236}">
                <a16:creationId xmlns:a16="http://schemas.microsoft.com/office/drawing/2014/main" id="{D70F957A-E70E-4C08-9050-C998337D5317}"/>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15" name="Rectangle 11">
            <a:extLst>
              <a:ext uri="{FF2B5EF4-FFF2-40B4-BE49-F238E27FC236}">
                <a16:creationId xmlns:a16="http://schemas.microsoft.com/office/drawing/2014/main" id="{76B7846A-18C8-49A1-BD7B-B7552B6415FD}"/>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16" name="Rectangle 12">
            <a:extLst>
              <a:ext uri="{FF2B5EF4-FFF2-40B4-BE49-F238E27FC236}">
                <a16:creationId xmlns:a16="http://schemas.microsoft.com/office/drawing/2014/main" id="{35F162BE-9C99-4944-81F7-4F7C9BF01D64}"/>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17" name="Rectangle 13">
            <a:extLst>
              <a:ext uri="{FF2B5EF4-FFF2-40B4-BE49-F238E27FC236}">
                <a16:creationId xmlns:a16="http://schemas.microsoft.com/office/drawing/2014/main" id="{65D018C8-DF81-484B-8B48-523308C44BF0}"/>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18" name="Freeform 14">
            <a:extLst>
              <a:ext uri="{FF2B5EF4-FFF2-40B4-BE49-F238E27FC236}">
                <a16:creationId xmlns:a16="http://schemas.microsoft.com/office/drawing/2014/main" id="{6BD43EAD-644A-4A89-8EC2-F5A664A79E82}"/>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19" name="Freeform 15">
            <a:extLst>
              <a:ext uri="{FF2B5EF4-FFF2-40B4-BE49-F238E27FC236}">
                <a16:creationId xmlns:a16="http://schemas.microsoft.com/office/drawing/2014/main" id="{12A66DCC-BB68-4FAC-828C-170B3FBF6D89}"/>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21" name="Freeform 17">
            <a:extLst>
              <a:ext uri="{FF2B5EF4-FFF2-40B4-BE49-F238E27FC236}">
                <a16:creationId xmlns:a16="http://schemas.microsoft.com/office/drawing/2014/main" id="{DFED288A-D45E-4669-8902-BF8048F293FF}"/>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20" name="Freeform 16">
            <a:extLst>
              <a:ext uri="{FF2B5EF4-FFF2-40B4-BE49-F238E27FC236}">
                <a16:creationId xmlns:a16="http://schemas.microsoft.com/office/drawing/2014/main" id="{B9CE6F43-0A4F-4342-BFB9-E288CDE59BB0}"/>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22" name="Freeform 18">
            <a:extLst>
              <a:ext uri="{FF2B5EF4-FFF2-40B4-BE49-F238E27FC236}">
                <a16:creationId xmlns:a16="http://schemas.microsoft.com/office/drawing/2014/main" id="{198882D5-9572-4D6B-8642-4E1039E87B81}"/>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23" name="Freeform 19">
            <a:extLst>
              <a:ext uri="{FF2B5EF4-FFF2-40B4-BE49-F238E27FC236}">
                <a16:creationId xmlns:a16="http://schemas.microsoft.com/office/drawing/2014/main" id="{B1A78D9A-62FD-4F05-AB8E-B62CE3BD3652}"/>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1524" name="Rectangle 20">
            <a:extLst>
              <a:ext uri="{FF2B5EF4-FFF2-40B4-BE49-F238E27FC236}">
                <a16:creationId xmlns:a16="http://schemas.microsoft.com/office/drawing/2014/main" id="{76BD12C3-7ED4-4C81-942D-9244F7DA8425}"/>
              </a:ext>
            </a:extLst>
          </p:cNvPr>
          <p:cNvSpPr>
            <a:spLocks noChangeArrowheads="1"/>
          </p:cNvSpPr>
          <p:nvPr/>
        </p:nvSpPr>
        <p:spPr bwMode="auto">
          <a:xfrm>
            <a:off x="1752600" y="2819400"/>
            <a:ext cx="8686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at Ephesus</a:t>
            </a:r>
          </a:p>
          <a:p>
            <a:pPr lvl="1" fontAlgn="base">
              <a:spcAft>
                <a:spcPct val="0"/>
              </a:spcAft>
              <a:buClr>
                <a:srgbClr val="FFFFFF"/>
              </a:buClr>
            </a:pPr>
            <a:r>
              <a:rPr lang="en-US" altLang="en-US">
                <a:solidFill>
                  <a:srgbClr val="FFFFFF"/>
                </a:solidFill>
                <a:latin typeface="Times New Roman" panose="02020603050405020304" pitchFamily="18" charset="0"/>
              </a:rPr>
              <a:t>Books of magic burned publicly </a:t>
            </a:r>
            <a:r>
              <a:rPr lang="en-US" altLang="en-US" i="1">
                <a:solidFill>
                  <a:srgbClr val="FFFFFF"/>
                </a:solidFill>
                <a:latin typeface="Times New Roman" panose="02020603050405020304" pitchFamily="18" charset="0"/>
              </a:rPr>
              <a:t>(19:19)</a:t>
            </a:r>
          </a:p>
          <a:p>
            <a:pPr lvl="1" fontAlgn="base">
              <a:spcAft>
                <a:spcPct val="0"/>
              </a:spcAft>
              <a:buClr>
                <a:srgbClr val="FFFFFF"/>
              </a:buClr>
            </a:pPr>
            <a:r>
              <a:rPr lang="en-US" altLang="en-US">
                <a:solidFill>
                  <a:srgbClr val="FFFFFF"/>
                </a:solidFill>
                <a:latin typeface="Times New Roman" panose="02020603050405020304" pitchFamily="18" charset="0"/>
              </a:rPr>
              <a:t>Sends Timothy to Macedonia</a:t>
            </a:r>
          </a:p>
          <a:p>
            <a:pPr lvl="2" fontAlgn="base">
              <a:spcAft>
                <a:spcPct val="0"/>
              </a:spcAft>
              <a:buClr>
                <a:srgbClr val="FFCC66"/>
              </a:buClr>
            </a:pPr>
            <a:r>
              <a:rPr lang="en-US" altLang="en-US">
                <a:solidFill>
                  <a:srgbClr val="FFCC66"/>
                </a:solidFill>
                <a:latin typeface="Times New Roman" panose="02020603050405020304" pitchFamily="18" charset="0"/>
              </a:rPr>
              <a:t>Paul writes 1 Corinthians in 57 A.D.</a:t>
            </a:r>
          </a:p>
          <a:p>
            <a:pPr lvl="2" fontAlgn="base">
              <a:spcAft>
                <a:spcPct val="0"/>
              </a:spcAft>
              <a:buClr>
                <a:srgbClr val="FFCC66"/>
              </a:buClr>
            </a:pPr>
            <a:r>
              <a:rPr lang="en-US" altLang="en-US">
                <a:solidFill>
                  <a:srgbClr val="FFCC66"/>
                </a:solidFill>
                <a:latin typeface="Times New Roman" panose="02020603050405020304" pitchFamily="18" charset="0"/>
              </a:rPr>
              <a:t>Paul writes Galatians in 57 A.D.</a:t>
            </a:r>
          </a:p>
          <a:p>
            <a:pPr lvl="1" fontAlgn="base">
              <a:spcAft>
                <a:spcPct val="0"/>
              </a:spcAft>
              <a:buClr>
                <a:srgbClr val="FFFFFF"/>
              </a:buClr>
            </a:pPr>
            <a:r>
              <a:rPr lang="en-US" altLang="en-US">
                <a:solidFill>
                  <a:srgbClr val="FFFFFF"/>
                </a:solidFill>
                <a:latin typeface="Times New Roman" panose="02020603050405020304" pitchFamily="18" charset="0"/>
              </a:rPr>
              <a:t>Sends Titus to Corinth to inquire concerning the effect of 1 Corinthians and to begin a collection for the poor in Jerusalem </a:t>
            </a:r>
            <a:r>
              <a:rPr lang="en-US" altLang="en-US" i="1">
                <a:solidFill>
                  <a:srgbClr val="FFFFFF"/>
                </a:solidFill>
                <a:latin typeface="Times New Roman" panose="02020603050405020304" pitchFamily="18" charset="0"/>
              </a:rPr>
              <a:t>(2 Cor 12:17-18; 7:13-15)</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524">
                                            <p:txEl>
                                              <p:pRg st="0" end="0"/>
                                            </p:txEl>
                                          </p:spTgt>
                                        </p:tgtEl>
                                        <p:attrNameLst>
                                          <p:attrName>style.visibility</p:attrName>
                                        </p:attrNameLst>
                                      </p:cBhvr>
                                      <p:to>
                                        <p:strVal val="visible"/>
                                      </p:to>
                                    </p:set>
                                    <p:animEffect transition="in" filter="dissolve">
                                      <p:cBhvr>
                                        <p:cTn id="7" dur="500"/>
                                        <p:tgtEl>
                                          <p:spTgt spid="21524">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1524">
                                            <p:txEl>
                                              <p:pRg st="1" end="1"/>
                                            </p:txEl>
                                          </p:spTgt>
                                        </p:tgtEl>
                                        <p:attrNameLst>
                                          <p:attrName>style.visibility</p:attrName>
                                        </p:attrNameLst>
                                      </p:cBhvr>
                                      <p:to>
                                        <p:strVal val="visible"/>
                                      </p:to>
                                    </p:set>
                                    <p:anim calcmode="lin" valueType="num">
                                      <p:cBhvr>
                                        <p:cTn id="11" dur="500" fill="hold"/>
                                        <p:tgtEl>
                                          <p:spTgt spid="2152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152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152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15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21524">
                                            <p:txEl>
                                              <p:pRg st="2" end="2"/>
                                            </p:txEl>
                                          </p:spTgt>
                                        </p:tgtEl>
                                        <p:attrNameLst>
                                          <p:attrName>style.visibility</p:attrName>
                                        </p:attrNameLst>
                                      </p:cBhvr>
                                      <p:to>
                                        <p:strVal val="visible"/>
                                      </p:to>
                                    </p:set>
                                    <p:anim calcmode="lin" valueType="num">
                                      <p:cBhvr>
                                        <p:cTn id="19" dur="500" fill="hold"/>
                                        <p:tgtEl>
                                          <p:spTgt spid="2152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152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152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1524">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21524">
                                            <p:txEl>
                                              <p:pRg st="3" end="3"/>
                                            </p:txEl>
                                          </p:spTgt>
                                        </p:tgtEl>
                                        <p:attrNameLst>
                                          <p:attrName>style.visibility</p:attrName>
                                        </p:attrNameLst>
                                      </p:cBhvr>
                                      <p:to>
                                        <p:strVal val="visible"/>
                                      </p:to>
                                    </p:set>
                                    <p:anim calcmode="lin" valueType="num">
                                      <p:cBhvr>
                                        <p:cTn id="26" dur="500" fill="hold"/>
                                        <p:tgtEl>
                                          <p:spTgt spid="2152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1524">
                                            <p:txEl>
                                              <p:pRg st="3" end="3"/>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23" presetClass="entr" presetSubtype="16" fill="hold" nodeType="afterEffect">
                                  <p:stCondLst>
                                    <p:cond delay="0"/>
                                  </p:stCondLst>
                                  <p:childTnLst>
                                    <p:set>
                                      <p:cBhvr>
                                        <p:cTn id="30" dur="1" fill="hold">
                                          <p:stCondLst>
                                            <p:cond delay="0"/>
                                          </p:stCondLst>
                                        </p:cTn>
                                        <p:tgtEl>
                                          <p:spTgt spid="21524">
                                            <p:txEl>
                                              <p:pRg st="4" end="4"/>
                                            </p:txEl>
                                          </p:spTgt>
                                        </p:tgtEl>
                                        <p:attrNameLst>
                                          <p:attrName>style.visibility</p:attrName>
                                        </p:attrNameLst>
                                      </p:cBhvr>
                                      <p:to>
                                        <p:strVal val="visible"/>
                                      </p:to>
                                    </p:set>
                                    <p:anim calcmode="lin" valueType="num">
                                      <p:cBhvr>
                                        <p:cTn id="31" dur="500" fill="hold"/>
                                        <p:tgtEl>
                                          <p:spTgt spid="2152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152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1524">
                                            <p:txEl>
                                              <p:pRg st="5" end="5"/>
                                            </p:txEl>
                                          </p:spTgt>
                                        </p:tgtEl>
                                        <p:attrNameLst>
                                          <p:attrName>style.visibility</p:attrName>
                                        </p:attrNameLst>
                                      </p:cBhvr>
                                      <p:to>
                                        <p:strVal val="visible"/>
                                      </p:to>
                                    </p:set>
                                    <p:anim calcmode="lin" valueType="num">
                                      <p:cBhvr>
                                        <p:cTn id="37" dur="500" fill="hold"/>
                                        <p:tgtEl>
                                          <p:spTgt spid="2152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152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152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15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5" name="Group 7">
            <a:extLst>
              <a:ext uri="{FF2B5EF4-FFF2-40B4-BE49-F238E27FC236}">
                <a16:creationId xmlns:a16="http://schemas.microsoft.com/office/drawing/2014/main" id="{BE220355-176C-4768-9B6F-DFE1D8148A4C}"/>
              </a:ext>
            </a:extLst>
          </p:cNvPr>
          <p:cNvGrpSpPr>
            <a:grpSpLocks/>
          </p:cNvGrpSpPr>
          <p:nvPr/>
        </p:nvGrpSpPr>
        <p:grpSpPr bwMode="auto">
          <a:xfrm>
            <a:off x="1676400" y="152400"/>
            <a:ext cx="8839200" cy="6553200"/>
            <a:chOff x="143" y="442"/>
            <a:chExt cx="5465" cy="3554"/>
          </a:xfrm>
        </p:grpSpPr>
        <p:pic>
          <p:nvPicPr>
            <p:cNvPr id="22536" name="Picture 8">
              <a:extLst>
                <a:ext uri="{FF2B5EF4-FFF2-40B4-BE49-F238E27FC236}">
                  <a16:creationId xmlns:a16="http://schemas.microsoft.com/office/drawing/2014/main" id="{E1253554-9289-41D1-9750-0FC3DC338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2537" name="Rectangle 9">
              <a:extLst>
                <a:ext uri="{FF2B5EF4-FFF2-40B4-BE49-F238E27FC236}">
                  <a16:creationId xmlns:a16="http://schemas.microsoft.com/office/drawing/2014/main" id="{BC189541-0B54-4E48-8E06-974EA64AB062}"/>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2534" name="Rectangle 6">
            <a:extLst>
              <a:ext uri="{FF2B5EF4-FFF2-40B4-BE49-F238E27FC236}">
                <a16:creationId xmlns:a16="http://schemas.microsoft.com/office/drawing/2014/main" id="{630A72EF-3666-46B8-8E47-DFF181B44A82}"/>
              </a:ext>
            </a:extLst>
          </p:cNvPr>
          <p:cNvSpPr>
            <a:spLocks noChangeArrowheads="1"/>
          </p:cNvSpPr>
          <p:nvPr/>
        </p:nvSpPr>
        <p:spPr bwMode="auto">
          <a:xfrm>
            <a:off x="1676400" y="3200400"/>
            <a:ext cx="8839200" cy="35052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32" name="Rectangle 4">
            <a:extLst>
              <a:ext uri="{FF2B5EF4-FFF2-40B4-BE49-F238E27FC236}">
                <a16:creationId xmlns:a16="http://schemas.microsoft.com/office/drawing/2014/main" id="{12A01451-E8EF-48B8-AD6D-CB9FF2F785CD}"/>
              </a:ext>
            </a:extLst>
          </p:cNvPr>
          <p:cNvSpPr>
            <a:spLocks noChangeArrowheads="1"/>
          </p:cNvSpPr>
          <p:nvPr/>
        </p:nvSpPr>
        <p:spPr bwMode="auto">
          <a:xfrm>
            <a:off x="1752600" y="3200400"/>
            <a:ext cx="8686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at Ephesus</a:t>
            </a:r>
          </a:p>
          <a:p>
            <a:pPr lvl="1" fontAlgn="base">
              <a:spcAft>
                <a:spcPct val="0"/>
              </a:spcAft>
              <a:buClr>
                <a:srgbClr val="FFFFFF"/>
              </a:buClr>
            </a:pPr>
            <a:r>
              <a:rPr lang="en-US" altLang="en-US">
                <a:solidFill>
                  <a:srgbClr val="FFFFFF"/>
                </a:solidFill>
                <a:latin typeface="Times New Roman" panose="02020603050405020304" pitchFamily="18" charset="0"/>
              </a:rPr>
              <a:t>Demetrius the silversmith, maker of shrines of Diana, caused an uproar </a:t>
            </a:r>
            <a:r>
              <a:rPr lang="en-US" altLang="en-US" i="1">
                <a:solidFill>
                  <a:srgbClr val="FFFFFF"/>
                </a:solidFill>
                <a:latin typeface="Times New Roman" panose="02020603050405020304" pitchFamily="18" charset="0"/>
              </a:rPr>
              <a:t>(19:23-41)</a:t>
            </a:r>
          </a:p>
          <a:p>
            <a:pPr lvl="1" fontAlgn="base">
              <a:spcAft>
                <a:spcPct val="0"/>
              </a:spcAft>
              <a:buClr>
                <a:srgbClr val="FFFFFF"/>
              </a:buClr>
            </a:pPr>
            <a:r>
              <a:rPr lang="en-US" altLang="en-US">
                <a:solidFill>
                  <a:srgbClr val="FFFFFF"/>
                </a:solidFill>
                <a:latin typeface="Times New Roman" panose="02020603050405020304" pitchFamily="18" charset="0"/>
              </a:rPr>
              <a:t>Mob shouts </a:t>
            </a:r>
            <a:r>
              <a:rPr lang="en-US" altLang="en-US" i="1">
                <a:solidFill>
                  <a:srgbClr val="FFFFFF"/>
                </a:solidFill>
                <a:latin typeface="Times New Roman" panose="02020603050405020304" pitchFamily="18" charset="0"/>
              </a:rPr>
              <a:t>“Great is Diana of the Ephesians”</a:t>
            </a:r>
            <a:r>
              <a:rPr lang="en-US" altLang="en-US">
                <a:solidFill>
                  <a:srgbClr val="FFFFFF"/>
                </a:solidFill>
                <a:latin typeface="Times New Roman" panose="02020603050405020304" pitchFamily="18" charset="0"/>
              </a:rPr>
              <a:t> for two hours! </a:t>
            </a:r>
            <a:r>
              <a:rPr lang="en-US" altLang="en-US" i="1">
                <a:solidFill>
                  <a:srgbClr val="FFFFFF"/>
                </a:solidFill>
                <a:latin typeface="Times New Roman" panose="02020603050405020304" pitchFamily="18" charset="0"/>
              </a:rPr>
              <a:t>(19:34)</a:t>
            </a:r>
          </a:p>
          <a:p>
            <a:pPr lvl="1" fontAlgn="base">
              <a:spcAft>
                <a:spcPct val="0"/>
              </a:spcAft>
              <a:buClr>
                <a:srgbClr val="FFFFFF"/>
              </a:buClr>
            </a:pPr>
            <a:r>
              <a:rPr lang="en-US" altLang="en-US">
                <a:solidFill>
                  <a:srgbClr val="FFFFFF"/>
                </a:solidFill>
                <a:latin typeface="Times New Roman" panose="02020603050405020304" pitchFamily="18" charset="0"/>
              </a:rPr>
              <a:t>Paul later writes the Ephesian letter to the brethren at Ephesus</a:t>
            </a:r>
            <a:endParaRPr lang="en-US" altLang="en-US" i="1">
              <a:solidFill>
                <a:srgbClr val="FFFFFF"/>
              </a:solidFill>
              <a:latin typeface="Times New Roman" panose="02020603050405020304" pitchFamily="18" charset="0"/>
            </a:endParaRPr>
          </a:p>
        </p:txBody>
      </p:sp>
      <p:sp>
        <p:nvSpPr>
          <p:cNvPr id="22538" name="Rectangle 10">
            <a:extLst>
              <a:ext uri="{FF2B5EF4-FFF2-40B4-BE49-F238E27FC236}">
                <a16:creationId xmlns:a16="http://schemas.microsoft.com/office/drawing/2014/main" id="{02D4E8FA-FF83-41A5-9248-C80C013D2E9F}"/>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39" name="Rectangle 11">
            <a:extLst>
              <a:ext uri="{FF2B5EF4-FFF2-40B4-BE49-F238E27FC236}">
                <a16:creationId xmlns:a16="http://schemas.microsoft.com/office/drawing/2014/main" id="{A1BE150A-0013-4B68-BE09-9288439C8407}"/>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0" name="Rectangle 12">
            <a:extLst>
              <a:ext uri="{FF2B5EF4-FFF2-40B4-BE49-F238E27FC236}">
                <a16:creationId xmlns:a16="http://schemas.microsoft.com/office/drawing/2014/main" id="{8D065226-1F1A-4779-8779-48257F330355}"/>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1" name="Rectangle 13">
            <a:extLst>
              <a:ext uri="{FF2B5EF4-FFF2-40B4-BE49-F238E27FC236}">
                <a16:creationId xmlns:a16="http://schemas.microsoft.com/office/drawing/2014/main" id="{E28D893B-1698-4646-94EA-7E6FF47AFCE9}"/>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2" name="Freeform 14">
            <a:extLst>
              <a:ext uri="{FF2B5EF4-FFF2-40B4-BE49-F238E27FC236}">
                <a16:creationId xmlns:a16="http://schemas.microsoft.com/office/drawing/2014/main" id="{F46CF0E1-A922-4FC3-B246-63357CEE2B9B}"/>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3" name="Freeform 15">
            <a:extLst>
              <a:ext uri="{FF2B5EF4-FFF2-40B4-BE49-F238E27FC236}">
                <a16:creationId xmlns:a16="http://schemas.microsoft.com/office/drawing/2014/main" id="{CE26D2A5-66D3-4BEA-B3C8-1B0AABB94E8D}"/>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4" name="Freeform 16">
            <a:extLst>
              <a:ext uri="{FF2B5EF4-FFF2-40B4-BE49-F238E27FC236}">
                <a16:creationId xmlns:a16="http://schemas.microsoft.com/office/drawing/2014/main" id="{B60F721E-28C4-4FC8-93E6-F5333096C9E6}"/>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5" name="Freeform 17">
            <a:extLst>
              <a:ext uri="{FF2B5EF4-FFF2-40B4-BE49-F238E27FC236}">
                <a16:creationId xmlns:a16="http://schemas.microsoft.com/office/drawing/2014/main" id="{44B163F6-60C9-4C21-AA7D-0AFC318E5DF8}"/>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6" name="Freeform 18">
            <a:extLst>
              <a:ext uri="{FF2B5EF4-FFF2-40B4-BE49-F238E27FC236}">
                <a16:creationId xmlns:a16="http://schemas.microsoft.com/office/drawing/2014/main" id="{AA8AC7DA-59E4-4C39-8F1E-849C6B34EA3A}"/>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2547" name="Freeform 19">
            <a:extLst>
              <a:ext uri="{FF2B5EF4-FFF2-40B4-BE49-F238E27FC236}">
                <a16:creationId xmlns:a16="http://schemas.microsoft.com/office/drawing/2014/main" id="{39B50A46-DE45-41AE-85D9-C0DAB6908323}"/>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dissolve">
                                      <p:cBhvr>
                                        <p:cTn id="7" dur="500"/>
                                        <p:tgtEl>
                                          <p:spTgt spid="22532">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anim calcmode="lin" valueType="num">
                                      <p:cBhvr>
                                        <p:cTn id="11" dur="500" fill="hold"/>
                                        <p:tgtEl>
                                          <p:spTgt spid="2253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253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253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p:cTn id="19" dur="500" fill="hold"/>
                                        <p:tgtEl>
                                          <p:spTgt spid="2253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253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253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2532">
                                            <p:txEl>
                                              <p:pRg st="3" end="3"/>
                                            </p:txEl>
                                          </p:spTgt>
                                        </p:tgtEl>
                                        <p:attrNameLst>
                                          <p:attrName>style.visibility</p:attrName>
                                        </p:attrNameLst>
                                      </p:cBhvr>
                                      <p:to>
                                        <p:strVal val="visible"/>
                                      </p:to>
                                    </p:set>
                                    <p:anim calcmode="lin" valueType="num">
                                      <p:cBhvr>
                                        <p:cTn id="27" dur="500" fill="hold"/>
                                        <p:tgtEl>
                                          <p:spTgt spid="2253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253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253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Baptism with the Holy Spirit</a:t>
            </a:r>
          </a:p>
        </p:txBody>
      </p:sp>
      <p:sp>
        <p:nvSpPr>
          <p:cNvPr id="3" name="Text Placeholder 2"/>
          <p:cNvSpPr>
            <a:spLocks noGrp="1"/>
          </p:cNvSpPr>
          <p:nvPr>
            <p:ph type="body" sz="quarter" idx="10"/>
          </p:nvPr>
        </p:nvSpPr>
        <p:spPr/>
        <p:txBody>
          <a:bodyPr/>
          <a:lstStyle/>
          <a:p>
            <a:r>
              <a:rPr lang="en-US" b="1" dirty="0"/>
              <a:t>Empower</a:t>
            </a:r>
          </a:p>
          <a:p>
            <a:r>
              <a:rPr lang="en-US" b="1" dirty="0"/>
              <a:t>Indwelling </a:t>
            </a:r>
            <a:r>
              <a:rPr lang="mr-IN" dirty="0"/>
              <a:t>–</a:t>
            </a:r>
            <a:r>
              <a:rPr lang="en-US" dirty="0"/>
              <a:t> Power to become </a:t>
            </a:r>
            <a:r>
              <a:rPr lang="en-US" dirty="0" err="1"/>
              <a:t>Christlike</a:t>
            </a:r>
            <a:endParaRPr lang="en-US" dirty="0"/>
          </a:p>
        </p:txBody>
      </p:sp>
    </p:spTree>
    <p:extLst>
      <p:ext uri="{BB962C8B-B14F-4D97-AF65-F5344CB8AC3E}">
        <p14:creationId xmlns:p14="http://schemas.microsoft.com/office/powerpoint/2010/main" val="616905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61" name="Group 9">
            <a:extLst>
              <a:ext uri="{FF2B5EF4-FFF2-40B4-BE49-F238E27FC236}">
                <a16:creationId xmlns:a16="http://schemas.microsoft.com/office/drawing/2014/main" id="{849A8E63-7603-4072-8E25-DC32CCA76934}"/>
              </a:ext>
            </a:extLst>
          </p:cNvPr>
          <p:cNvGrpSpPr>
            <a:grpSpLocks/>
          </p:cNvGrpSpPr>
          <p:nvPr/>
        </p:nvGrpSpPr>
        <p:grpSpPr bwMode="auto">
          <a:xfrm>
            <a:off x="1676400" y="152400"/>
            <a:ext cx="8839200" cy="6553200"/>
            <a:chOff x="143" y="442"/>
            <a:chExt cx="5465" cy="3554"/>
          </a:xfrm>
        </p:grpSpPr>
        <p:pic>
          <p:nvPicPr>
            <p:cNvPr id="23562" name="Picture 10">
              <a:extLst>
                <a:ext uri="{FF2B5EF4-FFF2-40B4-BE49-F238E27FC236}">
                  <a16:creationId xmlns:a16="http://schemas.microsoft.com/office/drawing/2014/main" id="{2219963C-283E-4E8A-B179-D8CC37D45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3563" name="Rectangle 11">
              <a:extLst>
                <a:ext uri="{FF2B5EF4-FFF2-40B4-BE49-F238E27FC236}">
                  <a16:creationId xmlns:a16="http://schemas.microsoft.com/office/drawing/2014/main" id="{64FC1C03-0DD2-4D1A-A8BF-8CDA8205A85C}"/>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3560" name="Rectangle 8">
            <a:extLst>
              <a:ext uri="{FF2B5EF4-FFF2-40B4-BE49-F238E27FC236}">
                <a16:creationId xmlns:a16="http://schemas.microsoft.com/office/drawing/2014/main" id="{0E101578-35D9-4B30-8146-5CB113155CEF}"/>
              </a:ext>
            </a:extLst>
          </p:cNvPr>
          <p:cNvSpPr>
            <a:spLocks noChangeArrowheads="1"/>
          </p:cNvSpPr>
          <p:nvPr/>
        </p:nvSpPr>
        <p:spPr bwMode="auto">
          <a:xfrm>
            <a:off x="1676400" y="3276600"/>
            <a:ext cx="8839200" cy="34290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56" name="Rectangle 4">
            <a:extLst>
              <a:ext uri="{FF2B5EF4-FFF2-40B4-BE49-F238E27FC236}">
                <a16:creationId xmlns:a16="http://schemas.microsoft.com/office/drawing/2014/main" id="{9789B72B-7641-4638-855C-15067E8D3F44}"/>
              </a:ext>
            </a:extLst>
          </p:cNvPr>
          <p:cNvSpPr>
            <a:spLocks noChangeArrowheads="1"/>
          </p:cNvSpPr>
          <p:nvPr/>
        </p:nvSpPr>
        <p:spPr bwMode="auto">
          <a:xfrm>
            <a:off x="1752600" y="3276600"/>
            <a:ext cx="8686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travels north to Troas</a:t>
            </a:r>
          </a:p>
          <a:p>
            <a:pPr lvl="1" fontAlgn="base">
              <a:spcAft>
                <a:spcPct val="0"/>
              </a:spcAft>
              <a:buClr>
                <a:srgbClr val="FFFFFF"/>
              </a:buClr>
            </a:pPr>
            <a:r>
              <a:rPr lang="en-US" altLang="en-US">
                <a:solidFill>
                  <a:srgbClr val="FFFFFF"/>
                </a:solidFill>
                <a:latin typeface="Times New Roman" panose="02020603050405020304" pitchFamily="18" charset="0"/>
              </a:rPr>
              <a:t>Hoped to find Titus bringing him news from Corinth</a:t>
            </a:r>
          </a:p>
          <a:p>
            <a:pPr lvl="2" fontAlgn="base">
              <a:spcAft>
                <a:spcPct val="0"/>
              </a:spcAft>
              <a:buClr>
                <a:srgbClr val="FFCC66"/>
              </a:buClr>
            </a:pPr>
            <a:r>
              <a:rPr lang="en-US" altLang="en-US">
                <a:solidFill>
                  <a:srgbClr val="FFFFFF"/>
                </a:solidFill>
                <a:latin typeface="Times New Roman" panose="02020603050405020304" pitchFamily="18" charset="0"/>
              </a:rPr>
              <a:t>Titus did not arrive at the expected time</a:t>
            </a:r>
          </a:p>
          <a:p>
            <a:pPr lvl="1" fontAlgn="base">
              <a:spcAft>
                <a:spcPct val="0"/>
              </a:spcAft>
              <a:buClr>
                <a:srgbClr val="FFFFFF"/>
              </a:buClr>
            </a:pPr>
            <a:r>
              <a:rPr lang="en-US" altLang="en-US">
                <a:solidFill>
                  <a:srgbClr val="FFFFFF"/>
                </a:solidFill>
                <a:latin typeface="Times New Roman" panose="02020603050405020304" pitchFamily="18" charset="0"/>
              </a:rPr>
              <a:t>Paul could not use the door of opportunity open about Corinth’s reception of the first letter because Titus had not yet brought news from Corinth</a:t>
            </a:r>
          </a:p>
          <a:p>
            <a:pPr lvl="2" fontAlgn="base">
              <a:spcAft>
                <a:spcPct val="0"/>
              </a:spcAft>
              <a:buClr>
                <a:srgbClr val="FFCC66"/>
              </a:buClr>
            </a:pPr>
            <a:r>
              <a:rPr lang="en-US" altLang="en-US">
                <a:solidFill>
                  <a:srgbClr val="FFFFFF"/>
                </a:solidFill>
                <a:latin typeface="Times New Roman" panose="02020603050405020304" pitchFamily="18" charset="0"/>
              </a:rPr>
              <a:t>He then heads across into Macedonia</a:t>
            </a:r>
          </a:p>
        </p:txBody>
      </p:sp>
      <p:sp>
        <p:nvSpPr>
          <p:cNvPr id="23564" name="Rectangle 12">
            <a:extLst>
              <a:ext uri="{FF2B5EF4-FFF2-40B4-BE49-F238E27FC236}">
                <a16:creationId xmlns:a16="http://schemas.microsoft.com/office/drawing/2014/main" id="{33FB9BBA-DF1B-4744-BA4F-70E0D50971B3}"/>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65" name="Rectangle 13">
            <a:extLst>
              <a:ext uri="{FF2B5EF4-FFF2-40B4-BE49-F238E27FC236}">
                <a16:creationId xmlns:a16="http://schemas.microsoft.com/office/drawing/2014/main" id="{67432D70-EF88-420A-B89C-C96065CE8A26}"/>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66" name="Rectangle 14">
            <a:extLst>
              <a:ext uri="{FF2B5EF4-FFF2-40B4-BE49-F238E27FC236}">
                <a16:creationId xmlns:a16="http://schemas.microsoft.com/office/drawing/2014/main" id="{44982783-1FF4-45BC-9EFE-E536FBCF00A9}"/>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67" name="Rectangle 15">
            <a:extLst>
              <a:ext uri="{FF2B5EF4-FFF2-40B4-BE49-F238E27FC236}">
                <a16:creationId xmlns:a16="http://schemas.microsoft.com/office/drawing/2014/main" id="{3669709C-D6AE-49B0-9004-3F94977AE780}"/>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0" name="Freeform 18">
            <a:extLst>
              <a:ext uri="{FF2B5EF4-FFF2-40B4-BE49-F238E27FC236}">
                <a16:creationId xmlns:a16="http://schemas.microsoft.com/office/drawing/2014/main" id="{4BCEC3A6-6A75-4CBC-896F-B7693AAC9E26}"/>
              </a:ext>
            </a:extLst>
          </p:cNvPr>
          <p:cNvSpPr>
            <a:spLocks/>
          </p:cNvSpPr>
          <p:nvPr/>
        </p:nvSpPr>
        <p:spPr bwMode="auto">
          <a:xfrm>
            <a:off x="4614863" y="1281113"/>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4" name="Freeform 22">
            <a:extLst>
              <a:ext uri="{FF2B5EF4-FFF2-40B4-BE49-F238E27FC236}">
                <a16:creationId xmlns:a16="http://schemas.microsoft.com/office/drawing/2014/main" id="{0D102951-F167-4743-A19F-EFF671AE83D4}"/>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5" name="Freeform 23">
            <a:extLst>
              <a:ext uri="{FF2B5EF4-FFF2-40B4-BE49-F238E27FC236}">
                <a16:creationId xmlns:a16="http://schemas.microsoft.com/office/drawing/2014/main" id="{ECAB7B3F-73C8-4A67-9F5B-4766209A1F26}"/>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6" name="Freeform 24">
            <a:extLst>
              <a:ext uri="{FF2B5EF4-FFF2-40B4-BE49-F238E27FC236}">
                <a16:creationId xmlns:a16="http://schemas.microsoft.com/office/drawing/2014/main" id="{412129B8-F37C-47A2-80E9-4958AD6DF2AA}"/>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7" name="Freeform 25">
            <a:extLst>
              <a:ext uri="{FF2B5EF4-FFF2-40B4-BE49-F238E27FC236}">
                <a16:creationId xmlns:a16="http://schemas.microsoft.com/office/drawing/2014/main" id="{5359DBC3-7EB8-4BA1-8377-9B44AD2BAA6E}"/>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8" name="Freeform 26">
            <a:extLst>
              <a:ext uri="{FF2B5EF4-FFF2-40B4-BE49-F238E27FC236}">
                <a16:creationId xmlns:a16="http://schemas.microsoft.com/office/drawing/2014/main" id="{D92E4C85-84BD-413E-8CE2-A01108C350E8}"/>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3579" name="Freeform 27">
            <a:extLst>
              <a:ext uri="{FF2B5EF4-FFF2-40B4-BE49-F238E27FC236}">
                <a16:creationId xmlns:a16="http://schemas.microsoft.com/office/drawing/2014/main" id="{A0EC9E97-2762-4794-86AA-30A8D2D350A2}"/>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dissolve">
                                      <p:cBhvr>
                                        <p:cTn id="7" dur="500"/>
                                        <p:tgtEl>
                                          <p:spTgt spid="23556">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anim calcmode="lin" valueType="num">
                                      <p:cBhvr>
                                        <p:cTn id="11" dur="500" fill="hold"/>
                                        <p:tgtEl>
                                          <p:spTgt spid="2355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355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355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3" presetClass="entr" presetSubtype="16" fill="hold" nodeType="afterEffect">
                                  <p:stCondLst>
                                    <p:cond delay="0"/>
                                  </p:stCondLst>
                                  <p:childTnLst>
                                    <p:set>
                                      <p:cBhvr>
                                        <p:cTn id="17" dur="1" fill="hold">
                                          <p:stCondLst>
                                            <p:cond delay="0"/>
                                          </p:stCondLst>
                                        </p:cTn>
                                        <p:tgtEl>
                                          <p:spTgt spid="23556">
                                            <p:txEl>
                                              <p:pRg st="2" end="2"/>
                                            </p:txEl>
                                          </p:spTgt>
                                        </p:tgtEl>
                                        <p:attrNameLst>
                                          <p:attrName>style.visibility</p:attrName>
                                        </p:attrNameLst>
                                      </p:cBhvr>
                                      <p:to>
                                        <p:strVal val="visible"/>
                                      </p:to>
                                    </p:set>
                                    <p:anim calcmode="lin" valueType="num">
                                      <p:cBhvr>
                                        <p:cTn id="18" dur="500" fill="hold"/>
                                        <p:tgtEl>
                                          <p:spTgt spid="23556">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3556">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570"/>
                                        </p:tgtEl>
                                        <p:attrNameLst>
                                          <p:attrName>style.visibility</p:attrName>
                                        </p:attrNameLst>
                                      </p:cBhvr>
                                      <p:to>
                                        <p:strVal val="visible"/>
                                      </p:to>
                                    </p:set>
                                    <p:animEffect transition="in" filter="wipe(down)">
                                      <p:cBhvr>
                                        <p:cTn id="23" dur="3000"/>
                                        <p:tgtEl>
                                          <p:spTgt spid="235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23556">
                                            <p:txEl>
                                              <p:pRg st="3" end="3"/>
                                            </p:txEl>
                                          </p:spTgt>
                                        </p:tgtEl>
                                        <p:attrNameLst>
                                          <p:attrName>style.visibility</p:attrName>
                                        </p:attrNameLst>
                                      </p:cBhvr>
                                      <p:to>
                                        <p:strVal val="visible"/>
                                      </p:to>
                                    </p:set>
                                    <p:anim calcmode="lin" valueType="num">
                                      <p:cBhvr>
                                        <p:cTn id="28" dur="500" fill="hold"/>
                                        <p:tgtEl>
                                          <p:spTgt spid="2355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355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355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00"/>
                            </p:stCondLst>
                            <p:childTnLst>
                              <p:par>
                                <p:cTn id="33" presetID="23" presetClass="entr" presetSubtype="16" fill="hold" nodeType="afterEffect">
                                  <p:stCondLst>
                                    <p:cond delay="0"/>
                                  </p:stCondLst>
                                  <p:childTnLst>
                                    <p:set>
                                      <p:cBhvr>
                                        <p:cTn id="34" dur="1" fill="hold">
                                          <p:stCondLst>
                                            <p:cond delay="0"/>
                                          </p:stCondLst>
                                        </p:cTn>
                                        <p:tgtEl>
                                          <p:spTgt spid="23556">
                                            <p:txEl>
                                              <p:pRg st="4" end="4"/>
                                            </p:txEl>
                                          </p:spTgt>
                                        </p:tgtEl>
                                        <p:attrNameLst>
                                          <p:attrName>style.visibility</p:attrName>
                                        </p:attrNameLst>
                                      </p:cBhvr>
                                      <p:to>
                                        <p:strVal val="visible"/>
                                      </p:to>
                                    </p:set>
                                    <p:anim calcmode="lin" valueType="num">
                                      <p:cBhvr>
                                        <p:cTn id="35" dur="500" fill="hold"/>
                                        <p:tgtEl>
                                          <p:spTgt spid="2355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355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35ABDBB5-6479-4736-ADA2-25D01595E889}"/>
              </a:ext>
            </a:extLst>
          </p:cNvPr>
          <p:cNvGrpSpPr>
            <a:grpSpLocks/>
          </p:cNvGrpSpPr>
          <p:nvPr/>
        </p:nvGrpSpPr>
        <p:grpSpPr bwMode="auto">
          <a:xfrm>
            <a:off x="1676400" y="152400"/>
            <a:ext cx="8839200" cy="6553200"/>
            <a:chOff x="143" y="442"/>
            <a:chExt cx="5465" cy="3554"/>
          </a:xfrm>
        </p:grpSpPr>
        <p:pic>
          <p:nvPicPr>
            <p:cNvPr id="40963" name="Picture 3">
              <a:extLst>
                <a:ext uri="{FF2B5EF4-FFF2-40B4-BE49-F238E27FC236}">
                  <a16:creationId xmlns:a16="http://schemas.microsoft.com/office/drawing/2014/main" id="{53FFB003-6B13-4572-AA38-B290FC20A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40964" name="Rectangle 4">
              <a:extLst>
                <a:ext uri="{FF2B5EF4-FFF2-40B4-BE49-F238E27FC236}">
                  <a16:creationId xmlns:a16="http://schemas.microsoft.com/office/drawing/2014/main" id="{3A181219-CF1C-45B7-90BC-027699E92B89}"/>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40965" name="Rectangle 5">
            <a:extLst>
              <a:ext uri="{FF2B5EF4-FFF2-40B4-BE49-F238E27FC236}">
                <a16:creationId xmlns:a16="http://schemas.microsoft.com/office/drawing/2014/main" id="{407939EE-EA74-42C5-95BB-A7C855A8BE29}"/>
              </a:ext>
            </a:extLst>
          </p:cNvPr>
          <p:cNvSpPr>
            <a:spLocks noChangeArrowheads="1"/>
          </p:cNvSpPr>
          <p:nvPr/>
        </p:nvSpPr>
        <p:spPr bwMode="auto">
          <a:xfrm>
            <a:off x="1676400" y="2971800"/>
            <a:ext cx="8839200" cy="37338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66" name="Rectangle 6">
            <a:extLst>
              <a:ext uri="{FF2B5EF4-FFF2-40B4-BE49-F238E27FC236}">
                <a16:creationId xmlns:a16="http://schemas.microsoft.com/office/drawing/2014/main" id="{55CEA740-ACA9-4DD4-BF09-430B6B32F168}"/>
              </a:ext>
            </a:extLst>
          </p:cNvPr>
          <p:cNvSpPr>
            <a:spLocks noChangeArrowheads="1"/>
          </p:cNvSpPr>
          <p:nvPr/>
        </p:nvSpPr>
        <p:spPr bwMode="auto">
          <a:xfrm>
            <a:off x="1676400" y="2971800"/>
            <a:ext cx="8839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goes to Macedonia</a:t>
            </a:r>
          </a:p>
          <a:p>
            <a:pPr lvl="1" fontAlgn="base">
              <a:spcAft>
                <a:spcPct val="0"/>
              </a:spcAft>
              <a:buClr>
                <a:srgbClr val="FFFFFF"/>
              </a:buClr>
            </a:pPr>
            <a:r>
              <a:rPr lang="en-US" altLang="en-US">
                <a:solidFill>
                  <a:srgbClr val="FFFFFF"/>
                </a:solidFill>
                <a:latin typeface="Times New Roman" panose="02020603050405020304" pitchFamily="18" charset="0"/>
              </a:rPr>
              <a:t>Finds Titus with good news about the first letter</a:t>
            </a:r>
          </a:p>
          <a:p>
            <a:pPr lvl="1" fontAlgn="base">
              <a:spcAft>
                <a:spcPct val="0"/>
              </a:spcAft>
              <a:buClr>
                <a:srgbClr val="FFFFFF"/>
              </a:buClr>
            </a:pPr>
            <a:r>
              <a:rPr lang="en-US" altLang="en-US">
                <a:solidFill>
                  <a:srgbClr val="FFFFFF"/>
                </a:solidFill>
                <a:latin typeface="Times New Roman" panose="02020603050405020304" pitchFamily="18" charset="0"/>
              </a:rPr>
              <a:t>Writes 2 Corinthians in 57 AD to solve other problems</a:t>
            </a:r>
          </a:p>
          <a:p>
            <a:pPr fontAlgn="base">
              <a:spcAft>
                <a:spcPct val="0"/>
              </a:spcAft>
              <a:buClr>
                <a:srgbClr val="FFCC66"/>
              </a:buClr>
            </a:pPr>
            <a:r>
              <a:rPr lang="en-US" altLang="en-US">
                <a:solidFill>
                  <a:srgbClr val="FFFFFF"/>
                </a:solidFill>
                <a:latin typeface="Times New Roman" panose="02020603050405020304" pitchFamily="18" charset="0"/>
              </a:rPr>
              <a:t>Paul travels to Greece</a:t>
            </a:r>
          </a:p>
          <a:p>
            <a:pPr lvl="1" fontAlgn="base">
              <a:spcAft>
                <a:spcPct val="0"/>
              </a:spcAft>
              <a:buClr>
                <a:srgbClr val="FFFFFF"/>
              </a:buClr>
            </a:pPr>
            <a:r>
              <a:rPr lang="en-US" altLang="en-US">
                <a:solidFill>
                  <a:srgbClr val="FFFFFF"/>
                </a:solidFill>
                <a:latin typeface="Times New Roman" panose="02020603050405020304" pitchFamily="18" charset="0"/>
              </a:rPr>
              <a:t>Stays for three months </a:t>
            </a:r>
            <a:r>
              <a:rPr lang="en-US" altLang="en-US" i="1">
                <a:solidFill>
                  <a:srgbClr val="FFFFFF"/>
                </a:solidFill>
                <a:latin typeface="Times New Roman" panose="02020603050405020304" pitchFamily="18" charset="0"/>
              </a:rPr>
              <a:t>(20:3)</a:t>
            </a:r>
          </a:p>
          <a:p>
            <a:pPr lvl="1" fontAlgn="base">
              <a:spcAft>
                <a:spcPct val="0"/>
              </a:spcAft>
              <a:buClr>
                <a:srgbClr val="FFFFFF"/>
              </a:buClr>
            </a:pPr>
            <a:r>
              <a:rPr lang="en-US" altLang="en-US">
                <a:solidFill>
                  <a:srgbClr val="FFFFFF"/>
                </a:solidFill>
                <a:latin typeface="Times New Roman" panose="02020603050405020304" pitchFamily="18" charset="0"/>
              </a:rPr>
              <a:t>Jews plotted against Paul – he departs </a:t>
            </a:r>
            <a:r>
              <a:rPr lang="en-US" altLang="en-US" i="1">
                <a:solidFill>
                  <a:srgbClr val="FFFFFF"/>
                </a:solidFill>
                <a:latin typeface="Times New Roman" panose="02020603050405020304" pitchFamily="18" charset="0"/>
              </a:rPr>
              <a:t>(20:3)</a:t>
            </a:r>
          </a:p>
          <a:p>
            <a:pPr lvl="1" fontAlgn="base">
              <a:spcAft>
                <a:spcPct val="0"/>
              </a:spcAft>
              <a:buClr>
                <a:srgbClr val="FFFFFF"/>
              </a:buClr>
            </a:pPr>
            <a:r>
              <a:rPr lang="en-US" altLang="en-US">
                <a:solidFill>
                  <a:srgbClr val="FFFFFF"/>
                </a:solidFill>
                <a:latin typeface="Times New Roman" panose="02020603050405020304" pitchFamily="18" charset="0"/>
              </a:rPr>
              <a:t>Tells of his visit to Greece in 2 Cor and Romans</a:t>
            </a:r>
          </a:p>
        </p:txBody>
      </p:sp>
      <p:sp>
        <p:nvSpPr>
          <p:cNvPr id="40967" name="Rectangle 7">
            <a:extLst>
              <a:ext uri="{FF2B5EF4-FFF2-40B4-BE49-F238E27FC236}">
                <a16:creationId xmlns:a16="http://schemas.microsoft.com/office/drawing/2014/main" id="{CC505F5F-472B-46B1-8479-B3B21A975EF9}"/>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68" name="Rectangle 8">
            <a:extLst>
              <a:ext uri="{FF2B5EF4-FFF2-40B4-BE49-F238E27FC236}">
                <a16:creationId xmlns:a16="http://schemas.microsoft.com/office/drawing/2014/main" id="{B402932B-56D1-4E5E-8ABF-65ACBA685EC3}"/>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69" name="Rectangle 9">
            <a:extLst>
              <a:ext uri="{FF2B5EF4-FFF2-40B4-BE49-F238E27FC236}">
                <a16:creationId xmlns:a16="http://schemas.microsoft.com/office/drawing/2014/main" id="{2D830B10-2D52-441B-A3EB-A5036CAF513F}"/>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0" name="Rectangle 10">
            <a:extLst>
              <a:ext uri="{FF2B5EF4-FFF2-40B4-BE49-F238E27FC236}">
                <a16:creationId xmlns:a16="http://schemas.microsoft.com/office/drawing/2014/main" id="{D5725646-6D6E-4FEC-8747-8F9CBA72F53A}"/>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1" name="Freeform 11">
            <a:extLst>
              <a:ext uri="{FF2B5EF4-FFF2-40B4-BE49-F238E27FC236}">
                <a16:creationId xmlns:a16="http://schemas.microsoft.com/office/drawing/2014/main" id="{2F3BFE1B-0BFA-4F32-BEC1-46D54E445B8D}"/>
              </a:ext>
            </a:extLst>
          </p:cNvPr>
          <p:cNvSpPr>
            <a:spLocks/>
          </p:cNvSpPr>
          <p:nvPr/>
        </p:nvSpPr>
        <p:spPr bwMode="auto">
          <a:xfrm>
            <a:off x="3875089" y="347663"/>
            <a:ext cx="708025" cy="925512"/>
          </a:xfrm>
          <a:custGeom>
            <a:avLst/>
            <a:gdLst>
              <a:gd name="T0" fmla="*/ 446 w 446"/>
              <a:gd name="T1" fmla="*/ 583 h 583"/>
              <a:gd name="T2" fmla="*/ 391 w 446"/>
              <a:gd name="T3" fmla="*/ 528 h 583"/>
              <a:gd name="T4" fmla="*/ 322 w 446"/>
              <a:gd name="T5" fmla="*/ 453 h 583"/>
              <a:gd name="T6" fmla="*/ 261 w 446"/>
              <a:gd name="T7" fmla="*/ 240 h 583"/>
              <a:gd name="T8" fmla="*/ 213 w 446"/>
              <a:gd name="T9" fmla="*/ 144 h 583"/>
              <a:gd name="T10" fmla="*/ 89 w 446"/>
              <a:gd name="T11" fmla="*/ 69 h 583"/>
              <a:gd name="T12" fmla="*/ 0 w 446"/>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446" h="583">
                <a:moveTo>
                  <a:pt x="446" y="583"/>
                </a:moveTo>
                <a:cubicBezTo>
                  <a:pt x="430" y="560"/>
                  <a:pt x="415" y="544"/>
                  <a:pt x="391" y="528"/>
                </a:cubicBezTo>
                <a:cubicBezTo>
                  <a:pt x="370" y="497"/>
                  <a:pt x="354" y="474"/>
                  <a:pt x="322" y="453"/>
                </a:cubicBezTo>
                <a:cubicBezTo>
                  <a:pt x="301" y="381"/>
                  <a:pt x="291" y="308"/>
                  <a:pt x="261" y="240"/>
                </a:cubicBezTo>
                <a:cubicBezTo>
                  <a:pt x="244" y="202"/>
                  <a:pt x="247" y="168"/>
                  <a:pt x="213" y="144"/>
                </a:cubicBezTo>
                <a:cubicBezTo>
                  <a:pt x="182" y="99"/>
                  <a:pt x="138" y="85"/>
                  <a:pt x="89" y="69"/>
                </a:cubicBezTo>
                <a:cubicBezTo>
                  <a:pt x="58" y="48"/>
                  <a:pt x="26" y="26"/>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2" name="Freeform 12">
            <a:extLst>
              <a:ext uri="{FF2B5EF4-FFF2-40B4-BE49-F238E27FC236}">
                <a16:creationId xmlns:a16="http://schemas.microsoft.com/office/drawing/2014/main" id="{1621EA4C-C5FE-4E40-ACDC-859452765A87}"/>
              </a:ext>
            </a:extLst>
          </p:cNvPr>
          <p:cNvSpPr>
            <a:spLocks/>
          </p:cNvSpPr>
          <p:nvPr/>
        </p:nvSpPr>
        <p:spPr bwMode="auto">
          <a:xfrm>
            <a:off x="3276600" y="327026"/>
            <a:ext cx="566738" cy="163513"/>
          </a:xfrm>
          <a:custGeom>
            <a:avLst/>
            <a:gdLst>
              <a:gd name="T0" fmla="*/ 357 w 357"/>
              <a:gd name="T1" fmla="*/ 0 h 103"/>
              <a:gd name="T2" fmla="*/ 130 w 357"/>
              <a:gd name="T3" fmla="*/ 27 h 103"/>
              <a:gd name="T4" fmla="*/ 69 w 357"/>
              <a:gd name="T5" fmla="*/ 68 h 103"/>
              <a:gd name="T6" fmla="*/ 0 w 357"/>
              <a:gd name="T7" fmla="*/ 103 h 103"/>
            </a:gdLst>
            <a:ahLst/>
            <a:cxnLst>
              <a:cxn ang="0">
                <a:pos x="T0" y="T1"/>
              </a:cxn>
              <a:cxn ang="0">
                <a:pos x="T2" y="T3"/>
              </a:cxn>
              <a:cxn ang="0">
                <a:pos x="T4" y="T5"/>
              </a:cxn>
              <a:cxn ang="0">
                <a:pos x="T6" y="T7"/>
              </a:cxn>
            </a:cxnLst>
            <a:rect l="0" t="0" r="r" b="b"/>
            <a:pathLst>
              <a:path w="357" h="103">
                <a:moveTo>
                  <a:pt x="357" y="0"/>
                </a:moveTo>
                <a:cubicBezTo>
                  <a:pt x="273" y="28"/>
                  <a:pt x="243" y="22"/>
                  <a:pt x="130" y="27"/>
                </a:cubicBezTo>
                <a:cubicBezTo>
                  <a:pt x="105" y="36"/>
                  <a:pt x="91" y="54"/>
                  <a:pt x="69" y="68"/>
                </a:cubicBezTo>
                <a:cubicBezTo>
                  <a:pt x="52" y="94"/>
                  <a:pt x="31" y="103"/>
                  <a:pt x="0" y="10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3" name="Freeform 13">
            <a:extLst>
              <a:ext uri="{FF2B5EF4-FFF2-40B4-BE49-F238E27FC236}">
                <a16:creationId xmlns:a16="http://schemas.microsoft.com/office/drawing/2014/main" id="{E522FEF6-EA88-4829-85E3-0FF0038E416D}"/>
              </a:ext>
            </a:extLst>
          </p:cNvPr>
          <p:cNvSpPr>
            <a:spLocks/>
          </p:cNvSpPr>
          <p:nvPr/>
        </p:nvSpPr>
        <p:spPr bwMode="auto">
          <a:xfrm>
            <a:off x="4614863" y="1281113"/>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4" name="Freeform 14">
            <a:extLst>
              <a:ext uri="{FF2B5EF4-FFF2-40B4-BE49-F238E27FC236}">
                <a16:creationId xmlns:a16="http://schemas.microsoft.com/office/drawing/2014/main" id="{0AC502E5-5673-48C8-A931-B6F6E5C9503A}"/>
              </a:ext>
            </a:extLst>
          </p:cNvPr>
          <p:cNvSpPr>
            <a:spLocks/>
          </p:cNvSpPr>
          <p:nvPr/>
        </p:nvSpPr>
        <p:spPr bwMode="auto">
          <a:xfrm>
            <a:off x="2928939" y="533401"/>
            <a:ext cx="325437" cy="11113"/>
          </a:xfrm>
          <a:custGeom>
            <a:avLst/>
            <a:gdLst>
              <a:gd name="T0" fmla="*/ 205 w 205"/>
              <a:gd name="T1" fmla="*/ 0 h 7"/>
              <a:gd name="T2" fmla="*/ 0 w 205"/>
              <a:gd name="T3" fmla="*/ 7 h 7"/>
            </a:gdLst>
            <a:ahLst/>
            <a:cxnLst>
              <a:cxn ang="0">
                <a:pos x="T0" y="T1"/>
              </a:cxn>
              <a:cxn ang="0">
                <a:pos x="T2" y="T3"/>
              </a:cxn>
            </a:cxnLst>
            <a:rect l="0" t="0" r="r" b="b"/>
            <a:pathLst>
              <a:path w="205" h="7">
                <a:moveTo>
                  <a:pt x="205" y="0"/>
                </a:moveTo>
                <a:cubicBezTo>
                  <a:pt x="137" y="2"/>
                  <a:pt x="68" y="7"/>
                  <a:pt x="0" y="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6" name="Freeform 16">
            <a:extLst>
              <a:ext uri="{FF2B5EF4-FFF2-40B4-BE49-F238E27FC236}">
                <a16:creationId xmlns:a16="http://schemas.microsoft.com/office/drawing/2014/main" id="{B4FE07A9-373F-495E-BC90-4EC834DFA1C8}"/>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7" name="Freeform 17">
            <a:extLst>
              <a:ext uri="{FF2B5EF4-FFF2-40B4-BE49-F238E27FC236}">
                <a16:creationId xmlns:a16="http://schemas.microsoft.com/office/drawing/2014/main" id="{2FA3738A-F571-4D59-8ACD-796BE000CB35}"/>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8" name="Freeform 18">
            <a:extLst>
              <a:ext uri="{FF2B5EF4-FFF2-40B4-BE49-F238E27FC236}">
                <a16:creationId xmlns:a16="http://schemas.microsoft.com/office/drawing/2014/main" id="{4310AB85-A823-4007-B243-9241313D7C33}"/>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79" name="Freeform 19">
            <a:extLst>
              <a:ext uri="{FF2B5EF4-FFF2-40B4-BE49-F238E27FC236}">
                <a16:creationId xmlns:a16="http://schemas.microsoft.com/office/drawing/2014/main" id="{A876671C-9CA0-4990-9891-CA87C8803EA0}"/>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80" name="Freeform 20">
            <a:extLst>
              <a:ext uri="{FF2B5EF4-FFF2-40B4-BE49-F238E27FC236}">
                <a16:creationId xmlns:a16="http://schemas.microsoft.com/office/drawing/2014/main" id="{D8BCC072-3EDC-436C-B264-CB7B30D7E524}"/>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81" name="Freeform 21">
            <a:extLst>
              <a:ext uri="{FF2B5EF4-FFF2-40B4-BE49-F238E27FC236}">
                <a16:creationId xmlns:a16="http://schemas.microsoft.com/office/drawing/2014/main" id="{5DA9A35B-E0ED-42D4-86F7-E6728348021C}"/>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40983" name="Freeform 23">
            <a:extLst>
              <a:ext uri="{FF2B5EF4-FFF2-40B4-BE49-F238E27FC236}">
                <a16:creationId xmlns:a16="http://schemas.microsoft.com/office/drawing/2014/main" id="{5C569475-27E2-4118-984D-995D9F82931C}"/>
              </a:ext>
            </a:extLst>
          </p:cNvPr>
          <p:cNvSpPr>
            <a:spLocks/>
          </p:cNvSpPr>
          <p:nvPr/>
        </p:nvSpPr>
        <p:spPr bwMode="auto">
          <a:xfrm>
            <a:off x="2906714" y="576264"/>
            <a:ext cx="306387" cy="1698625"/>
          </a:xfrm>
          <a:custGeom>
            <a:avLst/>
            <a:gdLst>
              <a:gd name="T0" fmla="*/ 20 w 193"/>
              <a:gd name="T1" fmla="*/ 0 h 1070"/>
              <a:gd name="T2" fmla="*/ 48 w 193"/>
              <a:gd name="T3" fmla="*/ 199 h 1070"/>
              <a:gd name="T4" fmla="*/ 48 w 193"/>
              <a:gd name="T5" fmla="*/ 542 h 1070"/>
              <a:gd name="T6" fmla="*/ 0 w 193"/>
              <a:gd name="T7" fmla="*/ 659 h 1070"/>
              <a:gd name="T8" fmla="*/ 20 w 193"/>
              <a:gd name="T9" fmla="*/ 775 h 1070"/>
              <a:gd name="T10" fmla="*/ 75 w 193"/>
              <a:gd name="T11" fmla="*/ 796 h 1070"/>
              <a:gd name="T12" fmla="*/ 116 w 193"/>
              <a:gd name="T13" fmla="*/ 810 h 1070"/>
              <a:gd name="T14" fmla="*/ 192 w 193"/>
              <a:gd name="T15" fmla="*/ 885 h 1070"/>
              <a:gd name="T16" fmla="*/ 185 w 193"/>
              <a:gd name="T17" fmla="*/ 1008 h 1070"/>
              <a:gd name="T18" fmla="*/ 123 w 193"/>
              <a:gd name="T19" fmla="*/ 1036 h 1070"/>
              <a:gd name="T20" fmla="*/ 82 w 193"/>
              <a:gd name="T2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070">
                <a:moveTo>
                  <a:pt x="20" y="0"/>
                </a:moveTo>
                <a:cubicBezTo>
                  <a:pt x="29" y="194"/>
                  <a:pt x="16" y="107"/>
                  <a:pt x="48" y="199"/>
                </a:cubicBezTo>
                <a:cubicBezTo>
                  <a:pt x="52" y="339"/>
                  <a:pt x="62" y="417"/>
                  <a:pt x="48" y="542"/>
                </a:cubicBezTo>
                <a:cubicBezTo>
                  <a:pt x="44" y="577"/>
                  <a:pt x="9" y="616"/>
                  <a:pt x="0" y="659"/>
                </a:cubicBezTo>
                <a:cubicBezTo>
                  <a:pt x="1" y="670"/>
                  <a:pt x="2" y="753"/>
                  <a:pt x="20" y="775"/>
                </a:cubicBezTo>
                <a:cubicBezTo>
                  <a:pt x="34" y="793"/>
                  <a:pt x="55" y="790"/>
                  <a:pt x="75" y="796"/>
                </a:cubicBezTo>
                <a:cubicBezTo>
                  <a:pt x="89" y="800"/>
                  <a:pt x="116" y="810"/>
                  <a:pt x="116" y="810"/>
                </a:cubicBezTo>
                <a:cubicBezTo>
                  <a:pt x="139" y="833"/>
                  <a:pt x="165" y="867"/>
                  <a:pt x="192" y="885"/>
                </a:cubicBezTo>
                <a:cubicBezTo>
                  <a:pt x="190" y="926"/>
                  <a:pt x="193" y="968"/>
                  <a:pt x="185" y="1008"/>
                </a:cubicBezTo>
                <a:cubicBezTo>
                  <a:pt x="180" y="1030"/>
                  <a:pt x="123" y="1036"/>
                  <a:pt x="123" y="1036"/>
                </a:cubicBezTo>
                <a:cubicBezTo>
                  <a:pt x="113" y="1052"/>
                  <a:pt x="104" y="1070"/>
                  <a:pt x="82" y="107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Effect transition="in" filter="dissolve">
                                      <p:cBhvr>
                                        <p:cTn id="7" dur="500"/>
                                        <p:tgtEl>
                                          <p:spTgt spid="40966">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40966">
                                            <p:txEl>
                                              <p:pRg st="1" end="1"/>
                                            </p:txEl>
                                          </p:spTgt>
                                        </p:tgtEl>
                                        <p:attrNameLst>
                                          <p:attrName>style.visibility</p:attrName>
                                        </p:attrNameLst>
                                      </p:cBhvr>
                                      <p:to>
                                        <p:strVal val="visible"/>
                                      </p:to>
                                    </p:set>
                                    <p:anim calcmode="lin" valueType="num">
                                      <p:cBhvr>
                                        <p:cTn id="11" dur="500" fill="hold"/>
                                        <p:tgtEl>
                                          <p:spTgt spid="4096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096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096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0966">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40971"/>
                                        </p:tgtEl>
                                        <p:attrNameLst>
                                          <p:attrName>style.visibility</p:attrName>
                                        </p:attrNameLst>
                                      </p:cBhvr>
                                      <p:to>
                                        <p:strVal val="visible"/>
                                      </p:to>
                                    </p:set>
                                    <p:animEffect transition="in" filter="wipe(down)">
                                      <p:cBhvr>
                                        <p:cTn id="18" dur="3000"/>
                                        <p:tgtEl>
                                          <p:spTgt spid="40971"/>
                                        </p:tgtEl>
                                      </p:cBhvr>
                                    </p:animEffect>
                                  </p:childTnLst>
                                </p:cTn>
                              </p:par>
                            </p:childTnLst>
                          </p:cTn>
                        </p:par>
                        <p:par>
                          <p:cTn id="19" fill="hold" nodeType="afterGroup">
                            <p:stCondLst>
                              <p:cond delay="4000"/>
                            </p:stCondLst>
                            <p:childTnLst>
                              <p:par>
                                <p:cTn id="20" presetID="22" presetClass="entr" presetSubtype="2" fill="hold" nodeType="afterEffect">
                                  <p:stCondLst>
                                    <p:cond delay="0"/>
                                  </p:stCondLst>
                                  <p:childTnLst>
                                    <p:set>
                                      <p:cBhvr>
                                        <p:cTn id="21" dur="1" fill="hold">
                                          <p:stCondLst>
                                            <p:cond delay="0"/>
                                          </p:stCondLst>
                                        </p:cTn>
                                        <p:tgtEl>
                                          <p:spTgt spid="40972"/>
                                        </p:tgtEl>
                                        <p:attrNameLst>
                                          <p:attrName>style.visibility</p:attrName>
                                        </p:attrNameLst>
                                      </p:cBhvr>
                                      <p:to>
                                        <p:strVal val="visible"/>
                                      </p:to>
                                    </p:set>
                                    <p:animEffect transition="in" filter="wipe(right)">
                                      <p:cBhvr>
                                        <p:cTn id="22" dur="3000"/>
                                        <p:tgtEl>
                                          <p:spTgt spid="40972"/>
                                        </p:tgtEl>
                                      </p:cBhvr>
                                    </p:animEffect>
                                  </p:childTnLst>
                                </p:cTn>
                              </p:par>
                            </p:childTnLst>
                          </p:cTn>
                        </p:par>
                        <p:par>
                          <p:cTn id="23" fill="hold" nodeType="afterGroup">
                            <p:stCondLst>
                              <p:cond delay="7000"/>
                            </p:stCondLst>
                            <p:childTnLst>
                              <p:par>
                                <p:cTn id="24" presetID="22" presetClass="entr" presetSubtype="2" fill="hold" nodeType="afterEffect">
                                  <p:stCondLst>
                                    <p:cond delay="0"/>
                                  </p:stCondLst>
                                  <p:childTnLst>
                                    <p:set>
                                      <p:cBhvr>
                                        <p:cTn id="25" dur="1" fill="hold">
                                          <p:stCondLst>
                                            <p:cond delay="0"/>
                                          </p:stCondLst>
                                        </p:cTn>
                                        <p:tgtEl>
                                          <p:spTgt spid="40974"/>
                                        </p:tgtEl>
                                        <p:attrNameLst>
                                          <p:attrName>style.visibility</p:attrName>
                                        </p:attrNameLst>
                                      </p:cBhvr>
                                      <p:to>
                                        <p:strVal val="visible"/>
                                      </p:to>
                                    </p:set>
                                    <p:animEffect transition="in" filter="wipe(right)">
                                      <p:cBhvr>
                                        <p:cTn id="26" dur="3000"/>
                                        <p:tgtEl>
                                          <p:spTgt spid="4097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0966">
                                            <p:txEl>
                                              <p:pRg st="2" end="2"/>
                                            </p:txEl>
                                          </p:spTgt>
                                        </p:tgtEl>
                                        <p:attrNameLst>
                                          <p:attrName>style.visibility</p:attrName>
                                        </p:attrNameLst>
                                      </p:cBhvr>
                                      <p:to>
                                        <p:strVal val="visible"/>
                                      </p:to>
                                    </p:set>
                                    <p:anim calcmode="lin" valueType="num">
                                      <p:cBhvr>
                                        <p:cTn id="31" dur="500" fill="hold"/>
                                        <p:tgtEl>
                                          <p:spTgt spid="4096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096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096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09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40966">
                                            <p:txEl>
                                              <p:pRg st="3" end="3"/>
                                            </p:txEl>
                                          </p:spTgt>
                                        </p:tgtEl>
                                        <p:attrNameLst>
                                          <p:attrName>style.visibility</p:attrName>
                                        </p:attrNameLst>
                                      </p:cBhvr>
                                      <p:to>
                                        <p:strVal val="visible"/>
                                      </p:to>
                                    </p:set>
                                    <p:animEffect transition="in" filter="dissolve">
                                      <p:cBhvr>
                                        <p:cTn id="39" dur="500"/>
                                        <p:tgtEl>
                                          <p:spTgt spid="40966">
                                            <p:txEl>
                                              <p:pRg st="3" end="3"/>
                                            </p:txEl>
                                          </p:spTgt>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40983"/>
                                        </p:tgtEl>
                                        <p:attrNameLst>
                                          <p:attrName>style.visibility</p:attrName>
                                        </p:attrNameLst>
                                      </p:cBhvr>
                                      <p:to>
                                        <p:strVal val="visible"/>
                                      </p:to>
                                    </p:set>
                                    <p:animEffect transition="in" filter="wipe(up)">
                                      <p:cBhvr>
                                        <p:cTn id="43" dur="3000"/>
                                        <p:tgtEl>
                                          <p:spTgt spid="40983"/>
                                        </p:tgtEl>
                                      </p:cBhvr>
                                    </p:animEffect>
                                  </p:childTnLst>
                                </p:cTn>
                              </p:par>
                            </p:childTnLst>
                          </p:cTn>
                        </p:par>
                        <p:par>
                          <p:cTn id="44" fill="hold" nodeType="afterGroup">
                            <p:stCondLst>
                              <p:cond delay="3500"/>
                            </p:stCondLst>
                            <p:childTnLst>
                              <p:par>
                                <p:cTn id="45" presetID="39" presetClass="entr" presetSubtype="0" accel="100000" fill="hold" nodeType="afterEffect">
                                  <p:stCondLst>
                                    <p:cond delay="0"/>
                                  </p:stCondLst>
                                  <p:childTnLst>
                                    <p:set>
                                      <p:cBhvr>
                                        <p:cTn id="46" dur="1" fill="hold">
                                          <p:stCondLst>
                                            <p:cond delay="0"/>
                                          </p:stCondLst>
                                        </p:cTn>
                                        <p:tgtEl>
                                          <p:spTgt spid="40966">
                                            <p:txEl>
                                              <p:pRg st="4" end="4"/>
                                            </p:txEl>
                                          </p:spTgt>
                                        </p:tgtEl>
                                        <p:attrNameLst>
                                          <p:attrName>style.visibility</p:attrName>
                                        </p:attrNameLst>
                                      </p:cBhvr>
                                      <p:to>
                                        <p:strVal val="visible"/>
                                      </p:to>
                                    </p:set>
                                    <p:anim calcmode="lin" valueType="num">
                                      <p:cBhvr>
                                        <p:cTn id="47" dur="500" fill="hold"/>
                                        <p:tgtEl>
                                          <p:spTgt spid="4096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096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096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09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40966">
                                            <p:txEl>
                                              <p:pRg st="5" end="5"/>
                                            </p:txEl>
                                          </p:spTgt>
                                        </p:tgtEl>
                                        <p:attrNameLst>
                                          <p:attrName>style.visibility</p:attrName>
                                        </p:attrNameLst>
                                      </p:cBhvr>
                                      <p:to>
                                        <p:strVal val="visible"/>
                                      </p:to>
                                    </p:set>
                                    <p:anim calcmode="lin" valueType="num">
                                      <p:cBhvr>
                                        <p:cTn id="55" dur="500" fill="hold"/>
                                        <p:tgtEl>
                                          <p:spTgt spid="40966">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40966">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40966">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4096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40966">
                                            <p:txEl>
                                              <p:pRg st="6" end="6"/>
                                            </p:txEl>
                                          </p:spTgt>
                                        </p:tgtEl>
                                        <p:attrNameLst>
                                          <p:attrName>style.visibility</p:attrName>
                                        </p:attrNameLst>
                                      </p:cBhvr>
                                      <p:to>
                                        <p:strVal val="visible"/>
                                      </p:to>
                                    </p:set>
                                    <p:anim calcmode="lin" valueType="num">
                                      <p:cBhvr>
                                        <p:cTn id="63" dur="500" fill="hold"/>
                                        <p:tgtEl>
                                          <p:spTgt spid="40966">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40966">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40966">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4096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86" name="Group 10">
            <a:extLst>
              <a:ext uri="{FF2B5EF4-FFF2-40B4-BE49-F238E27FC236}">
                <a16:creationId xmlns:a16="http://schemas.microsoft.com/office/drawing/2014/main" id="{E9F175DD-3CE0-4151-9C38-CB586E616DB6}"/>
              </a:ext>
            </a:extLst>
          </p:cNvPr>
          <p:cNvGrpSpPr>
            <a:grpSpLocks/>
          </p:cNvGrpSpPr>
          <p:nvPr/>
        </p:nvGrpSpPr>
        <p:grpSpPr bwMode="auto">
          <a:xfrm>
            <a:off x="1676400" y="152400"/>
            <a:ext cx="8839200" cy="6553200"/>
            <a:chOff x="143" y="442"/>
            <a:chExt cx="5465" cy="3554"/>
          </a:xfrm>
        </p:grpSpPr>
        <p:pic>
          <p:nvPicPr>
            <p:cNvPr id="24587" name="Picture 11">
              <a:extLst>
                <a:ext uri="{FF2B5EF4-FFF2-40B4-BE49-F238E27FC236}">
                  <a16:creationId xmlns:a16="http://schemas.microsoft.com/office/drawing/2014/main" id="{AB797015-21DC-4C45-A903-370FEC2B7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4588" name="Rectangle 12">
              <a:extLst>
                <a:ext uri="{FF2B5EF4-FFF2-40B4-BE49-F238E27FC236}">
                  <a16:creationId xmlns:a16="http://schemas.microsoft.com/office/drawing/2014/main" id="{91138E1B-D17A-418B-8E1F-BC9F992B65DD}"/>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4585" name="Rectangle 9">
            <a:extLst>
              <a:ext uri="{FF2B5EF4-FFF2-40B4-BE49-F238E27FC236}">
                <a16:creationId xmlns:a16="http://schemas.microsoft.com/office/drawing/2014/main" id="{335AF66F-2CDF-4BF6-85C1-474C387D18BF}"/>
              </a:ext>
            </a:extLst>
          </p:cNvPr>
          <p:cNvSpPr>
            <a:spLocks noChangeArrowheads="1"/>
          </p:cNvSpPr>
          <p:nvPr/>
        </p:nvSpPr>
        <p:spPr bwMode="auto">
          <a:xfrm>
            <a:off x="1676400" y="4495800"/>
            <a:ext cx="8839200" cy="22098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80" name="Rectangle 4">
            <a:extLst>
              <a:ext uri="{FF2B5EF4-FFF2-40B4-BE49-F238E27FC236}">
                <a16:creationId xmlns:a16="http://schemas.microsoft.com/office/drawing/2014/main" id="{A67A8870-24C3-4B25-BB19-084BA9F691AF}"/>
              </a:ext>
            </a:extLst>
          </p:cNvPr>
          <p:cNvSpPr>
            <a:spLocks noChangeArrowheads="1"/>
          </p:cNvSpPr>
          <p:nvPr/>
        </p:nvSpPr>
        <p:spPr bwMode="auto">
          <a:xfrm>
            <a:off x="1752600" y="4495800"/>
            <a:ext cx="8686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It’s Paul’s 3</a:t>
            </a:r>
            <a:r>
              <a:rPr lang="en-US" altLang="en-US" baseline="30000">
                <a:solidFill>
                  <a:srgbClr val="FFFFFF"/>
                </a:solidFill>
                <a:latin typeface="Times New Roman" panose="02020603050405020304" pitchFamily="18" charset="0"/>
              </a:rPr>
              <a:t>rd</a:t>
            </a:r>
            <a:r>
              <a:rPr lang="en-US" altLang="en-US">
                <a:solidFill>
                  <a:srgbClr val="FFFFFF"/>
                </a:solidFill>
                <a:latin typeface="Times New Roman" panose="02020603050405020304" pitchFamily="18" charset="0"/>
              </a:rPr>
              <a:t>  visit to Corinth – he writes:</a:t>
            </a:r>
          </a:p>
          <a:p>
            <a:pPr lvl="1" fontAlgn="base">
              <a:spcAft>
                <a:spcPct val="0"/>
              </a:spcAft>
              <a:buClr>
                <a:srgbClr val="FFFFFF"/>
              </a:buClr>
            </a:pPr>
            <a:r>
              <a:rPr lang="en-US" altLang="en-US">
                <a:solidFill>
                  <a:srgbClr val="FFFFFF"/>
                </a:solidFill>
                <a:latin typeface="Times New Roman" panose="02020603050405020304" pitchFamily="18" charset="0"/>
              </a:rPr>
              <a:t>Romans in 58 A.D.</a:t>
            </a:r>
          </a:p>
          <a:p>
            <a:pPr fontAlgn="base">
              <a:spcAft>
                <a:spcPct val="0"/>
              </a:spcAft>
              <a:buClr>
                <a:srgbClr val="FFCC66"/>
              </a:buClr>
            </a:pPr>
            <a:r>
              <a:rPr lang="en-US" altLang="en-US">
                <a:solidFill>
                  <a:srgbClr val="FFFFFF"/>
                </a:solidFill>
                <a:latin typeface="Times New Roman" panose="02020603050405020304" pitchFamily="18" charset="0"/>
              </a:rPr>
              <a:t>Paul returns to Macedonia and to Philippi</a:t>
            </a:r>
          </a:p>
          <a:p>
            <a:pPr lvl="1" fontAlgn="base">
              <a:spcAft>
                <a:spcPct val="0"/>
              </a:spcAft>
              <a:buClr>
                <a:srgbClr val="FFFFFF"/>
              </a:buClr>
            </a:pPr>
            <a:r>
              <a:rPr lang="en-US" altLang="en-US">
                <a:solidFill>
                  <a:srgbClr val="FFFFFF"/>
                </a:solidFill>
                <a:latin typeface="Times New Roman" panose="02020603050405020304" pitchFamily="18" charset="0"/>
              </a:rPr>
              <a:t>Luke rejoins Paul in Philippi</a:t>
            </a:r>
          </a:p>
        </p:txBody>
      </p:sp>
      <p:sp>
        <p:nvSpPr>
          <p:cNvPr id="24589" name="Rectangle 13">
            <a:extLst>
              <a:ext uri="{FF2B5EF4-FFF2-40B4-BE49-F238E27FC236}">
                <a16:creationId xmlns:a16="http://schemas.microsoft.com/office/drawing/2014/main" id="{499A7BBC-7979-4B47-BC30-EB66126EB5AC}"/>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0" name="Rectangle 14">
            <a:extLst>
              <a:ext uri="{FF2B5EF4-FFF2-40B4-BE49-F238E27FC236}">
                <a16:creationId xmlns:a16="http://schemas.microsoft.com/office/drawing/2014/main" id="{805F8716-8E59-4446-B496-15105E52B9BF}"/>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1" name="Rectangle 15">
            <a:extLst>
              <a:ext uri="{FF2B5EF4-FFF2-40B4-BE49-F238E27FC236}">
                <a16:creationId xmlns:a16="http://schemas.microsoft.com/office/drawing/2014/main" id="{DC210D08-021C-466C-AB2D-AC073D606A0B}"/>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2" name="Rectangle 16">
            <a:extLst>
              <a:ext uri="{FF2B5EF4-FFF2-40B4-BE49-F238E27FC236}">
                <a16:creationId xmlns:a16="http://schemas.microsoft.com/office/drawing/2014/main" id="{A82D8C4A-9BB2-4EB2-A428-77579E0D98E7}"/>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6" name="Freeform 20">
            <a:extLst>
              <a:ext uri="{FF2B5EF4-FFF2-40B4-BE49-F238E27FC236}">
                <a16:creationId xmlns:a16="http://schemas.microsoft.com/office/drawing/2014/main" id="{5916AEBD-F074-4CE7-ABF2-73C7A09E16DA}"/>
              </a:ext>
            </a:extLst>
          </p:cNvPr>
          <p:cNvSpPr>
            <a:spLocks/>
          </p:cNvSpPr>
          <p:nvPr/>
        </p:nvSpPr>
        <p:spPr bwMode="auto">
          <a:xfrm>
            <a:off x="2917825" y="496888"/>
            <a:ext cx="325438" cy="36512"/>
          </a:xfrm>
          <a:custGeom>
            <a:avLst/>
            <a:gdLst>
              <a:gd name="T0" fmla="*/ 0 w 205"/>
              <a:gd name="T1" fmla="*/ 23 h 23"/>
              <a:gd name="T2" fmla="*/ 205 w 205"/>
              <a:gd name="T3" fmla="*/ 9 h 23"/>
            </a:gdLst>
            <a:ahLst/>
            <a:cxnLst>
              <a:cxn ang="0">
                <a:pos x="T0" y="T1"/>
              </a:cxn>
              <a:cxn ang="0">
                <a:pos x="T2" y="T3"/>
              </a:cxn>
            </a:cxnLst>
            <a:rect l="0" t="0" r="r" b="b"/>
            <a:pathLst>
              <a:path w="205" h="23">
                <a:moveTo>
                  <a:pt x="0" y="23"/>
                </a:moveTo>
                <a:cubicBezTo>
                  <a:pt x="113" y="0"/>
                  <a:pt x="45" y="9"/>
                  <a:pt x="205" y="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7" name="Freeform 21">
            <a:extLst>
              <a:ext uri="{FF2B5EF4-FFF2-40B4-BE49-F238E27FC236}">
                <a16:creationId xmlns:a16="http://schemas.microsoft.com/office/drawing/2014/main" id="{279025CA-12A9-4F3A-8B78-D5B2D9562201}"/>
              </a:ext>
            </a:extLst>
          </p:cNvPr>
          <p:cNvSpPr>
            <a:spLocks/>
          </p:cNvSpPr>
          <p:nvPr/>
        </p:nvSpPr>
        <p:spPr bwMode="auto">
          <a:xfrm>
            <a:off x="3243264" y="206376"/>
            <a:ext cx="574675" cy="284163"/>
          </a:xfrm>
          <a:custGeom>
            <a:avLst/>
            <a:gdLst>
              <a:gd name="T0" fmla="*/ 0 w 362"/>
              <a:gd name="T1" fmla="*/ 179 h 179"/>
              <a:gd name="T2" fmla="*/ 151 w 362"/>
              <a:gd name="T3" fmla="*/ 62 h 179"/>
              <a:gd name="T4" fmla="*/ 357 w 362"/>
              <a:gd name="T5" fmla="*/ 83 h 179"/>
            </a:gdLst>
            <a:ahLst/>
            <a:cxnLst>
              <a:cxn ang="0">
                <a:pos x="T0" y="T1"/>
              </a:cxn>
              <a:cxn ang="0">
                <a:pos x="T2" y="T3"/>
              </a:cxn>
              <a:cxn ang="0">
                <a:pos x="T4" y="T5"/>
              </a:cxn>
            </a:cxnLst>
            <a:rect l="0" t="0" r="r" b="b"/>
            <a:pathLst>
              <a:path w="362" h="179">
                <a:moveTo>
                  <a:pt x="0" y="179"/>
                </a:moveTo>
                <a:cubicBezTo>
                  <a:pt x="31" y="133"/>
                  <a:pt x="97" y="81"/>
                  <a:pt x="151" y="62"/>
                </a:cubicBezTo>
                <a:cubicBezTo>
                  <a:pt x="362" y="69"/>
                  <a:pt x="357" y="0"/>
                  <a:pt x="357" y="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8" name="Freeform 22">
            <a:extLst>
              <a:ext uri="{FF2B5EF4-FFF2-40B4-BE49-F238E27FC236}">
                <a16:creationId xmlns:a16="http://schemas.microsoft.com/office/drawing/2014/main" id="{0497A230-EA7F-4680-B6A1-5EFD4EFB93DD}"/>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599" name="Freeform 23">
            <a:extLst>
              <a:ext uri="{FF2B5EF4-FFF2-40B4-BE49-F238E27FC236}">
                <a16:creationId xmlns:a16="http://schemas.microsoft.com/office/drawing/2014/main" id="{25DE59DD-F02E-4778-9C78-F0ACB8E8462A}"/>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0" name="Freeform 24">
            <a:extLst>
              <a:ext uri="{FF2B5EF4-FFF2-40B4-BE49-F238E27FC236}">
                <a16:creationId xmlns:a16="http://schemas.microsoft.com/office/drawing/2014/main" id="{B49973CE-DD79-4A55-977C-C8D13A8D1BC7}"/>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1" name="Freeform 25">
            <a:extLst>
              <a:ext uri="{FF2B5EF4-FFF2-40B4-BE49-F238E27FC236}">
                <a16:creationId xmlns:a16="http://schemas.microsoft.com/office/drawing/2014/main" id="{3DB41345-B5E5-47EA-90D1-3BFA660C4AE6}"/>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2" name="Freeform 26">
            <a:extLst>
              <a:ext uri="{FF2B5EF4-FFF2-40B4-BE49-F238E27FC236}">
                <a16:creationId xmlns:a16="http://schemas.microsoft.com/office/drawing/2014/main" id="{1EACDE6C-61BF-4AF8-B093-4F2400BC434F}"/>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3" name="Freeform 27">
            <a:extLst>
              <a:ext uri="{FF2B5EF4-FFF2-40B4-BE49-F238E27FC236}">
                <a16:creationId xmlns:a16="http://schemas.microsoft.com/office/drawing/2014/main" id="{8E0260DE-4670-4CBB-9949-A4BEC28F1F86}"/>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4" name="Freeform 28">
            <a:extLst>
              <a:ext uri="{FF2B5EF4-FFF2-40B4-BE49-F238E27FC236}">
                <a16:creationId xmlns:a16="http://schemas.microsoft.com/office/drawing/2014/main" id="{8DF8B9AA-D45D-4BEE-931C-B365AAC28EBB}"/>
              </a:ext>
            </a:extLst>
          </p:cNvPr>
          <p:cNvSpPr>
            <a:spLocks/>
          </p:cNvSpPr>
          <p:nvPr/>
        </p:nvSpPr>
        <p:spPr bwMode="auto">
          <a:xfrm>
            <a:off x="3875089" y="347663"/>
            <a:ext cx="708025" cy="925512"/>
          </a:xfrm>
          <a:custGeom>
            <a:avLst/>
            <a:gdLst>
              <a:gd name="T0" fmla="*/ 446 w 446"/>
              <a:gd name="T1" fmla="*/ 583 h 583"/>
              <a:gd name="T2" fmla="*/ 391 w 446"/>
              <a:gd name="T3" fmla="*/ 528 h 583"/>
              <a:gd name="T4" fmla="*/ 322 w 446"/>
              <a:gd name="T5" fmla="*/ 453 h 583"/>
              <a:gd name="T6" fmla="*/ 261 w 446"/>
              <a:gd name="T7" fmla="*/ 240 h 583"/>
              <a:gd name="T8" fmla="*/ 213 w 446"/>
              <a:gd name="T9" fmla="*/ 144 h 583"/>
              <a:gd name="T10" fmla="*/ 89 w 446"/>
              <a:gd name="T11" fmla="*/ 69 h 583"/>
              <a:gd name="T12" fmla="*/ 0 w 446"/>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446" h="583">
                <a:moveTo>
                  <a:pt x="446" y="583"/>
                </a:moveTo>
                <a:cubicBezTo>
                  <a:pt x="430" y="560"/>
                  <a:pt x="415" y="544"/>
                  <a:pt x="391" y="528"/>
                </a:cubicBezTo>
                <a:cubicBezTo>
                  <a:pt x="370" y="497"/>
                  <a:pt x="354" y="474"/>
                  <a:pt x="322" y="453"/>
                </a:cubicBezTo>
                <a:cubicBezTo>
                  <a:pt x="301" y="381"/>
                  <a:pt x="291" y="308"/>
                  <a:pt x="261" y="240"/>
                </a:cubicBezTo>
                <a:cubicBezTo>
                  <a:pt x="244" y="202"/>
                  <a:pt x="247" y="168"/>
                  <a:pt x="213" y="144"/>
                </a:cubicBezTo>
                <a:cubicBezTo>
                  <a:pt x="182" y="99"/>
                  <a:pt x="138" y="85"/>
                  <a:pt x="89" y="69"/>
                </a:cubicBezTo>
                <a:cubicBezTo>
                  <a:pt x="58" y="48"/>
                  <a:pt x="26" y="26"/>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5" name="Freeform 29">
            <a:extLst>
              <a:ext uri="{FF2B5EF4-FFF2-40B4-BE49-F238E27FC236}">
                <a16:creationId xmlns:a16="http://schemas.microsoft.com/office/drawing/2014/main" id="{653B933E-3FC2-41F7-8019-B0F09F24F937}"/>
              </a:ext>
            </a:extLst>
          </p:cNvPr>
          <p:cNvSpPr>
            <a:spLocks/>
          </p:cNvSpPr>
          <p:nvPr/>
        </p:nvSpPr>
        <p:spPr bwMode="auto">
          <a:xfrm>
            <a:off x="3276600" y="327026"/>
            <a:ext cx="566738" cy="163513"/>
          </a:xfrm>
          <a:custGeom>
            <a:avLst/>
            <a:gdLst>
              <a:gd name="T0" fmla="*/ 357 w 357"/>
              <a:gd name="T1" fmla="*/ 0 h 103"/>
              <a:gd name="T2" fmla="*/ 130 w 357"/>
              <a:gd name="T3" fmla="*/ 27 h 103"/>
              <a:gd name="T4" fmla="*/ 69 w 357"/>
              <a:gd name="T5" fmla="*/ 68 h 103"/>
              <a:gd name="T6" fmla="*/ 0 w 357"/>
              <a:gd name="T7" fmla="*/ 103 h 103"/>
            </a:gdLst>
            <a:ahLst/>
            <a:cxnLst>
              <a:cxn ang="0">
                <a:pos x="T0" y="T1"/>
              </a:cxn>
              <a:cxn ang="0">
                <a:pos x="T2" y="T3"/>
              </a:cxn>
              <a:cxn ang="0">
                <a:pos x="T4" y="T5"/>
              </a:cxn>
              <a:cxn ang="0">
                <a:pos x="T6" y="T7"/>
              </a:cxn>
            </a:cxnLst>
            <a:rect l="0" t="0" r="r" b="b"/>
            <a:pathLst>
              <a:path w="357" h="103">
                <a:moveTo>
                  <a:pt x="357" y="0"/>
                </a:moveTo>
                <a:cubicBezTo>
                  <a:pt x="273" y="28"/>
                  <a:pt x="243" y="22"/>
                  <a:pt x="130" y="27"/>
                </a:cubicBezTo>
                <a:cubicBezTo>
                  <a:pt x="105" y="36"/>
                  <a:pt x="91" y="54"/>
                  <a:pt x="69" y="68"/>
                </a:cubicBezTo>
                <a:cubicBezTo>
                  <a:pt x="52" y="94"/>
                  <a:pt x="31" y="103"/>
                  <a:pt x="0" y="10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6" name="Freeform 30">
            <a:extLst>
              <a:ext uri="{FF2B5EF4-FFF2-40B4-BE49-F238E27FC236}">
                <a16:creationId xmlns:a16="http://schemas.microsoft.com/office/drawing/2014/main" id="{BC1E7973-3262-4904-8F38-E153C14F2709}"/>
              </a:ext>
            </a:extLst>
          </p:cNvPr>
          <p:cNvSpPr>
            <a:spLocks/>
          </p:cNvSpPr>
          <p:nvPr/>
        </p:nvSpPr>
        <p:spPr bwMode="auto">
          <a:xfrm>
            <a:off x="4614863" y="1281113"/>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7" name="Freeform 31">
            <a:extLst>
              <a:ext uri="{FF2B5EF4-FFF2-40B4-BE49-F238E27FC236}">
                <a16:creationId xmlns:a16="http://schemas.microsoft.com/office/drawing/2014/main" id="{8E71A7BE-067B-4A57-A975-D502563166F0}"/>
              </a:ext>
            </a:extLst>
          </p:cNvPr>
          <p:cNvSpPr>
            <a:spLocks/>
          </p:cNvSpPr>
          <p:nvPr/>
        </p:nvSpPr>
        <p:spPr bwMode="auto">
          <a:xfrm>
            <a:off x="2928939" y="533401"/>
            <a:ext cx="325437" cy="11113"/>
          </a:xfrm>
          <a:custGeom>
            <a:avLst/>
            <a:gdLst>
              <a:gd name="T0" fmla="*/ 205 w 205"/>
              <a:gd name="T1" fmla="*/ 0 h 7"/>
              <a:gd name="T2" fmla="*/ 0 w 205"/>
              <a:gd name="T3" fmla="*/ 7 h 7"/>
            </a:gdLst>
            <a:ahLst/>
            <a:cxnLst>
              <a:cxn ang="0">
                <a:pos x="T0" y="T1"/>
              </a:cxn>
              <a:cxn ang="0">
                <a:pos x="T2" y="T3"/>
              </a:cxn>
            </a:cxnLst>
            <a:rect l="0" t="0" r="r" b="b"/>
            <a:pathLst>
              <a:path w="205" h="7">
                <a:moveTo>
                  <a:pt x="205" y="0"/>
                </a:moveTo>
                <a:cubicBezTo>
                  <a:pt x="137" y="2"/>
                  <a:pt x="68" y="7"/>
                  <a:pt x="0" y="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09" name="Freeform 33">
            <a:extLst>
              <a:ext uri="{FF2B5EF4-FFF2-40B4-BE49-F238E27FC236}">
                <a16:creationId xmlns:a16="http://schemas.microsoft.com/office/drawing/2014/main" id="{737CE4B6-D165-42AC-958F-64F90271E804}"/>
              </a:ext>
            </a:extLst>
          </p:cNvPr>
          <p:cNvSpPr>
            <a:spLocks/>
          </p:cNvSpPr>
          <p:nvPr/>
        </p:nvSpPr>
        <p:spPr bwMode="auto">
          <a:xfrm>
            <a:off x="2906714" y="576264"/>
            <a:ext cx="306387" cy="1698625"/>
          </a:xfrm>
          <a:custGeom>
            <a:avLst/>
            <a:gdLst>
              <a:gd name="T0" fmla="*/ 20 w 193"/>
              <a:gd name="T1" fmla="*/ 0 h 1070"/>
              <a:gd name="T2" fmla="*/ 48 w 193"/>
              <a:gd name="T3" fmla="*/ 199 h 1070"/>
              <a:gd name="T4" fmla="*/ 48 w 193"/>
              <a:gd name="T5" fmla="*/ 542 h 1070"/>
              <a:gd name="T6" fmla="*/ 0 w 193"/>
              <a:gd name="T7" fmla="*/ 659 h 1070"/>
              <a:gd name="T8" fmla="*/ 20 w 193"/>
              <a:gd name="T9" fmla="*/ 775 h 1070"/>
              <a:gd name="T10" fmla="*/ 75 w 193"/>
              <a:gd name="T11" fmla="*/ 796 h 1070"/>
              <a:gd name="T12" fmla="*/ 116 w 193"/>
              <a:gd name="T13" fmla="*/ 810 h 1070"/>
              <a:gd name="T14" fmla="*/ 192 w 193"/>
              <a:gd name="T15" fmla="*/ 885 h 1070"/>
              <a:gd name="T16" fmla="*/ 185 w 193"/>
              <a:gd name="T17" fmla="*/ 1008 h 1070"/>
              <a:gd name="T18" fmla="*/ 123 w 193"/>
              <a:gd name="T19" fmla="*/ 1036 h 1070"/>
              <a:gd name="T20" fmla="*/ 82 w 193"/>
              <a:gd name="T2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070">
                <a:moveTo>
                  <a:pt x="20" y="0"/>
                </a:moveTo>
                <a:cubicBezTo>
                  <a:pt x="29" y="194"/>
                  <a:pt x="16" y="107"/>
                  <a:pt x="48" y="199"/>
                </a:cubicBezTo>
                <a:cubicBezTo>
                  <a:pt x="52" y="339"/>
                  <a:pt x="62" y="417"/>
                  <a:pt x="48" y="542"/>
                </a:cubicBezTo>
                <a:cubicBezTo>
                  <a:pt x="44" y="577"/>
                  <a:pt x="9" y="616"/>
                  <a:pt x="0" y="659"/>
                </a:cubicBezTo>
                <a:cubicBezTo>
                  <a:pt x="1" y="670"/>
                  <a:pt x="2" y="753"/>
                  <a:pt x="20" y="775"/>
                </a:cubicBezTo>
                <a:cubicBezTo>
                  <a:pt x="34" y="793"/>
                  <a:pt x="55" y="790"/>
                  <a:pt x="75" y="796"/>
                </a:cubicBezTo>
                <a:cubicBezTo>
                  <a:pt x="89" y="800"/>
                  <a:pt x="116" y="810"/>
                  <a:pt x="116" y="810"/>
                </a:cubicBezTo>
                <a:cubicBezTo>
                  <a:pt x="139" y="833"/>
                  <a:pt x="165" y="867"/>
                  <a:pt x="192" y="885"/>
                </a:cubicBezTo>
                <a:cubicBezTo>
                  <a:pt x="190" y="926"/>
                  <a:pt x="193" y="968"/>
                  <a:pt x="185" y="1008"/>
                </a:cubicBezTo>
                <a:cubicBezTo>
                  <a:pt x="180" y="1030"/>
                  <a:pt x="123" y="1036"/>
                  <a:pt x="123" y="1036"/>
                </a:cubicBezTo>
                <a:cubicBezTo>
                  <a:pt x="113" y="1052"/>
                  <a:pt x="104" y="1070"/>
                  <a:pt x="82" y="107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4610" name="Freeform 34">
            <a:extLst>
              <a:ext uri="{FF2B5EF4-FFF2-40B4-BE49-F238E27FC236}">
                <a16:creationId xmlns:a16="http://schemas.microsoft.com/office/drawing/2014/main" id="{86E9241F-8206-47E0-90D0-31F2FD523191}"/>
              </a:ext>
            </a:extLst>
          </p:cNvPr>
          <p:cNvSpPr>
            <a:spLocks/>
          </p:cNvSpPr>
          <p:nvPr/>
        </p:nvSpPr>
        <p:spPr bwMode="auto">
          <a:xfrm>
            <a:off x="2819400" y="555625"/>
            <a:ext cx="331788" cy="1697038"/>
          </a:xfrm>
          <a:custGeom>
            <a:avLst/>
            <a:gdLst>
              <a:gd name="T0" fmla="*/ 123 w 209"/>
              <a:gd name="T1" fmla="*/ 1069 h 1069"/>
              <a:gd name="T2" fmla="*/ 137 w 209"/>
              <a:gd name="T3" fmla="*/ 1049 h 1069"/>
              <a:gd name="T4" fmla="*/ 158 w 209"/>
              <a:gd name="T5" fmla="*/ 1035 h 1069"/>
              <a:gd name="T6" fmla="*/ 206 w 209"/>
              <a:gd name="T7" fmla="*/ 953 h 1069"/>
              <a:gd name="T8" fmla="*/ 123 w 209"/>
              <a:gd name="T9" fmla="*/ 857 h 1069"/>
              <a:gd name="T10" fmla="*/ 62 w 209"/>
              <a:gd name="T11" fmla="*/ 823 h 1069"/>
              <a:gd name="T12" fmla="*/ 48 w 209"/>
              <a:gd name="T13" fmla="*/ 802 h 1069"/>
              <a:gd name="T14" fmla="*/ 27 w 209"/>
              <a:gd name="T15" fmla="*/ 781 h 1069"/>
              <a:gd name="T16" fmla="*/ 0 w 209"/>
              <a:gd name="T17" fmla="*/ 740 h 1069"/>
              <a:gd name="T18" fmla="*/ 48 w 209"/>
              <a:gd name="T19" fmla="*/ 562 h 1069"/>
              <a:gd name="T20" fmla="*/ 34 w 209"/>
              <a:gd name="T21" fmla="*/ 75 h 1069"/>
              <a:gd name="T22" fmla="*/ 55 w 209"/>
              <a:gd name="T23"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069">
                <a:moveTo>
                  <a:pt x="123" y="1069"/>
                </a:moveTo>
                <a:cubicBezTo>
                  <a:pt x="128" y="1062"/>
                  <a:pt x="131" y="1055"/>
                  <a:pt x="137" y="1049"/>
                </a:cubicBezTo>
                <a:cubicBezTo>
                  <a:pt x="143" y="1043"/>
                  <a:pt x="152" y="1041"/>
                  <a:pt x="158" y="1035"/>
                </a:cubicBezTo>
                <a:cubicBezTo>
                  <a:pt x="178" y="1012"/>
                  <a:pt x="196" y="982"/>
                  <a:pt x="206" y="953"/>
                </a:cubicBezTo>
                <a:cubicBezTo>
                  <a:pt x="196" y="850"/>
                  <a:pt x="209" y="887"/>
                  <a:pt x="123" y="857"/>
                </a:cubicBezTo>
                <a:cubicBezTo>
                  <a:pt x="101" y="849"/>
                  <a:pt x="62" y="823"/>
                  <a:pt x="62" y="823"/>
                </a:cubicBezTo>
                <a:cubicBezTo>
                  <a:pt x="57" y="816"/>
                  <a:pt x="53" y="808"/>
                  <a:pt x="48" y="802"/>
                </a:cubicBezTo>
                <a:cubicBezTo>
                  <a:pt x="42" y="794"/>
                  <a:pt x="33" y="789"/>
                  <a:pt x="27" y="781"/>
                </a:cubicBezTo>
                <a:cubicBezTo>
                  <a:pt x="17" y="768"/>
                  <a:pt x="0" y="740"/>
                  <a:pt x="0" y="740"/>
                </a:cubicBezTo>
                <a:cubicBezTo>
                  <a:pt x="6" y="680"/>
                  <a:pt x="13" y="614"/>
                  <a:pt x="48" y="562"/>
                </a:cubicBezTo>
                <a:cubicBezTo>
                  <a:pt x="60" y="399"/>
                  <a:pt x="67" y="237"/>
                  <a:pt x="34" y="75"/>
                </a:cubicBezTo>
                <a:cubicBezTo>
                  <a:pt x="42" y="7"/>
                  <a:pt x="26" y="27"/>
                  <a:pt x="55" y="0"/>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dissolve">
                                      <p:cBhvr>
                                        <p:cTn id="7" dur="500"/>
                                        <p:tgtEl>
                                          <p:spTgt spid="24580">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anim calcmode="lin" valueType="num">
                                      <p:cBhvr>
                                        <p:cTn id="11" dur="500" fill="hold"/>
                                        <p:tgtEl>
                                          <p:spTgt spid="2458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458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458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Effect transition="in" filter="dissolve">
                                      <p:cBhvr>
                                        <p:cTn id="19" dur="500"/>
                                        <p:tgtEl>
                                          <p:spTgt spid="24580">
                                            <p:txEl>
                                              <p:pRg st="2" end="2"/>
                                            </p:txEl>
                                          </p:spTgt>
                                        </p:tgtEl>
                                      </p:cBhvr>
                                    </p:animEffect>
                                  </p:childTnLst>
                                </p:cTn>
                              </p:par>
                            </p:childTnLst>
                          </p:cTn>
                        </p:par>
                        <p:par>
                          <p:cTn id="20" fill="hold" nodeType="afterGroup">
                            <p:stCondLst>
                              <p:cond delay="500"/>
                            </p:stCondLst>
                            <p:childTnLst>
                              <p:par>
                                <p:cTn id="21" presetID="39" presetClass="entr" presetSubtype="0" accel="100000" fill="hold" nodeType="afterEffect">
                                  <p:stCondLst>
                                    <p:cond delay="0"/>
                                  </p:stCondLst>
                                  <p:childTnLst>
                                    <p:set>
                                      <p:cBhvr>
                                        <p:cTn id="22" dur="1" fill="hold">
                                          <p:stCondLst>
                                            <p:cond delay="0"/>
                                          </p:stCondLst>
                                        </p:cTn>
                                        <p:tgtEl>
                                          <p:spTgt spid="24580">
                                            <p:txEl>
                                              <p:pRg st="3" end="3"/>
                                            </p:txEl>
                                          </p:spTgt>
                                        </p:tgtEl>
                                        <p:attrNameLst>
                                          <p:attrName>style.visibility</p:attrName>
                                        </p:attrNameLst>
                                      </p:cBhvr>
                                      <p:to>
                                        <p:strVal val="visible"/>
                                      </p:to>
                                    </p:set>
                                    <p:anim calcmode="lin" valueType="num">
                                      <p:cBhvr>
                                        <p:cTn id="23" dur="500" fill="hold"/>
                                        <p:tgtEl>
                                          <p:spTgt spid="2458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458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458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4580">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2" presetClass="entr" presetSubtype="4" fill="hold" nodeType="afterEffect">
                                  <p:stCondLst>
                                    <p:cond delay="0"/>
                                  </p:stCondLst>
                                  <p:childTnLst>
                                    <p:set>
                                      <p:cBhvr>
                                        <p:cTn id="29" dur="1" fill="hold">
                                          <p:stCondLst>
                                            <p:cond delay="0"/>
                                          </p:stCondLst>
                                        </p:cTn>
                                        <p:tgtEl>
                                          <p:spTgt spid="24610"/>
                                        </p:tgtEl>
                                        <p:attrNameLst>
                                          <p:attrName>style.visibility</p:attrName>
                                        </p:attrNameLst>
                                      </p:cBhvr>
                                      <p:to>
                                        <p:strVal val="visible"/>
                                      </p:to>
                                    </p:set>
                                    <p:animEffect transition="in" filter="wipe(down)">
                                      <p:cBhvr>
                                        <p:cTn id="30" dur="3000"/>
                                        <p:tgtEl>
                                          <p:spTgt spid="24610"/>
                                        </p:tgtEl>
                                      </p:cBhvr>
                                    </p:animEffect>
                                  </p:childTnLst>
                                </p:cTn>
                              </p:par>
                            </p:childTnLst>
                          </p:cTn>
                        </p:par>
                        <p:par>
                          <p:cTn id="31" fill="hold" nodeType="afterGroup">
                            <p:stCondLst>
                              <p:cond delay="4000"/>
                            </p:stCondLst>
                            <p:childTnLst>
                              <p:par>
                                <p:cTn id="32" presetID="22" presetClass="entr" presetSubtype="8" fill="hold" nodeType="afterEffect">
                                  <p:stCondLst>
                                    <p:cond delay="0"/>
                                  </p:stCondLst>
                                  <p:childTnLst>
                                    <p:set>
                                      <p:cBhvr>
                                        <p:cTn id="33" dur="1" fill="hold">
                                          <p:stCondLst>
                                            <p:cond delay="0"/>
                                          </p:stCondLst>
                                        </p:cTn>
                                        <p:tgtEl>
                                          <p:spTgt spid="24596"/>
                                        </p:tgtEl>
                                        <p:attrNameLst>
                                          <p:attrName>style.visibility</p:attrName>
                                        </p:attrNameLst>
                                      </p:cBhvr>
                                      <p:to>
                                        <p:strVal val="visible"/>
                                      </p:to>
                                    </p:set>
                                    <p:animEffect transition="in" filter="wipe(left)">
                                      <p:cBhvr>
                                        <p:cTn id="34" dur="3000"/>
                                        <p:tgtEl>
                                          <p:spTgt spid="24596"/>
                                        </p:tgtEl>
                                      </p:cBhvr>
                                    </p:animEffect>
                                  </p:childTnLst>
                                </p:cTn>
                              </p:par>
                            </p:childTnLst>
                          </p:cTn>
                        </p:par>
                        <p:par>
                          <p:cTn id="35" fill="hold" nodeType="afterGroup">
                            <p:stCondLst>
                              <p:cond delay="7000"/>
                            </p:stCondLst>
                            <p:childTnLst>
                              <p:par>
                                <p:cTn id="36" presetID="22" presetClass="entr" presetSubtype="8" fill="hold" nodeType="afterEffect">
                                  <p:stCondLst>
                                    <p:cond delay="0"/>
                                  </p:stCondLst>
                                  <p:childTnLst>
                                    <p:set>
                                      <p:cBhvr>
                                        <p:cTn id="37" dur="1" fill="hold">
                                          <p:stCondLst>
                                            <p:cond delay="0"/>
                                          </p:stCondLst>
                                        </p:cTn>
                                        <p:tgtEl>
                                          <p:spTgt spid="24597"/>
                                        </p:tgtEl>
                                        <p:attrNameLst>
                                          <p:attrName>style.visibility</p:attrName>
                                        </p:attrNameLst>
                                      </p:cBhvr>
                                      <p:to>
                                        <p:strVal val="visible"/>
                                      </p:to>
                                    </p:set>
                                    <p:animEffect transition="in" filter="wipe(left)">
                                      <p:cBhvr>
                                        <p:cTn id="38" dur="3000"/>
                                        <p:tgtEl>
                                          <p:spTgt spid="2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8" name="Group 8">
            <a:extLst>
              <a:ext uri="{FF2B5EF4-FFF2-40B4-BE49-F238E27FC236}">
                <a16:creationId xmlns:a16="http://schemas.microsoft.com/office/drawing/2014/main" id="{749D0B3B-3526-45B6-B122-AC448A86733E}"/>
              </a:ext>
            </a:extLst>
          </p:cNvPr>
          <p:cNvGrpSpPr>
            <a:grpSpLocks/>
          </p:cNvGrpSpPr>
          <p:nvPr/>
        </p:nvGrpSpPr>
        <p:grpSpPr bwMode="auto">
          <a:xfrm>
            <a:off x="1676400" y="152400"/>
            <a:ext cx="8839200" cy="6553200"/>
            <a:chOff x="143" y="442"/>
            <a:chExt cx="5465" cy="3554"/>
          </a:xfrm>
        </p:grpSpPr>
        <p:pic>
          <p:nvPicPr>
            <p:cNvPr id="25609" name="Picture 9">
              <a:extLst>
                <a:ext uri="{FF2B5EF4-FFF2-40B4-BE49-F238E27FC236}">
                  <a16:creationId xmlns:a16="http://schemas.microsoft.com/office/drawing/2014/main" id="{A3CD3E7C-C156-4F0C-99E2-69D46A0E6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5610" name="Rectangle 10">
              <a:extLst>
                <a:ext uri="{FF2B5EF4-FFF2-40B4-BE49-F238E27FC236}">
                  <a16:creationId xmlns:a16="http://schemas.microsoft.com/office/drawing/2014/main" id="{971723FB-4AA9-48DF-96C0-824629C2C70F}"/>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5607" name="Rectangle 7">
            <a:extLst>
              <a:ext uri="{FF2B5EF4-FFF2-40B4-BE49-F238E27FC236}">
                <a16:creationId xmlns:a16="http://schemas.microsoft.com/office/drawing/2014/main" id="{712717A1-C579-42A4-8BB2-91BC9163ABD2}"/>
              </a:ext>
            </a:extLst>
          </p:cNvPr>
          <p:cNvSpPr>
            <a:spLocks noChangeArrowheads="1"/>
          </p:cNvSpPr>
          <p:nvPr/>
        </p:nvSpPr>
        <p:spPr bwMode="auto">
          <a:xfrm>
            <a:off x="1676400" y="2971800"/>
            <a:ext cx="8839200" cy="37338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04" name="Rectangle 4">
            <a:extLst>
              <a:ext uri="{FF2B5EF4-FFF2-40B4-BE49-F238E27FC236}">
                <a16:creationId xmlns:a16="http://schemas.microsoft.com/office/drawing/2014/main" id="{E2AD195B-37C0-4F32-A694-3FC9B45B0BEC}"/>
              </a:ext>
            </a:extLst>
          </p:cNvPr>
          <p:cNvSpPr>
            <a:spLocks noChangeArrowheads="1"/>
          </p:cNvSpPr>
          <p:nvPr/>
        </p:nvSpPr>
        <p:spPr bwMode="auto">
          <a:xfrm>
            <a:off x="1752600" y="2971800"/>
            <a:ext cx="8686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travels on to Troas</a:t>
            </a:r>
          </a:p>
          <a:p>
            <a:pPr lvl="1" fontAlgn="base">
              <a:spcAft>
                <a:spcPct val="0"/>
              </a:spcAft>
              <a:buClr>
                <a:srgbClr val="FFFFFF"/>
              </a:buClr>
            </a:pPr>
            <a:r>
              <a:rPr lang="en-US" altLang="en-US">
                <a:solidFill>
                  <a:srgbClr val="FFFFFF"/>
                </a:solidFill>
                <a:latin typeface="Times New Roman" panose="02020603050405020304" pitchFamily="18" charset="0"/>
              </a:rPr>
              <a:t>Remained there for 7 days </a:t>
            </a:r>
            <a:r>
              <a:rPr lang="en-US" altLang="en-US" i="1">
                <a:solidFill>
                  <a:srgbClr val="FFFFFF"/>
                </a:solidFill>
                <a:latin typeface="Times New Roman" panose="02020603050405020304" pitchFamily="18" charset="0"/>
              </a:rPr>
              <a:t>(20:6)</a:t>
            </a:r>
          </a:p>
          <a:p>
            <a:pPr lvl="1" fontAlgn="base">
              <a:spcAft>
                <a:spcPct val="0"/>
              </a:spcAft>
              <a:buClr>
                <a:srgbClr val="FFFFFF"/>
              </a:buClr>
            </a:pPr>
            <a:r>
              <a:rPr lang="en-US" altLang="en-US">
                <a:solidFill>
                  <a:srgbClr val="FFFFFF"/>
                </a:solidFill>
                <a:latin typeface="Times New Roman" panose="02020603050405020304" pitchFamily="18" charset="0"/>
              </a:rPr>
              <a:t>Met with the disciples on the first day of the week </a:t>
            </a:r>
            <a:r>
              <a:rPr lang="en-US" altLang="en-US" i="1">
                <a:solidFill>
                  <a:srgbClr val="FFFFFF"/>
                </a:solidFill>
                <a:latin typeface="Times New Roman" panose="02020603050405020304" pitchFamily="18" charset="0"/>
              </a:rPr>
              <a:t>(20:7)</a:t>
            </a:r>
          </a:p>
          <a:p>
            <a:pPr lvl="1" fontAlgn="base">
              <a:spcAft>
                <a:spcPct val="0"/>
              </a:spcAft>
              <a:buClr>
                <a:srgbClr val="FFFFFF"/>
              </a:buClr>
            </a:pPr>
            <a:r>
              <a:rPr lang="en-US" altLang="en-US">
                <a:solidFill>
                  <a:srgbClr val="FFFFFF"/>
                </a:solidFill>
                <a:latin typeface="Times New Roman" panose="02020603050405020304" pitchFamily="18" charset="0"/>
              </a:rPr>
              <a:t>Preached until midnight</a:t>
            </a:r>
          </a:p>
          <a:p>
            <a:pPr lvl="2" fontAlgn="base">
              <a:spcAft>
                <a:spcPct val="0"/>
              </a:spcAft>
              <a:buClr>
                <a:srgbClr val="FFCC66"/>
              </a:buClr>
            </a:pPr>
            <a:r>
              <a:rPr lang="en-US" altLang="en-US">
                <a:solidFill>
                  <a:srgbClr val="FFFFFF"/>
                </a:solidFill>
                <a:latin typeface="Times New Roman" panose="02020603050405020304" pitchFamily="18" charset="0"/>
              </a:rPr>
              <a:t>Eutychus falls asleep and fell from the third loft and was killed. Paul performed a miracle and brought him back to life </a:t>
            </a:r>
            <a:r>
              <a:rPr lang="en-US" altLang="en-US" i="1">
                <a:solidFill>
                  <a:srgbClr val="FFFFFF"/>
                </a:solidFill>
                <a:latin typeface="Times New Roman" panose="02020603050405020304" pitchFamily="18" charset="0"/>
              </a:rPr>
              <a:t>(20:7-12)</a:t>
            </a:r>
          </a:p>
        </p:txBody>
      </p:sp>
      <p:sp>
        <p:nvSpPr>
          <p:cNvPr id="25611" name="Rectangle 11">
            <a:extLst>
              <a:ext uri="{FF2B5EF4-FFF2-40B4-BE49-F238E27FC236}">
                <a16:creationId xmlns:a16="http://schemas.microsoft.com/office/drawing/2014/main" id="{4BE6B15F-C881-43E8-81C7-E29ACD7B0331}"/>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12" name="Rectangle 12">
            <a:extLst>
              <a:ext uri="{FF2B5EF4-FFF2-40B4-BE49-F238E27FC236}">
                <a16:creationId xmlns:a16="http://schemas.microsoft.com/office/drawing/2014/main" id="{B5DBA322-8DD0-40F2-BDA6-DB02B0C6AB15}"/>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13" name="Rectangle 13">
            <a:extLst>
              <a:ext uri="{FF2B5EF4-FFF2-40B4-BE49-F238E27FC236}">
                <a16:creationId xmlns:a16="http://schemas.microsoft.com/office/drawing/2014/main" id="{F04CE47A-A2A5-4145-87BC-CDAFA01D22DA}"/>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14" name="Rectangle 14">
            <a:extLst>
              <a:ext uri="{FF2B5EF4-FFF2-40B4-BE49-F238E27FC236}">
                <a16:creationId xmlns:a16="http://schemas.microsoft.com/office/drawing/2014/main" id="{CB0A41C3-BF2D-4730-9749-597CA7D54F79}"/>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15" name="Freeform 15">
            <a:extLst>
              <a:ext uri="{FF2B5EF4-FFF2-40B4-BE49-F238E27FC236}">
                <a16:creationId xmlns:a16="http://schemas.microsoft.com/office/drawing/2014/main" id="{C4EE74E7-956A-44CE-9B09-915337C8E6A1}"/>
              </a:ext>
            </a:extLst>
          </p:cNvPr>
          <p:cNvSpPr>
            <a:spLocks/>
          </p:cNvSpPr>
          <p:nvPr/>
        </p:nvSpPr>
        <p:spPr bwMode="auto">
          <a:xfrm>
            <a:off x="3821114" y="347663"/>
            <a:ext cx="708025" cy="925512"/>
          </a:xfrm>
          <a:custGeom>
            <a:avLst/>
            <a:gdLst>
              <a:gd name="T0" fmla="*/ 0 w 446"/>
              <a:gd name="T1" fmla="*/ 0 h 583"/>
              <a:gd name="T2" fmla="*/ 75 w 446"/>
              <a:gd name="T3" fmla="*/ 83 h 583"/>
              <a:gd name="T4" fmla="*/ 130 w 446"/>
              <a:gd name="T5" fmla="*/ 117 h 583"/>
              <a:gd name="T6" fmla="*/ 192 w 446"/>
              <a:gd name="T7" fmla="*/ 192 h 583"/>
              <a:gd name="T8" fmla="*/ 233 w 446"/>
              <a:gd name="T9" fmla="*/ 220 h 583"/>
              <a:gd name="T10" fmla="*/ 267 w 446"/>
              <a:gd name="T11" fmla="*/ 302 h 583"/>
              <a:gd name="T12" fmla="*/ 288 w 446"/>
              <a:gd name="T13" fmla="*/ 405 h 583"/>
              <a:gd name="T14" fmla="*/ 315 w 446"/>
              <a:gd name="T15" fmla="*/ 446 h 583"/>
              <a:gd name="T16" fmla="*/ 391 w 446"/>
              <a:gd name="T17" fmla="*/ 556 h 583"/>
              <a:gd name="T18" fmla="*/ 446 w 446"/>
              <a:gd name="T19"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583">
                <a:moveTo>
                  <a:pt x="0" y="0"/>
                </a:moveTo>
                <a:cubicBezTo>
                  <a:pt x="9" y="85"/>
                  <a:pt x="0" y="72"/>
                  <a:pt x="75" y="83"/>
                </a:cubicBezTo>
                <a:cubicBezTo>
                  <a:pt x="101" y="92"/>
                  <a:pt x="104" y="108"/>
                  <a:pt x="130" y="117"/>
                </a:cubicBezTo>
                <a:cubicBezTo>
                  <a:pt x="150" y="147"/>
                  <a:pt x="169" y="158"/>
                  <a:pt x="192" y="192"/>
                </a:cubicBezTo>
                <a:cubicBezTo>
                  <a:pt x="201" y="206"/>
                  <a:pt x="233" y="220"/>
                  <a:pt x="233" y="220"/>
                </a:cubicBezTo>
                <a:cubicBezTo>
                  <a:pt x="251" y="246"/>
                  <a:pt x="257" y="273"/>
                  <a:pt x="267" y="302"/>
                </a:cubicBezTo>
                <a:cubicBezTo>
                  <a:pt x="272" y="329"/>
                  <a:pt x="278" y="380"/>
                  <a:pt x="288" y="405"/>
                </a:cubicBezTo>
                <a:cubicBezTo>
                  <a:pt x="294" y="420"/>
                  <a:pt x="315" y="446"/>
                  <a:pt x="315" y="446"/>
                </a:cubicBezTo>
                <a:cubicBezTo>
                  <a:pt x="324" y="515"/>
                  <a:pt x="323" y="533"/>
                  <a:pt x="391" y="556"/>
                </a:cubicBezTo>
                <a:cubicBezTo>
                  <a:pt x="408" y="581"/>
                  <a:pt x="416" y="583"/>
                  <a:pt x="446" y="5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18" name="Freeform 18">
            <a:extLst>
              <a:ext uri="{FF2B5EF4-FFF2-40B4-BE49-F238E27FC236}">
                <a16:creationId xmlns:a16="http://schemas.microsoft.com/office/drawing/2014/main" id="{55A24427-37BB-4B2D-8074-46E79605D67B}"/>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19" name="Freeform 19">
            <a:extLst>
              <a:ext uri="{FF2B5EF4-FFF2-40B4-BE49-F238E27FC236}">
                <a16:creationId xmlns:a16="http://schemas.microsoft.com/office/drawing/2014/main" id="{61B855F4-99E2-40A7-BC96-F9AF477BBDA8}"/>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0" name="Freeform 20">
            <a:extLst>
              <a:ext uri="{FF2B5EF4-FFF2-40B4-BE49-F238E27FC236}">
                <a16:creationId xmlns:a16="http://schemas.microsoft.com/office/drawing/2014/main" id="{17D40CA5-7991-47F0-B361-96AA989E1B7C}"/>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1" name="Freeform 21">
            <a:extLst>
              <a:ext uri="{FF2B5EF4-FFF2-40B4-BE49-F238E27FC236}">
                <a16:creationId xmlns:a16="http://schemas.microsoft.com/office/drawing/2014/main" id="{79C4873C-E814-4C0D-BBBF-2E01C7CA72A4}"/>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2" name="Freeform 22">
            <a:extLst>
              <a:ext uri="{FF2B5EF4-FFF2-40B4-BE49-F238E27FC236}">
                <a16:creationId xmlns:a16="http://schemas.microsoft.com/office/drawing/2014/main" id="{ED7DEEC0-445A-47E1-AD50-02C8B31F3022}"/>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3" name="Freeform 23">
            <a:extLst>
              <a:ext uri="{FF2B5EF4-FFF2-40B4-BE49-F238E27FC236}">
                <a16:creationId xmlns:a16="http://schemas.microsoft.com/office/drawing/2014/main" id="{BB0F8D06-3436-4435-9B1F-33841ADC5795}"/>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4" name="Freeform 24">
            <a:extLst>
              <a:ext uri="{FF2B5EF4-FFF2-40B4-BE49-F238E27FC236}">
                <a16:creationId xmlns:a16="http://schemas.microsoft.com/office/drawing/2014/main" id="{8823FE38-3E03-4721-8E2B-EDF348417285}"/>
              </a:ext>
            </a:extLst>
          </p:cNvPr>
          <p:cNvSpPr>
            <a:spLocks/>
          </p:cNvSpPr>
          <p:nvPr/>
        </p:nvSpPr>
        <p:spPr bwMode="auto">
          <a:xfrm>
            <a:off x="3875089" y="347663"/>
            <a:ext cx="708025" cy="925512"/>
          </a:xfrm>
          <a:custGeom>
            <a:avLst/>
            <a:gdLst>
              <a:gd name="T0" fmla="*/ 446 w 446"/>
              <a:gd name="T1" fmla="*/ 583 h 583"/>
              <a:gd name="T2" fmla="*/ 391 w 446"/>
              <a:gd name="T3" fmla="*/ 528 h 583"/>
              <a:gd name="T4" fmla="*/ 322 w 446"/>
              <a:gd name="T5" fmla="*/ 453 h 583"/>
              <a:gd name="T6" fmla="*/ 261 w 446"/>
              <a:gd name="T7" fmla="*/ 240 h 583"/>
              <a:gd name="T8" fmla="*/ 213 w 446"/>
              <a:gd name="T9" fmla="*/ 144 h 583"/>
              <a:gd name="T10" fmla="*/ 89 w 446"/>
              <a:gd name="T11" fmla="*/ 69 h 583"/>
              <a:gd name="T12" fmla="*/ 0 w 446"/>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446" h="583">
                <a:moveTo>
                  <a:pt x="446" y="583"/>
                </a:moveTo>
                <a:cubicBezTo>
                  <a:pt x="430" y="560"/>
                  <a:pt x="415" y="544"/>
                  <a:pt x="391" y="528"/>
                </a:cubicBezTo>
                <a:cubicBezTo>
                  <a:pt x="370" y="497"/>
                  <a:pt x="354" y="474"/>
                  <a:pt x="322" y="453"/>
                </a:cubicBezTo>
                <a:cubicBezTo>
                  <a:pt x="301" y="381"/>
                  <a:pt x="291" y="308"/>
                  <a:pt x="261" y="240"/>
                </a:cubicBezTo>
                <a:cubicBezTo>
                  <a:pt x="244" y="202"/>
                  <a:pt x="247" y="168"/>
                  <a:pt x="213" y="144"/>
                </a:cubicBezTo>
                <a:cubicBezTo>
                  <a:pt x="182" y="99"/>
                  <a:pt x="138" y="85"/>
                  <a:pt x="89" y="69"/>
                </a:cubicBezTo>
                <a:cubicBezTo>
                  <a:pt x="58" y="48"/>
                  <a:pt x="26" y="26"/>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5" name="Freeform 25">
            <a:extLst>
              <a:ext uri="{FF2B5EF4-FFF2-40B4-BE49-F238E27FC236}">
                <a16:creationId xmlns:a16="http://schemas.microsoft.com/office/drawing/2014/main" id="{325655E9-49EF-4086-BC36-4C2E79F199C6}"/>
              </a:ext>
            </a:extLst>
          </p:cNvPr>
          <p:cNvSpPr>
            <a:spLocks/>
          </p:cNvSpPr>
          <p:nvPr/>
        </p:nvSpPr>
        <p:spPr bwMode="auto">
          <a:xfrm>
            <a:off x="3276600" y="327026"/>
            <a:ext cx="566738" cy="163513"/>
          </a:xfrm>
          <a:custGeom>
            <a:avLst/>
            <a:gdLst>
              <a:gd name="T0" fmla="*/ 357 w 357"/>
              <a:gd name="T1" fmla="*/ 0 h 103"/>
              <a:gd name="T2" fmla="*/ 130 w 357"/>
              <a:gd name="T3" fmla="*/ 27 h 103"/>
              <a:gd name="T4" fmla="*/ 69 w 357"/>
              <a:gd name="T5" fmla="*/ 68 h 103"/>
              <a:gd name="T6" fmla="*/ 0 w 357"/>
              <a:gd name="T7" fmla="*/ 103 h 103"/>
            </a:gdLst>
            <a:ahLst/>
            <a:cxnLst>
              <a:cxn ang="0">
                <a:pos x="T0" y="T1"/>
              </a:cxn>
              <a:cxn ang="0">
                <a:pos x="T2" y="T3"/>
              </a:cxn>
              <a:cxn ang="0">
                <a:pos x="T4" y="T5"/>
              </a:cxn>
              <a:cxn ang="0">
                <a:pos x="T6" y="T7"/>
              </a:cxn>
            </a:cxnLst>
            <a:rect l="0" t="0" r="r" b="b"/>
            <a:pathLst>
              <a:path w="357" h="103">
                <a:moveTo>
                  <a:pt x="357" y="0"/>
                </a:moveTo>
                <a:cubicBezTo>
                  <a:pt x="273" y="28"/>
                  <a:pt x="243" y="22"/>
                  <a:pt x="130" y="27"/>
                </a:cubicBezTo>
                <a:cubicBezTo>
                  <a:pt x="105" y="36"/>
                  <a:pt x="91" y="54"/>
                  <a:pt x="69" y="68"/>
                </a:cubicBezTo>
                <a:cubicBezTo>
                  <a:pt x="52" y="94"/>
                  <a:pt x="31" y="103"/>
                  <a:pt x="0" y="10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6" name="Freeform 26">
            <a:extLst>
              <a:ext uri="{FF2B5EF4-FFF2-40B4-BE49-F238E27FC236}">
                <a16:creationId xmlns:a16="http://schemas.microsoft.com/office/drawing/2014/main" id="{298D25A7-8D5B-4EBB-B6DF-A1961074A172}"/>
              </a:ext>
            </a:extLst>
          </p:cNvPr>
          <p:cNvSpPr>
            <a:spLocks/>
          </p:cNvSpPr>
          <p:nvPr/>
        </p:nvSpPr>
        <p:spPr bwMode="auto">
          <a:xfrm>
            <a:off x="4614863" y="1281113"/>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7" name="Freeform 27">
            <a:extLst>
              <a:ext uri="{FF2B5EF4-FFF2-40B4-BE49-F238E27FC236}">
                <a16:creationId xmlns:a16="http://schemas.microsoft.com/office/drawing/2014/main" id="{B784B803-9556-46D4-AE22-1D52693EE82B}"/>
              </a:ext>
            </a:extLst>
          </p:cNvPr>
          <p:cNvSpPr>
            <a:spLocks/>
          </p:cNvSpPr>
          <p:nvPr/>
        </p:nvSpPr>
        <p:spPr bwMode="auto">
          <a:xfrm>
            <a:off x="2928939" y="533401"/>
            <a:ext cx="325437" cy="11113"/>
          </a:xfrm>
          <a:custGeom>
            <a:avLst/>
            <a:gdLst>
              <a:gd name="T0" fmla="*/ 205 w 205"/>
              <a:gd name="T1" fmla="*/ 0 h 7"/>
              <a:gd name="T2" fmla="*/ 0 w 205"/>
              <a:gd name="T3" fmla="*/ 7 h 7"/>
            </a:gdLst>
            <a:ahLst/>
            <a:cxnLst>
              <a:cxn ang="0">
                <a:pos x="T0" y="T1"/>
              </a:cxn>
              <a:cxn ang="0">
                <a:pos x="T2" y="T3"/>
              </a:cxn>
            </a:cxnLst>
            <a:rect l="0" t="0" r="r" b="b"/>
            <a:pathLst>
              <a:path w="205" h="7">
                <a:moveTo>
                  <a:pt x="205" y="0"/>
                </a:moveTo>
                <a:cubicBezTo>
                  <a:pt x="137" y="2"/>
                  <a:pt x="68" y="7"/>
                  <a:pt x="0" y="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29" name="Freeform 29">
            <a:extLst>
              <a:ext uri="{FF2B5EF4-FFF2-40B4-BE49-F238E27FC236}">
                <a16:creationId xmlns:a16="http://schemas.microsoft.com/office/drawing/2014/main" id="{C599C954-3648-4B44-88D6-22AD9173F053}"/>
              </a:ext>
            </a:extLst>
          </p:cNvPr>
          <p:cNvSpPr>
            <a:spLocks/>
          </p:cNvSpPr>
          <p:nvPr/>
        </p:nvSpPr>
        <p:spPr bwMode="auto">
          <a:xfrm>
            <a:off x="2917825" y="496888"/>
            <a:ext cx="325438" cy="36512"/>
          </a:xfrm>
          <a:custGeom>
            <a:avLst/>
            <a:gdLst>
              <a:gd name="T0" fmla="*/ 0 w 205"/>
              <a:gd name="T1" fmla="*/ 23 h 23"/>
              <a:gd name="T2" fmla="*/ 205 w 205"/>
              <a:gd name="T3" fmla="*/ 9 h 23"/>
            </a:gdLst>
            <a:ahLst/>
            <a:cxnLst>
              <a:cxn ang="0">
                <a:pos x="T0" y="T1"/>
              </a:cxn>
              <a:cxn ang="0">
                <a:pos x="T2" y="T3"/>
              </a:cxn>
            </a:cxnLst>
            <a:rect l="0" t="0" r="r" b="b"/>
            <a:pathLst>
              <a:path w="205" h="23">
                <a:moveTo>
                  <a:pt x="0" y="23"/>
                </a:moveTo>
                <a:cubicBezTo>
                  <a:pt x="113" y="0"/>
                  <a:pt x="45" y="9"/>
                  <a:pt x="205" y="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30" name="Freeform 30">
            <a:extLst>
              <a:ext uri="{FF2B5EF4-FFF2-40B4-BE49-F238E27FC236}">
                <a16:creationId xmlns:a16="http://schemas.microsoft.com/office/drawing/2014/main" id="{6C08741F-F352-4590-95B4-4329BEF2B98C}"/>
              </a:ext>
            </a:extLst>
          </p:cNvPr>
          <p:cNvSpPr>
            <a:spLocks/>
          </p:cNvSpPr>
          <p:nvPr/>
        </p:nvSpPr>
        <p:spPr bwMode="auto">
          <a:xfrm>
            <a:off x="3243264" y="206376"/>
            <a:ext cx="574675" cy="284163"/>
          </a:xfrm>
          <a:custGeom>
            <a:avLst/>
            <a:gdLst>
              <a:gd name="T0" fmla="*/ 0 w 362"/>
              <a:gd name="T1" fmla="*/ 179 h 179"/>
              <a:gd name="T2" fmla="*/ 151 w 362"/>
              <a:gd name="T3" fmla="*/ 62 h 179"/>
              <a:gd name="T4" fmla="*/ 357 w 362"/>
              <a:gd name="T5" fmla="*/ 83 h 179"/>
            </a:gdLst>
            <a:ahLst/>
            <a:cxnLst>
              <a:cxn ang="0">
                <a:pos x="T0" y="T1"/>
              </a:cxn>
              <a:cxn ang="0">
                <a:pos x="T2" y="T3"/>
              </a:cxn>
              <a:cxn ang="0">
                <a:pos x="T4" y="T5"/>
              </a:cxn>
            </a:cxnLst>
            <a:rect l="0" t="0" r="r" b="b"/>
            <a:pathLst>
              <a:path w="362" h="179">
                <a:moveTo>
                  <a:pt x="0" y="179"/>
                </a:moveTo>
                <a:cubicBezTo>
                  <a:pt x="31" y="133"/>
                  <a:pt x="97" y="81"/>
                  <a:pt x="151" y="62"/>
                </a:cubicBezTo>
                <a:cubicBezTo>
                  <a:pt x="362" y="69"/>
                  <a:pt x="357" y="0"/>
                  <a:pt x="357" y="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31" name="Freeform 31">
            <a:extLst>
              <a:ext uri="{FF2B5EF4-FFF2-40B4-BE49-F238E27FC236}">
                <a16:creationId xmlns:a16="http://schemas.microsoft.com/office/drawing/2014/main" id="{3693D2DE-5211-4A13-9BDB-6220BABE23B2}"/>
              </a:ext>
            </a:extLst>
          </p:cNvPr>
          <p:cNvSpPr>
            <a:spLocks/>
          </p:cNvSpPr>
          <p:nvPr/>
        </p:nvSpPr>
        <p:spPr bwMode="auto">
          <a:xfrm>
            <a:off x="2906714" y="576264"/>
            <a:ext cx="306387" cy="1698625"/>
          </a:xfrm>
          <a:custGeom>
            <a:avLst/>
            <a:gdLst>
              <a:gd name="T0" fmla="*/ 20 w 193"/>
              <a:gd name="T1" fmla="*/ 0 h 1070"/>
              <a:gd name="T2" fmla="*/ 48 w 193"/>
              <a:gd name="T3" fmla="*/ 199 h 1070"/>
              <a:gd name="T4" fmla="*/ 48 w 193"/>
              <a:gd name="T5" fmla="*/ 542 h 1070"/>
              <a:gd name="T6" fmla="*/ 0 w 193"/>
              <a:gd name="T7" fmla="*/ 659 h 1070"/>
              <a:gd name="T8" fmla="*/ 20 w 193"/>
              <a:gd name="T9" fmla="*/ 775 h 1070"/>
              <a:gd name="T10" fmla="*/ 75 w 193"/>
              <a:gd name="T11" fmla="*/ 796 h 1070"/>
              <a:gd name="T12" fmla="*/ 116 w 193"/>
              <a:gd name="T13" fmla="*/ 810 h 1070"/>
              <a:gd name="T14" fmla="*/ 192 w 193"/>
              <a:gd name="T15" fmla="*/ 885 h 1070"/>
              <a:gd name="T16" fmla="*/ 185 w 193"/>
              <a:gd name="T17" fmla="*/ 1008 h 1070"/>
              <a:gd name="T18" fmla="*/ 123 w 193"/>
              <a:gd name="T19" fmla="*/ 1036 h 1070"/>
              <a:gd name="T20" fmla="*/ 82 w 193"/>
              <a:gd name="T2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070">
                <a:moveTo>
                  <a:pt x="20" y="0"/>
                </a:moveTo>
                <a:cubicBezTo>
                  <a:pt x="29" y="194"/>
                  <a:pt x="16" y="107"/>
                  <a:pt x="48" y="199"/>
                </a:cubicBezTo>
                <a:cubicBezTo>
                  <a:pt x="52" y="339"/>
                  <a:pt x="62" y="417"/>
                  <a:pt x="48" y="542"/>
                </a:cubicBezTo>
                <a:cubicBezTo>
                  <a:pt x="44" y="577"/>
                  <a:pt x="9" y="616"/>
                  <a:pt x="0" y="659"/>
                </a:cubicBezTo>
                <a:cubicBezTo>
                  <a:pt x="1" y="670"/>
                  <a:pt x="2" y="753"/>
                  <a:pt x="20" y="775"/>
                </a:cubicBezTo>
                <a:cubicBezTo>
                  <a:pt x="34" y="793"/>
                  <a:pt x="55" y="790"/>
                  <a:pt x="75" y="796"/>
                </a:cubicBezTo>
                <a:cubicBezTo>
                  <a:pt x="89" y="800"/>
                  <a:pt x="116" y="810"/>
                  <a:pt x="116" y="810"/>
                </a:cubicBezTo>
                <a:cubicBezTo>
                  <a:pt x="139" y="833"/>
                  <a:pt x="165" y="867"/>
                  <a:pt x="192" y="885"/>
                </a:cubicBezTo>
                <a:cubicBezTo>
                  <a:pt x="190" y="926"/>
                  <a:pt x="193" y="968"/>
                  <a:pt x="185" y="1008"/>
                </a:cubicBezTo>
                <a:cubicBezTo>
                  <a:pt x="180" y="1030"/>
                  <a:pt x="123" y="1036"/>
                  <a:pt x="123" y="1036"/>
                </a:cubicBezTo>
                <a:cubicBezTo>
                  <a:pt x="113" y="1052"/>
                  <a:pt x="104" y="1070"/>
                  <a:pt x="82" y="107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5632" name="Freeform 32">
            <a:extLst>
              <a:ext uri="{FF2B5EF4-FFF2-40B4-BE49-F238E27FC236}">
                <a16:creationId xmlns:a16="http://schemas.microsoft.com/office/drawing/2014/main" id="{6CC0A7A7-37A6-472F-9A62-57F7D6BC9AE0}"/>
              </a:ext>
            </a:extLst>
          </p:cNvPr>
          <p:cNvSpPr>
            <a:spLocks/>
          </p:cNvSpPr>
          <p:nvPr/>
        </p:nvSpPr>
        <p:spPr bwMode="auto">
          <a:xfrm>
            <a:off x="2819400" y="555625"/>
            <a:ext cx="331788" cy="1697038"/>
          </a:xfrm>
          <a:custGeom>
            <a:avLst/>
            <a:gdLst>
              <a:gd name="T0" fmla="*/ 123 w 209"/>
              <a:gd name="T1" fmla="*/ 1069 h 1069"/>
              <a:gd name="T2" fmla="*/ 137 w 209"/>
              <a:gd name="T3" fmla="*/ 1049 h 1069"/>
              <a:gd name="T4" fmla="*/ 158 w 209"/>
              <a:gd name="T5" fmla="*/ 1035 h 1069"/>
              <a:gd name="T6" fmla="*/ 206 w 209"/>
              <a:gd name="T7" fmla="*/ 953 h 1069"/>
              <a:gd name="T8" fmla="*/ 123 w 209"/>
              <a:gd name="T9" fmla="*/ 857 h 1069"/>
              <a:gd name="T10" fmla="*/ 62 w 209"/>
              <a:gd name="T11" fmla="*/ 823 h 1069"/>
              <a:gd name="T12" fmla="*/ 48 w 209"/>
              <a:gd name="T13" fmla="*/ 802 h 1069"/>
              <a:gd name="T14" fmla="*/ 27 w 209"/>
              <a:gd name="T15" fmla="*/ 781 h 1069"/>
              <a:gd name="T16" fmla="*/ 0 w 209"/>
              <a:gd name="T17" fmla="*/ 740 h 1069"/>
              <a:gd name="T18" fmla="*/ 48 w 209"/>
              <a:gd name="T19" fmla="*/ 562 h 1069"/>
              <a:gd name="T20" fmla="*/ 34 w 209"/>
              <a:gd name="T21" fmla="*/ 75 h 1069"/>
              <a:gd name="T22" fmla="*/ 55 w 209"/>
              <a:gd name="T23"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069">
                <a:moveTo>
                  <a:pt x="123" y="1069"/>
                </a:moveTo>
                <a:cubicBezTo>
                  <a:pt x="128" y="1062"/>
                  <a:pt x="131" y="1055"/>
                  <a:pt x="137" y="1049"/>
                </a:cubicBezTo>
                <a:cubicBezTo>
                  <a:pt x="143" y="1043"/>
                  <a:pt x="152" y="1041"/>
                  <a:pt x="158" y="1035"/>
                </a:cubicBezTo>
                <a:cubicBezTo>
                  <a:pt x="178" y="1012"/>
                  <a:pt x="196" y="982"/>
                  <a:pt x="206" y="953"/>
                </a:cubicBezTo>
                <a:cubicBezTo>
                  <a:pt x="196" y="850"/>
                  <a:pt x="209" y="887"/>
                  <a:pt x="123" y="857"/>
                </a:cubicBezTo>
                <a:cubicBezTo>
                  <a:pt x="101" y="849"/>
                  <a:pt x="62" y="823"/>
                  <a:pt x="62" y="823"/>
                </a:cubicBezTo>
                <a:cubicBezTo>
                  <a:pt x="57" y="816"/>
                  <a:pt x="53" y="808"/>
                  <a:pt x="48" y="802"/>
                </a:cubicBezTo>
                <a:cubicBezTo>
                  <a:pt x="42" y="794"/>
                  <a:pt x="33" y="789"/>
                  <a:pt x="27" y="781"/>
                </a:cubicBezTo>
                <a:cubicBezTo>
                  <a:pt x="17" y="768"/>
                  <a:pt x="0" y="740"/>
                  <a:pt x="0" y="740"/>
                </a:cubicBezTo>
                <a:cubicBezTo>
                  <a:pt x="6" y="680"/>
                  <a:pt x="13" y="614"/>
                  <a:pt x="48" y="562"/>
                </a:cubicBezTo>
                <a:cubicBezTo>
                  <a:pt x="60" y="399"/>
                  <a:pt x="67" y="237"/>
                  <a:pt x="34" y="75"/>
                </a:cubicBezTo>
                <a:cubicBezTo>
                  <a:pt x="42" y="7"/>
                  <a:pt x="26" y="27"/>
                  <a:pt x="55" y="0"/>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dissolve">
                                      <p:cBhvr>
                                        <p:cTn id="7" dur="500"/>
                                        <p:tgtEl>
                                          <p:spTgt spid="25604">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p:cTn id="11" dur="500" fill="hold"/>
                                        <p:tgtEl>
                                          <p:spTgt spid="2560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560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560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5604">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25615"/>
                                        </p:tgtEl>
                                        <p:attrNameLst>
                                          <p:attrName>style.visibility</p:attrName>
                                        </p:attrNameLst>
                                      </p:cBhvr>
                                      <p:to>
                                        <p:strVal val="visible"/>
                                      </p:to>
                                    </p:set>
                                    <p:animEffect transition="in" filter="wipe(up)">
                                      <p:cBhvr>
                                        <p:cTn id="18" dur="3000"/>
                                        <p:tgtEl>
                                          <p:spTgt spid="256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5604">
                                            <p:txEl>
                                              <p:pRg st="2" end="2"/>
                                            </p:txEl>
                                          </p:spTgt>
                                        </p:tgtEl>
                                        <p:attrNameLst>
                                          <p:attrName>style.visibility</p:attrName>
                                        </p:attrNameLst>
                                      </p:cBhvr>
                                      <p:to>
                                        <p:strVal val="visible"/>
                                      </p:to>
                                    </p:set>
                                    <p:anim calcmode="lin" valueType="num">
                                      <p:cBhvr>
                                        <p:cTn id="23" dur="500" fill="hold"/>
                                        <p:tgtEl>
                                          <p:spTgt spid="2560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560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560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56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5604">
                                            <p:txEl>
                                              <p:pRg st="3" end="3"/>
                                            </p:txEl>
                                          </p:spTgt>
                                        </p:tgtEl>
                                        <p:attrNameLst>
                                          <p:attrName>style.visibility</p:attrName>
                                        </p:attrNameLst>
                                      </p:cBhvr>
                                      <p:to>
                                        <p:strVal val="visible"/>
                                      </p:to>
                                    </p:set>
                                    <p:anim calcmode="lin" valueType="num">
                                      <p:cBhvr>
                                        <p:cTn id="31" dur="500" fill="hold"/>
                                        <p:tgtEl>
                                          <p:spTgt spid="2560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560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560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5604">
                                            <p:txEl>
                                              <p:pRg st="3" end="3"/>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25604">
                                            <p:txEl>
                                              <p:pRg st="4" end="4"/>
                                            </p:txEl>
                                          </p:spTgt>
                                        </p:tgtEl>
                                        <p:attrNameLst>
                                          <p:attrName>style.visibility</p:attrName>
                                        </p:attrNameLst>
                                      </p:cBhvr>
                                      <p:to>
                                        <p:strVal val="visible"/>
                                      </p:to>
                                    </p:set>
                                    <p:anim calcmode="lin" valueType="num">
                                      <p:cBhvr>
                                        <p:cTn id="38" dur="500" fill="hold"/>
                                        <p:tgtEl>
                                          <p:spTgt spid="25604">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560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32" name="Group 8">
            <a:extLst>
              <a:ext uri="{FF2B5EF4-FFF2-40B4-BE49-F238E27FC236}">
                <a16:creationId xmlns:a16="http://schemas.microsoft.com/office/drawing/2014/main" id="{6C0C721E-02C3-4163-8673-7C2C3B7873FF}"/>
              </a:ext>
            </a:extLst>
          </p:cNvPr>
          <p:cNvGrpSpPr>
            <a:grpSpLocks/>
          </p:cNvGrpSpPr>
          <p:nvPr/>
        </p:nvGrpSpPr>
        <p:grpSpPr bwMode="auto">
          <a:xfrm>
            <a:off x="1676400" y="152400"/>
            <a:ext cx="8839200" cy="6553200"/>
            <a:chOff x="143" y="442"/>
            <a:chExt cx="5465" cy="3554"/>
          </a:xfrm>
        </p:grpSpPr>
        <p:pic>
          <p:nvPicPr>
            <p:cNvPr id="26633" name="Picture 9">
              <a:extLst>
                <a:ext uri="{FF2B5EF4-FFF2-40B4-BE49-F238E27FC236}">
                  <a16:creationId xmlns:a16="http://schemas.microsoft.com/office/drawing/2014/main" id="{86446B75-CFE2-4281-979F-F38C6669A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6634" name="Rectangle 10">
              <a:extLst>
                <a:ext uri="{FF2B5EF4-FFF2-40B4-BE49-F238E27FC236}">
                  <a16:creationId xmlns:a16="http://schemas.microsoft.com/office/drawing/2014/main" id="{860B4759-5D5E-4CED-B91B-F28A1E6BF9F4}"/>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6631" name="Rectangle 7">
            <a:extLst>
              <a:ext uri="{FF2B5EF4-FFF2-40B4-BE49-F238E27FC236}">
                <a16:creationId xmlns:a16="http://schemas.microsoft.com/office/drawing/2014/main" id="{99594565-9E76-483C-9B82-31DF17EEB95E}"/>
              </a:ext>
            </a:extLst>
          </p:cNvPr>
          <p:cNvSpPr>
            <a:spLocks noChangeArrowheads="1"/>
          </p:cNvSpPr>
          <p:nvPr/>
        </p:nvSpPr>
        <p:spPr bwMode="auto">
          <a:xfrm>
            <a:off x="1676400" y="2971800"/>
            <a:ext cx="8839200" cy="37338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28" name="Rectangle 4">
            <a:extLst>
              <a:ext uri="{FF2B5EF4-FFF2-40B4-BE49-F238E27FC236}">
                <a16:creationId xmlns:a16="http://schemas.microsoft.com/office/drawing/2014/main" id="{50BEB472-C86F-4FDE-89E1-499D32EA6021}"/>
              </a:ext>
            </a:extLst>
          </p:cNvPr>
          <p:cNvSpPr>
            <a:spLocks noChangeArrowheads="1"/>
          </p:cNvSpPr>
          <p:nvPr/>
        </p:nvSpPr>
        <p:spPr bwMode="auto">
          <a:xfrm>
            <a:off x="1828800" y="2971800"/>
            <a:ext cx="8534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travels to Miletus</a:t>
            </a:r>
          </a:p>
          <a:p>
            <a:pPr lvl="1" fontAlgn="base">
              <a:spcAft>
                <a:spcPct val="0"/>
              </a:spcAft>
              <a:buClr>
                <a:srgbClr val="FFFFFF"/>
              </a:buClr>
            </a:pPr>
            <a:r>
              <a:rPr lang="en-US" altLang="en-US">
                <a:solidFill>
                  <a:srgbClr val="FFFFFF"/>
                </a:solidFill>
                <a:latin typeface="Times New Roman" panose="02020603050405020304" pitchFamily="18" charset="0"/>
              </a:rPr>
              <a:t>Calls for the elders of Ephesus to meet with him </a:t>
            </a:r>
            <a:r>
              <a:rPr lang="en-US" altLang="en-US" i="1">
                <a:solidFill>
                  <a:srgbClr val="FFFFFF"/>
                </a:solidFill>
                <a:latin typeface="Times New Roman" panose="02020603050405020304" pitchFamily="18" charset="0"/>
              </a:rPr>
              <a:t>(20:17-38; Rom 15:30-32)</a:t>
            </a:r>
          </a:p>
          <a:p>
            <a:pPr lvl="2" fontAlgn="base">
              <a:spcAft>
                <a:spcPct val="0"/>
              </a:spcAft>
              <a:buClr>
                <a:srgbClr val="FFCC66"/>
              </a:buClr>
            </a:pPr>
            <a:r>
              <a:rPr lang="en-US" altLang="en-US">
                <a:solidFill>
                  <a:srgbClr val="FFFFFF"/>
                </a:solidFill>
                <a:latin typeface="Times New Roman" panose="02020603050405020304" pitchFamily="18" charset="0"/>
              </a:rPr>
              <a:t>Miletus approximately 28 miles south of Ephesus by land</a:t>
            </a:r>
          </a:p>
          <a:p>
            <a:pPr lvl="2" fontAlgn="base">
              <a:spcAft>
                <a:spcPct val="0"/>
              </a:spcAft>
              <a:buClr>
                <a:srgbClr val="FFCC66"/>
              </a:buClr>
            </a:pPr>
            <a:r>
              <a:rPr lang="en-US" altLang="en-US">
                <a:solidFill>
                  <a:srgbClr val="FFFFFF"/>
                </a:solidFill>
                <a:latin typeface="Times New Roman" panose="02020603050405020304" pitchFamily="18" charset="0"/>
              </a:rPr>
              <a:t>Four years have passed since Paul established the work at Ephesus</a:t>
            </a:r>
          </a:p>
          <a:p>
            <a:pPr lvl="1" fontAlgn="base">
              <a:spcAft>
                <a:spcPct val="0"/>
              </a:spcAft>
              <a:buClr>
                <a:srgbClr val="FFFFFF"/>
              </a:buClr>
            </a:pPr>
            <a:r>
              <a:rPr lang="en-US" altLang="en-US">
                <a:solidFill>
                  <a:srgbClr val="FFFFFF"/>
                </a:solidFill>
                <a:latin typeface="Times New Roman" panose="02020603050405020304" pitchFamily="18" charset="0"/>
              </a:rPr>
              <a:t>Admonishes them to teach the church properly; warns against false teachers </a:t>
            </a:r>
            <a:r>
              <a:rPr lang="en-US" altLang="en-US" i="1">
                <a:solidFill>
                  <a:srgbClr val="FFFFFF"/>
                </a:solidFill>
                <a:latin typeface="Times New Roman" panose="02020603050405020304" pitchFamily="18" charset="0"/>
              </a:rPr>
              <a:t>(20:28-29)</a:t>
            </a:r>
          </a:p>
        </p:txBody>
      </p:sp>
      <p:sp>
        <p:nvSpPr>
          <p:cNvPr id="26635" name="Rectangle 11">
            <a:extLst>
              <a:ext uri="{FF2B5EF4-FFF2-40B4-BE49-F238E27FC236}">
                <a16:creationId xmlns:a16="http://schemas.microsoft.com/office/drawing/2014/main" id="{6580C0A3-315F-4A00-9801-305A8A0928CC}"/>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36" name="Rectangle 12">
            <a:extLst>
              <a:ext uri="{FF2B5EF4-FFF2-40B4-BE49-F238E27FC236}">
                <a16:creationId xmlns:a16="http://schemas.microsoft.com/office/drawing/2014/main" id="{3F9F2E45-AE80-479F-ABBB-920DE8D9EA67}"/>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37" name="Rectangle 13">
            <a:extLst>
              <a:ext uri="{FF2B5EF4-FFF2-40B4-BE49-F238E27FC236}">
                <a16:creationId xmlns:a16="http://schemas.microsoft.com/office/drawing/2014/main" id="{4FF0EA39-856F-483B-ABC3-0C736AEB40FC}"/>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38" name="Rectangle 14">
            <a:extLst>
              <a:ext uri="{FF2B5EF4-FFF2-40B4-BE49-F238E27FC236}">
                <a16:creationId xmlns:a16="http://schemas.microsoft.com/office/drawing/2014/main" id="{D3FB1220-F22B-46B5-A5AC-382E7DA6A292}"/>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39" name="Freeform 15">
            <a:extLst>
              <a:ext uri="{FF2B5EF4-FFF2-40B4-BE49-F238E27FC236}">
                <a16:creationId xmlns:a16="http://schemas.microsoft.com/office/drawing/2014/main" id="{F9CDA7F3-4F50-4651-B6EA-D0EA10E84108}"/>
              </a:ext>
            </a:extLst>
          </p:cNvPr>
          <p:cNvSpPr>
            <a:spLocks/>
          </p:cNvSpPr>
          <p:nvPr/>
        </p:nvSpPr>
        <p:spPr bwMode="auto">
          <a:xfrm>
            <a:off x="4572000" y="1295400"/>
            <a:ext cx="76200" cy="141288"/>
          </a:xfrm>
          <a:custGeom>
            <a:avLst/>
            <a:gdLst>
              <a:gd name="T0" fmla="*/ 0 w 48"/>
              <a:gd name="T1" fmla="*/ 0 h 89"/>
              <a:gd name="T2" fmla="*/ 48 w 48"/>
              <a:gd name="T3" fmla="*/ 89 h 89"/>
            </a:gdLst>
            <a:ahLst/>
            <a:cxnLst>
              <a:cxn ang="0">
                <a:pos x="T0" y="T1"/>
              </a:cxn>
              <a:cxn ang="0">
                <a:pos x="T2" y="T3"/>
              </a:cxn>
            </a:cxnLst>
            <a:rect l="0" t="0" r="r" b="b"/>
            <a:pathLst>
              <a:path w="48" h="89">
                <a:moveTo>
                  <a:pt x="0" y="0"/>
                </a:moveTo>
                <a:cubicBezTo>
                  <a:pt x="43" y="28"/>
                  <a:pt x="15" y="56"/>
                  <a:pt x="48" y="8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0" name="Freeform 16">
            <a:extLst>
              <a:ext uri="{FF2B5EF4-FFF2-40B4-BE49-F238E27FC236}">
                <a16:creationId xmlns:a16="http://schemas.microsoft.com/office/drawing/2014/main" id="{6DD13786-1843-4C1F-8EE9-0432085FA927}"/>
              </a:ext>
            </a:extLst>
          </p:cNvPr>
          <p:cNvSpPr>
            <a:spLocks/>
          </p:cNvSpPr>
          <p:nvPr/>
        </p:nvSpPr>
        <p:spPr bwMode="auto">
          <a:xfrm>
            <a:off x="4670425" y="1425575"/>
            <a:ext cx="31750" cy="261938"/>
          </a:xfrm>
          <a:custGeom>
            <a:avLst/>
            <a:gdLst>
              <a:gd name="T0" fmla="*/ 0 w 20"/>
              <a:gd name="T1" fmla="*/ 0 h 165"/>
              <a:gd name="T2" fmla="*/ 20 w 20"/>
              <a:gd name="T3" fmla="*/ 165 h 165"/>
            </a:gdLst>
            <a:ahLst/>
            <a:cxnLst>
              <a:cxn ang="0">
                <a:pos x="T0" y="T1"/>
              </a:cxn>
              <a:cxn ang="0">
                <a:pos x="T2" y="T3"/>
              </a:cxn>
            </a:cxnLst>
            <a:rect l="0" t="0" r="r" b="b"/>
            <a:pathLst>
              <a:path w="20" h="165">
                <a:moveTo>
                  <a:pt x="0" y="0"/>
                </a:moveTo>
                <a:cubicBezTo>
                  <a:pt x="7" y="72"/>
                  <a:pt x="20" y="91"/>
                  <a:pt x="20" y="165"/>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1" name="Freeform 17">
            <a:extLst>
              <a:ext uri="{FF2B5EF4-FFF2-40B4-BE49-F238E27FC236}">
                <a16:creationId xmlns:a16="http://schemas.microsoft.com/office/drawing/2014/main" id="{05E39379-94D5-4BD7-B0BD-6B1DEFFF8B24}"/>
              </a:ext>
            </a:extLst>
          </p:cNvPr>
          <p:cNvSpPr>
            <a:spLocks/>
          </p:cNvSpPr>
          <p:nvPr/>
        </p:nvSpPr>
        <p:spPr bwMode="auto">
          <a:xfrm>
            <a:off x="4500563" y="1676401"/>
            <a:ext cx="430212" cy="1089025"/>
          </a:xfrm>
          <a:custGeom>
            <a:avLst/>
            <a:gdLst>
              <a:gd name="T0" fmla="*/ 120 w 271"/>
              <a:gd name="T1" fmla="*/ 0 h 686"/>
              <a:gd name="T2" fmla="*/ 72 w 271"/>
              <a:gd name="T3" fmla="*/ 171 h 686"/>
              <a:gd name="T4" fmla="*/ 24 w 271"/>
              <a:gd name="T5" fmla="*/ 309 h 686"/>
              <a:gd name="T6" fmla="*/ 11 w 271"/>
              <a:gd name="T7" fmla="*/ 405 h 686"/>
              <a:gd name="T8" fmla="*/ 18 w 271"/>
              <a:gd name="T9" fmla="*/ 425 h 686"/>
              <a:gd name="T10" fmla="*/ 79 w 271"/>
              <a:gd name="T11" fmla="*/ 446 h 686"/>
              <a:gd name="T12" fmla="*/ 203 w 271"/>
              <a:gd name="T13" fmla="*/ 507 h 686"/>
              <a:gd name="T14" fmla="*/ 258 w 271"/>
              <a:gd name="T15" fmla="*/ 631 h 686"/>
              <a:gd name="T16" fmla="*/ 271 w 271"/>
              <a:gd name="T17" fmla="*/ 686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686">
                <a:moveTo>
                  <a:pt x="120" y="0"/>
                </a:moveTo>
                <a:cubicBezTo>
                  <a:pt x="115" y="114"/>
                  <a:pt x="155" y="147"/>
                  <a:pt x="72" y="171"/>
                </a:cubicBezTo>
                <a:cubicBezTo>
                  <a:pt x="41" y="222"/>
                  <a:pt x="71" y="278"/>
                  <a:pt x="24" y="309"/>
                </a:cubicBezTo>
                <a:cubicBezTo>
                  <a:pt x="0" y="346"/>
                  <a:pt x="2" y="356"/>
                  <a:pt x="11" y="405"/>
                </a:cubicBezTo>
                <a:cubicBezTo>
                  <a:pt x="12" y="412"/>
                  <a:pt x="12" y="421"/>
                  <a:pt x="18" y="425"/>
                </a:cubicBezTo>
                <a:cubicBezTo>
                  <a:pt x="36" y="437"/>
                  <a:pt x="59" y="439"/>
                  <a:pt x="79" y="446"/>
                </a:cubicBezTo>
                <a:cubicBezTo>
                  <a:pt x="123" y="461"/>
                  <a:pt x="157" y="494"/>
                  <a:pt x="203" y="507"/>
                </a:cubicBezTo>
                <a:cubicBezTo>
                  <a:pt x="230" y="550"/>
                  <a:pt x="213" y="601"/>
                  <a:pt x="258" y="631"/>
                </a:cubicBezTo>
                <a:cubicBezTo>
                  <a:pt x="265" y="677"/>
                  <a:pt x="258" y="660"/>
                  <a:pt x="271" y="686"/>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2" name="Freeform 18">
            <a:extLst>
              <a:ext uri="{FF2B5EF4-FFF2-40B4-BE49-F238E27FC236}">
                <a16:creationId xmlns:a16="http://schemas.microsoft.com/office/drawing/2014/main" id="{1F1EEBC5-C5FC-4559-B335-9ACB8C6FCACE}"/>
              </a:ext>
            </a:extLst>
          </p:cNvPr>
          <p:cNvSpPr>
            <a:spLocks/>
          </p:cNvSpPr>
          <p:nvPr/>
        </p:nvSpPr>
        <p:spPr bwMode="auto">
          <a:xfrm>
            <a:off x="2917825" y="496888"/>
            <a:ext cx="325438" cy="36512"/>
          </a:xfrm>
          <a:custGeom>
            <a:avLst/>
            <a:gdLst>
              <a:gd name="T0" fmla="*/ 0 w 205"/>
              <a:gd name="T1" fmla="*/ 23 h 23"/>
              <a:gd name="T2" fmla="*/ 205 w 205"/>
              <a:gd name="T3" fmla="*/ 9 h 23"/>
            </a:gdLst>
            <a:ahLst/>
            <a:cxnLst>
              <a:cxn ang="0">
                <a:pos x="T0" y="T1"/>
              </a:cxn>
              <a:cxn ang="0">
                <a:pos x="T2" y="T3"/>
              </a:cxn>
            </a:cxnLst>
            <a:rect l="0" t="0" r="r" b="b"/>
            <a:pathLst>
              <a:path w="205" h="23">
                <a:moveTo>
                  <a:pt x="0" y="23"/>
                </a:moveTo>
                <a:cubicBezTo>
                  <a:pt x="113" y="0"/>
                  <a:pt x="45" y="9"/>
                  <a:pt x="205" y="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3" name="Freeform 19">
            <a:extLst>
              <a:ext uri="{FF2B5EF4-FFF2-40B4-BE49-F238E27FC236}">
                <a16:creationId xmlns:a16="http://schemas.microsoft.com/office/drawing/2014/main" id="{7C9B788C-3F10-4B41-A08E-2CEB7B0F7CB7}"/>
              </a:ext>
            </a:extLst>
          </p:cNvPr>
          <p:cNvSpPr>
            <a:spLocks/>
          </p:cNvSpPr>
          <p:nvPr/>
        </p:nvSpPr>
        <p:spPr bwMode="auto">
          <a:xfrm>
            <a:off x="3243264" y="206376"/>
            <a:ext cx="574675" cy="284163"/>
          </a:xfrm>
          <a:custGeom>
            <a:avLst/>
            <a:gdLst>
              <a:gd name="T0" fmla="*/ 0 w 362"/>
              <a:gd name="T1" fmla="*/ 179 h 179"/>
              <a:gd name="T2" fmla="*/ 151 w 362"/>
              <a:gd name="T3" fmla="*/ 62 h 179"/>
              <a:gd name="T4" fmla="*/ 357 w 362"/>
              <a:gd name="T5" fmla="*/ 83 h 179"/>
            </a:gdLst>
            <a:ahLst/>
            <a:cxnLst>
              <a:cxn ang="0">
                <a:pos x="T0" y="T1"/>
              </a:cxn>
              <a:cxn ang="0">
                <a:pos x="T2" y="T3"/>
              </a:cxn>
              <a:cxn ang="0">
                <a:pos x="T4" y="T5"/>
              </a:cxn>
            </a:cxnLst>
            <a:rect l="0" t="0" r="r" b="b"/>
            <a:pathLst>
              <a:path w="362" h="179">
                <a:moveTo>
                  <a:pt x="0" y="179"/>
                </a:moveTo>
                <a:cubicBezTo>
                  <a:pt x="31" y="133"/>
                  <a:pt x="97" y="81"/>
                  <a:pt x="151" y="62"/>
                </a:cubicBezTo>
                <a:cubicBezTo>
                  <a:pt x="362" y="69"/>
                  <a:pt x="357" y="0"/>
                  <a:pt x="357" y="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6" name="Freeform 22">
            <a:extLst>
              <a:ext uri="{FF2B5EF4-FFF2-40B4-BE49-F238E27FC236}">
                <a16:creationId xmlns:a16="http://schemas.microsoft.com/office/drawing/2014/main" id="{AAB05C49-2448-46E9-BE3D-3A9D1B7B30B8}"/>
              </a:ext>
            </a:extLst>
          </p:cNvPr>
          <p:cNvSpPr>
            <a:spLocks/>
          </p:cNvSpPr>
          <p:nvPr/>
        </p:nvSpPr>
        <p:spPr bwMode="auto">
          <a:xfrm>
            <a:off x="7472364" y="2946401"/>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7" name="Freeform 23">
            <a:extLst>
              <a:ext uri="{FF2B5EF4-FFF2-40B4-BE49-F238E27FC236}">
                <a16:creationId xmlns:a16="http://schemas.microsoft.com/office/drawing/2014/main" id="{F35E63BC-CA65-4E7B-8A7C-54ABF162544E}"/>
              </a:ext>
            </a:extLst>
          </p:cNvPr>
          <p:cNvSpPr>
            <a:spLocks/>
          </p:cNvSpPr>
          <p:nvPr/>
        </p:nvSpPr>
        <p:spPr bwMode="auto">
          <a:xfrm>
            <a:off x="7237414" y="2840038"/>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8" name="Freeform 24">
            <a:extLst>
              <a:ext uri="{FF2B5EF4-FFF2-40B4-BE49-F238E27FC236}">
                <a16:creationId xmlns:a16="http://schemas.microsoft.com/office/drawing/2014/main" id="{23F056FD-B345-4FE0-B7B1-5D41D8264B6D}"/>
              </a:ext>
            </a:extLst>
          </p:cNvPr>
          <p:cNvSpPr>
            <a:spLocks/>
          </p:cNvSpPr>
          <p:nvPr/>
        </p:nvSpPr>
        <p:spPr bwMode="auto">
          <a:xfrm>
            <a:off x="6715125" y="2393950"/>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49" name="Freeform 25">
            <a:extLst>
              <a:ext uri="{FF2B5EF4-FFF2-40B4-BE49-F238E27FC236}">
                <a16:creationId xmlns:a16="http://schemas.microsoft.com/office/drawing/2014/main" id="{4A167A45-EB0B-48DA-B911-B71C984303BE}"/>
              </a:ext>
            </a:extLst>
          </p:cNvPr>
          <p:cNvSpPr>
            <a:spLocks/>
          </p:cNvSpPr>
          <p:nvPr/>
        </p:nvSpPr>
        <p:spPr bwMode="auto">
          <a:xfrm>
            <a:off x="8358188" y="3178176"/>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0" name="Freeform 26">
            <a:extLst>
              <a:ext uri="{FF2B5EF4-FFF2-40B4-BE49-F238E27FC236}">
                <a16:creationId xmlns:a16="http://schemas.microsoft.com/office/drawing/2014/main" id="{07BE44EB-6CD0-423D-B3A4-EE3588342349}"/>
              </a:ext>
            </a:extLst>
          </p:cNvPr>
          <p:cNvSpPr>
            <a:spLocks/>
          </p:cNvSpPr>
          <p:nvPr/>
        </p:nvSpPr>
        <p:spPr bwMode="auto">
          <a:xfrm>
            <a:off x="5027614" y="2317750"/>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1" name="Freeform 27">
            <a:extLst>
              <a:ext uri="{FF2B5EF4-FFF2-40B4-BE49-F238E27FC236}">
                <a16:creationId xmlns:a16="http://schemas.microsoft.com/office/drawing/2014/main" id="{AFF1FCC8-57DA-4885-BDB9-267C44604984}"/>
              </a:ext>
            </a:extLst>
          </p:cNvPr>
          <p:cNvSpPr>
            <a:spLocks/>
          </p:cNvSpPr>
          <p:nvPr/>
        </p:nvSpPr>
        <p:spPr bwMode="auto">
          <a:xfrm>
            <a:off x="7248526" y="2659063"/>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2" name="Freeform 28">
            <a:extLst>
              <a:ext uri="{FF2B5EF4-FFF2-40B4-BE49-F238E27FC236}">
                <a16:creationId xmlns:a16="http://schemas.microsoft.com/office/drawing/2014/main" id="{299960D3-38B5-41E2-A942-331E76C159CD}"/>
              </a:ext>
            </a:extLst>
          </p:cNvPr>
          <p:cNvSpPr>
            <a:spLocks/>
          </p:cNvSpPr>
          <p:nvPr/>
        </p:nvSpPr>
        <p:spPr bwMode="auto">
          <a:xfrm>
            <a:off x="3884614" y="325438"/>
            <a:ext cx="708025" cy="925512"/>
          </a:xfrm>
          <a:custGeom>
            <a:avLst/>
            <a:gdLst>
              <a:gd name="T0" fmla="*/ 446 w 446"/>
              <a:gd name="T1" fmla="*/ 583 h 583"/>
              <a:gd name="T2" fmla="*/ 391 w 446"/>
              <a:gd name="T3" fmla="*/ 528 h 583"/>
              <a:gd name="T4" fmla="*/ 322 w 446"/>
              <a:gd name="T5" fmla="*/ 453 h 583"/>
              <a:gd name="T6" fmla="*/ 261 w 446"/>
              <a:gd name="T7" fmla="*/ 240 h 583"/>
              <a:gd name="T8" fmla="*/ 213 w 446"/>
              <a:gd name="T9" fmla="*/ 144 h 583"/>
              <a:gd name="T10" fmla="*/ 89 w 446"/>
              <a:gd name="T11" fmla="*/ 69 h 583"/>
              <a:gd name="T12" fmla="*/ 0 w 446"/>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446" h="583">
                <a:moveTo>
                  <a:pt x="446" y="583"/>
                </a:moveTo>
                <a:cubicBezTo>
                  <a:pt x="430" y="560"/>
                  <a:pt x="415" y="544"/>
                  <a:pt x="391" y="528"/>
                </a:cubicBezTo>
                <a:cubicBezTo>
                  <a:pt x="370" y="497"/>
                  <a:pt x="354" y="474"/>
                  <a:pt x="322" y="453"/>
                </a:cubicBezTo>
                <a:cubicBezTo>
                  <a:pt x="301" y="381"/>
                  <a:pt x="291" y="308"/>
                  <a:pt x="261" y="240"/>
                </a:cubicBezTo>
                <a:cubicBezTo>
                  <a:pt x="244" y="202"/>
                  <a:pt x="247" y="168"/>
                  <a:pt x="213" y="144"/>
                </a:cubicBezTo>
                <a:cubicBezTo>
                  <a:pt x="182" y="99"/>
                  <a:pt x="138" y="85"/>
                  <a:pt x="89" y="69"/>
                </a:cubicBezTo>
                <a:cubicBezTo>
                  <a:pt x="58" y="48"/>
                  <a:pt x="26" y="26"/>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3" name="Freeform 29">
            <a:extLst>
              <a:ext uri="{FF2B5EF4-FFF2-40B4-BE49-F238E27FC236}">
                <a16:creationId xmlns:a16="http://schemas.microsoft.com/office/drawing/2014/main" id="{C86D2160-2828-45B3-B231-2D90D84D9FFF}"/>
              </a:ext>
            </a:extLst>
          </p:cNvPr>
          <p:cNvSpPr>
            <a:spLocks/>
          </p:cNvSpPr>
          <p:nvPr/>
        </p:nvSpPr>
        <p:spPr bwMode="auto">
          <a:xfrm>
            <a:off x="3286125" y="304801"/>
            <a:ext cx="566738" cy="163513"/>
          </a:xfrm>
          <a:custGeom>
            <a:avLst/>
            <a:gdLst>
              <a:gd name="T0" fmla="*/ 357 w 357"/>
              <a:gd name="T1" fmla="*/ 0 h 103"/>
              <a:gd name="T2" fmla="*/ 130 w 357"/>
              <a:gd name="T3" fmla="*/ 27 h 103"/>
              <a:gd name="T4" fmla="*/ 69 w 357"/>
              <a:gd name="T5" fmla="*/ 68 h 103"/>
              <a:gd name="T6" fmla="*/ 0 w 357"/>
              <a:gd name="T7" fmla="*/ 103 h 103"/>
            </a:gdLst>
            <a:ahLst/>
            <a:cxnLst>
              <a:cxn ang="0">
                <a:pos x="T0" y="T1"/>
              </a:cxn>
              <a:cxn ang="0">
                <a:pos x="T2" y="T3"/>
              </a:cxn>
              <a:cxn ang="0">
                <a:pos x="T4" y="T5"/>
              </a:cxn>
              <a:cxn ang="0">
                <a:pos x="T6" y="T7"/>
              </a:cxn>
            </a:cxnLst>
            <a:rect l="0" t="0" r="r" b="b"/>
            <a:pathLst>
              <a:path w="357" h="103">
                <a:moveTo>
                  <a:pt x="357" y="0"/>
                </a:moveTo>
                <a:cubicBezTo>
                  <a:pt x="273" y="28"/>
                  <a:pt x="243" y="22"/>
                  <a:pt x="130" y="27"/>
                </a:cubicBezTo>
                <a:cubicBezTo>
                  <a:pt x="105" y="36"/>
                  <a:pt x="91" y="54"/>
                  <a:pt x="69" y="68"/>
                </a:cubicBezTo>
                <a:cubicBezTo>
                  <a:pt x="52" y="94"/>
                  <a:pt x="31" y="103"/>
                  <a:pt x="0" y="10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4" name="Freeform 30">
            <a:extLst>
              <a:ext uri="{FF2B5EF4-FFF2-40B4-BE49-F238E27FC236}">
                <a16:creationId xmlns:a16="http://schemas.microsoft.com/office/drawing/2014/main" id="{047A3476-68C9-461A-B928-691ACCB1C281}"/>
              </a:ext>
            </a:extLst>
          </p:cNvPr>
          <p:cNvSpPr>
            <a:spLocks/>
          </p:cNvSpPr>
          <p:nvPr/>
        </p:nvSpPr>
        <p:spPr bwMode="auto">
          <a:xfrm>
            <a:off x="4624388" y="1258888"/>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6" name="Freeform 32">
            <a:extLst>
              <a:ext uri="{FF2B5EF4-FFF2-40B4-BE49-F238E27FC236}">
                <a16:creationId xmlns:a16="http://schemas.microsoft.com/office/drawing/2014/main" id="{AAD353FA-B04E-4478-983E-571D33612A54}"/>
              </a:ext>
            </a:extLst>
          </p:cNvPr>
          <p:cNvSpPr>
            <a:spLocks/>
          </p:cNvSpPr>
          <p:nvPr/>
        </p:nvSpPr>
        <p:spPr bwMode="auto">
          <a:xfrm>
            <a:off x="2927350" y="474663"/>
            <a:ext cx="325438" cy="36512"/>
          </a:xfrm>
          <a:custGeom>
            <a:avLst/>
            <a:gdLst>
              <a:gd name="T0" fmla="*/ 0 w 205"/>
              <a:gd name="T1" fmla="*/ 23 h 23"/>
              <a:gd name="T2" fmla="*/ 205 w 205"/>
              <a:gd name="T3" fmla="*/ 9 h 23"/>
            </a:gdLst>
            <a:ahLst/>
            <a:cxnLst>
              <a:cxn ang="0">
                <a:pos x="T0" y="T1"/>
              </a:cxn>
              <a:cxn ang="0">
                <a:pos x="T2" y="T3"/>
              </a:cxn>
            </a:cxnLst>
            <a:rect l="0" t="0" r="r" b="b"/>
            <a:pathLst>
              <a:path w="205" h="23">
                <a:moveTo>
                  <a:pt x="0" y="23"/>
                </a:moveTo>
                <a:cubicBezTo>
                  <a:pt x="113" y="0"/>
                  <a:pt x="45" y="9"/>
                  <a:pt x="205" y="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7" name="Freeform 33">
            <a:extLst>
              <a:ext uri="{FF2B5EF4-FFF2-40B4-BE49-F238E27FC236}">
                <a16:creationId xmlns:a16="http://schemas.microsoft.com/office/drawing/2014/main" id="{98518765-05EB-408E-89C2-61AA556A56E2}"/>
              </a:ext>
            </a:extLst>
          </p:cNvPr>
          <p:cNvSpPr>
            <a:spLocks/>
          </p:cNvSpPr>
          <p:nvPr/>
        </p:nvSpPr>
        <p:spPr bwMode="auto">
          <a:xfrm>
            <a:off x="3821114" y="347663"/>
            <a:ext cx="708025" cy="925512"/>
          </a:xfrm>
          <a:custGeom>
            <a:avLst/>
            <a:gdLst>
              <a:gd name="T0" fmla="*/ 0 w 446"/>
              <a:gd name="T1" fmla="*/ 0 h 583"/>
              <a:gd name="T2" fmla="*/ 75 w 446"/>
              <a:gd name="T3" fmla="*/ 83 h 583"/>
              <a:gd name="T4" fmla="*/ 130 w 446"/>
              <a:gd name="T5" fmla="*/ 117 h 583"/>
              <a:gd name="T6" fmla="*/ 192 w 446"/>
              <a:gd name="T7" fmla="*/ 192 h 583"/>
              <a:gd name="T8" fmla="*/ 233 w 446"/>
              <a:gd name="T9" fmla="*/ 220 h 583"/>
              <a:gd name="T10" fmla="*/ 267 w 446"/>
              <a:gd name="T11" fmla="*/ 302 h 583"/>
              <a:gd name="T12" fmla="*/ 288 w 446"/>
              <a:gd name="T13" fmla="*/ 405 h 583"/>
              <a:gd name="T14" fmla="*/ 315 w 446"/>
              <a:gd name="T15" fmla="*/ 446 h 583"/>
              <a:gd name="T16" fmla="*/ 391 w 446"/>
              <a:gd name="T17" fmla="*/ 556 h 583"/>
              <a:gd name="T18" fmla="*/ 446 w 446"/>
              <a:gd name="T19"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583">
                <a:moveTo>
                  <a:pt x="0" y="0"/>
                </a:moveTo>
                <a:cubicBezTo>
                  <a:pt x="9" y="85"/>
                  <a:pt x="0" y="72"/>
                  <a:pt x="75" y="83"/>
                </a:cubicBezTo>
                <a:cubicBezTo>
                  <a:pt x="101" y="92"/>
                  <a:pt x="104" y="108"/>
                  <a:pt x="130" y="117"/>
                </a:cubicBezTo>
                <a:cubicBezTo>
                  <a:pt x="150" y="147"/>
                  <a:pt x="169" y="158"/>
                  <a:pt x="192" y="192"/>
                </a:cubicBezTo>
                <a:cubicBezTo>
                  <a:pt x="201" y="206"/>
                  <a:pt x="233" y="220"/>
                  <a:pt x="233" y="220"/>
                </a:cubicBezTo>
                <a:cubicBezTo>
                  <a:pt x="251" y="246"/>
                  <a:pt x="257" y="273"/>
                  <a:pt x="267" y="302"/>
                </a:cubicBezTo>
                <a:cubicBezTo>
                  <a:pt x="272" y="329"/>
                  <a:pt x="278" y="380"/>
                  <a:pt x="288" y="405"/>
                </a:cubicBezTo>
                <a:cubicBezTo>
                  <a:pt x="294" y="420"/>
                  <a:pt x="315" y="446"/>
                  <a:pt x="315" y="446"/>
                </a:cubicBezTo>
                <a:cubicBezTo>
                  <a:pt x="324" y="515"/>
                  <a:pt x="323" y="533"/>
                  <a:pt x="391" y="556"/>
                </a:cubicBezTo>
                <a:cubicBezTo>
                  <a:pt x="408" y="581"/>
                  <a:pt x="416" y="583"/>
                  <a:pt x="446" y="5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8" name="Freeform 34">
            <a:extLst>
              <a:ext uri="{FF2B5EF4-FFF2-40B4-BE49-F238E27FC236}">
                <a16:creationId xmlns:a16="http://schemas.microsoft.com/office/drawing/2014/main" id="{5DE10A5F-21D1-4D24-871B-037C73B7CD12}"/>
              </a:ext>
            </a:extLst>
          </p:cNvPr>
          <p:cNvSpPr>
            <a:spLocks/>
          </p:cNvSpPr>
          <p:nvPr/>
        </p:nvSpPr>
        <p:spPr bwMode="auto">
          <a:xfrm>
            <a:off x="2928939" y="533401"/>
            <a:ext cx="325437" cy="11113"/>
          </a:xfrm>
          <a:custGeom>
            <a:avLst/>
            <a:gdLst>
              <a:gd name="T0" fmla="*/ 205 w 205"/>
              <a:gd name="T1" fmla="*/ 0 h 7"/>
              <a:gd name="T2" fmla="*/ 0 w 205"/>
              <a:gd name="T3" fmla="*/ 7 h 7"/>
            </a:gdLst>
            <a:ahLst/>
            <a:cxnLst>
              <a:cxn ang="0">
                <a:pos x="T0" y="T1"/>
              </a:cxn>
              <a:cxn ang="0">
                <a:pos x="T2" y="T3"/>
              </a:cxn>
            </a:cxnLst>
            <a:rect l="0" t="0" r="r" b="b"/>
            <a:pathLst>
              <a:path w="205" h="7">
                <a:moveTo>
                  <a:pt x="205" y="0"/>
                </a:moveTo>
                <a:cubicBezTo>
                  <a:pt x="137" y="2"/>
                  <a:pt x="68" y="7"/>
                  <a:pt x="0" y="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59" name="Freeform 35">
            <a:extLst>
              <a:ext uri="{FF2B5EF4-FFF2-40B4-BE49-F238E27FC236}">
                <a16:creationId xmlns:a16="http://schemas.microsoft.com/office/drawing/2014/main" id="{9982B17B-73D5-4BD2-8D31-DC22C02AD66E}"/>
              </a:ext>
            </a:extLst>
          </p:cNvPr>
          <p:cNvSpPr>
            <a:spLocks/>
          </p:cNvSpPr>
          <p:nvPr/>
        </p:nvSpPr>
        <p:spPr bwMode="auto">
          <a:xfrm>
            <a:off x="2906714" y="576264"/>
            <a:ext cx="306387" cy="1698625"/>
          </a:xfrm>
          <a:custGeom>
            <a:avLst/>
            <a:gdLst>
              <a:gd name="T0" fmla="*/ 20 w 193"/>
              <a:gd name="T1" fmla="*/ 0 h 1070"/>
              <a:gd name="T2" fmla="*/ 48 w 193"/>
              <a:gd name="T3" fmla="*/ 199 h 1070"/>
              <a:gd name="T4" fmla="*/ 48 w 193"/>
              <a:gd name="T5" fmla="*/ 542 h 1070"/>
              <a:gd name="T6" fmla="*/ 0 w 193"/>
              <a:gd name="T7" fmla="*/ 659 h 1070"/>
              <a:gd name="T8" fmla="*/ 20 w 193"/>
              <a:gd name="T9" fmla="*/ 775 h 1070"/>
              <a:gd name="T10" fmla="*/ 75 w 193"/>
              <a:gd name="T11" fmla="*/ 796 h 1070"/>
              <a:gd name="T12" fmla="*/ 116 w 193"/>
              <a:gd name="T13" fmla="*/ 810 h 1070"/>
              <a:gd name="T14" fmla="*/ 192 w 193"/>
              <a:gd name="T15" fmla="*/ 885 h 1070"/>
              <a:gd name="T16" fmla="*/ 185 w 193"/>
              <a:gd name="T17" fmla="*/ 1008 h 1070"/>
              <a:gd name="T18" fmla="*/ 123 w 193"/>
              <a:gd name="T19" fmla="*/ 1036 h 1070"/>
              <a:gd name="T20" fmla="*/ 82 w 193"/>
              <a:gd name="T2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070">
                <a:moveTo>
                  <a:pt x="20" y="0"/>
                </a:moveTo>
                <a:cubicBezTo>
                  <a:pt x="29" y="194"/>
                  <a:pt x="16" y="107"/>
                  <a:pt x="48" y="199"/>
                </a:cubicBezTo>
                <a:cubicBezTo>
                  <a:pt x="52" y="339"/>
                  <a:pt x="62" y="417"/>
                  <a:pt x="48" y="542"/>
                </a:cubicBezTo>
                <a:cubicBezTo>
                  <a:pt x="44" y="577"/>
                  <a:pt x="9" y="616"/>
                  <a:pt x="0" y="659"/>
                </a:cubicBezTo>
                <a:cubicBezTo>
                  <a:pt x="1" y="670"/>
                  <a:pt x="2" y="753"/>
                  <a:pt x="20" y="775"/>
                </a:cubicBezTo>
                <a:cubicBezTo>
                  <a:pt x="34" y="793"/>
                  <a:pt x="55" y="790"/>
                  <a:pt x="75" y="796"/>
                </a:cubicBezTo>
                <a:cubicBezTo>
                  <a:pt x="89" y="800"/>
                  <a:pt x="116" y="810"/>
                  <a:pt x="116" y="810"/>
                </a:cubicBezTo>
                <a:cubicBezTo>
                  <a:pt x="139" y="833"/>
                  <a:pt x="165" y="867"/>
                  <a:pt x="192" y="885"/>
                </a:cubicBezTo>
                <a:cubicBezTo>
                  <a:pt x="190" y="926"/>
                  <a:pt x="193" y="968"/>
                  <a:pt x="185" y="1008"/>
                </a:cubicBezTo>
                <a:cubicBezTo>
                  <a:pt x="180" y="1030"/>
                  <a:pt x="123" y="1036"/>
                  <a:pt x="123" y="1036"/>
                </a:cubicBezTo>
                <a:cubicBezTo>
                  <a:pt x="113" y="1052"/>
                  <a:pt x="104" y="1070"/>
                  <a:pt x="82" y="107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6660" name="Freeform 36">
            <a:extLst>
              <a:ext uri="{FF2B5EF4-FFF2-40B4-BE49-F238E27FC236}">
                <a16:creationId xmlns:a16="http://schemas.microsoft.com/office/drawing/2014/main" id="{F88C7280-14D2-4696-A376-E5CB469EE6DD}"/>
              </a:ext>
            </a:extLst>
          </p:cNvPr>
          <p:cNvSpPr>
            <a:spLocks/>
          </p:cNvSpPr>
          <p:nvPr/>
        </p:nvSpPr>
        <p:spPr bwMode="auto">
          <a:xfrm>
            <a:off x="2819400" y="555625"/>
            <a:ext cx="331788" cy="1697038"/>
          </a:xfrm>
          <a:custGeom>
            <a:avLst/>
            <a:gdLst>
              <a:gd name="T0" fmla="*/ 123 w 209"/>
              <a:gd name="T1" fmla="*/ 1069 h 1069"/>
              <a:gd name="T2" fmla="*/ 137 w 209"/>
              <a:gd name="T3" fmla="*/ 1049 h 1069"/>
              <a:gd name="T4" fmla="*/ 158 w 209"/>
              <a:gd name="T5" fmla="*/ 1035 h 1069"/>
              <a:gd name="T6" fmla="*/ 206 w 209"/>
              <a:gd name="T7" fmla="*/ 953 h 1069"/>
              <a:gd name="T8" fmla="*/ 123 w 209"/>
              <a:gd name="T9" fmla="*/ 857 h 1069"/>
              <a:gd name="T10" fmla="*/ 62 w 209"/>
              <a:gd name="T11" fmla="*/ 823 h 1069"/>
              <a:gd name="T12" fmla="*/ 48 w 209"/>
              <a:gd name="T13" fmla="*/ 802 h 1069"/>
              <a:gd name="T14" fmla="*/ 27 w 209"/>
              <a:gd name="T15" fmla="*/ 781 h 1069"/>
              <a:gd name="T16" fmla="*/ 0 w 209"/>
              <a:gd name="T17" fmla="*/ 740 h 1069"/>
              <a:gd name="T18" fmla="*/ 48 w 209"/>
              <a:gd name="T19" fmla="*/ 562 h 1069"/>
              <a:gd name="T20" fmla="*/ 34 w 209"/>
              <a:gd name="T21" fmla="*/ 75 h 1069"/>
              <a:gd name="T22" fmla="*/ 55 w 209"/>
              <a:gd name="T23"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069">
                <a:moveTo>
                  <a:pt x="123" y="1069"/>
                </a:moveTo>
                <a:cubicBezTo>
                  <a:pt x="128" y="1062"/>
                  <a:pt x="131" y="1055"/>
                  <a:pt x="137" y="1049"/>
                </a:cubicBezTo>
                <a:cubicBezTo>
                  <a:pt x="143" y="1043"/>
                  <a:pt x="152" y="1041"/>
                  <a:pt x="158" y="1035"/>
                </a:cubicBezTo>
                <a:cubicBezTo>
                  <a:pt x="178" y="1012"/>
                  <a:pt x="196" y="982"/>
                  <a:pt x="206" y="953"/>
                </a:cubicBezTo>
                <a:cubicBezTo>
                  <a:pt x="196" y="850"/>
                  <a:pt x="209" y="887"/>
                  <a:pt x="123" y="857"/>
                </a:cubicBezTo>
                <a:cubicBezTo>
                  <a:pt x="101" y="849"/>
                  <a:pt x="62" y="823"/>
                  <a:pt x="62" y="823"/>
                </a:cubicBezTo>
                <a:cubicBezTo>
                  <a:pt x="57" y="816"/>
                  <a:pt x="53" y="808"/>
                  <a:pt x="48" y="802"/>
                </a:cubicBezTo>
                <a:cubicBezTo>
                  <a:pt x="42" y="794"/>
                  <a:pt x="33" y="789"/>
                  <a:pt x="27" y="781"/>
                </a:cubicBezTo>
                <a:cubicBezTo>
                  <a:pt x="17" y="768"/>
                  <a:pt x="0" y="740"/>
                  <a:pt x="0" y="740"/>
                </a:cubicBezTo>
                <a:cubicBezTo>
                  <a:pt x="6" y="680"/>
                  <a:pt x="13" y="614"/>
                  <a:pt x="48" y="562"/>
                </a:cubicBezTo>
                <a:cubicBezTo>
                  <a:pt x="60" y="399"/>
                  <a:pt x="67" y="237"/>
                  <a:pt x="34" y="75"/>
                </a:cubicBezTo>
                <a:cubicBezTo>
                  <a:pt x="42" y="7"/>
                  <a:pt x="26" y="27"/>
                  <a:pt x="55" y="0"/>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dissolve">
                                      <p:cBhvr>
                                        <p:cTn id="7" dur="500"/>
                                        <p:tgtEl>
                                          <p:spTgt spid="26628">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6628">
                                            <p:txEl>
                                              <p:pRg st="1" end="1"/>
                                            </p:txEl>
                                          </p:spTgt>
                                        </p:tgtEl>
                                        <p:attrNameLst>
                                          <p:attrName>style.visibility</p:attrName>
                                        </p:attrNameLst>
                                      </p:cBhvr>
                                      <p:to>
                                        <p:strVal val="visible"/>
                                      </p:to>
                                    </p:set>
                                    <p:anim calcmode="lin" valueType="num">
                                      <p:cBhvr>
                                        <p:cTn id="11" dur="500" fill="hold"/>
                                        <p:tgtEl>
                                          <p:spTgt spid="2662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662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662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26639"/>
                                        </p:tgtEl>
                                        <p:attrNameLst>
                                          <p:attrName>style.visibility</p:attrName>
                                        </p:attrNameLst>
                                      </p:cBhvr>
                                      <p:to>
                                        <p:strVal val="visible"/>
                                      </p:to>
                                    </p:set>
                                    <p:animEffect transition="in" filter="wipe(up)">
                                      <p:cBhvr>
                                        <p:cTn id="18" dur="3000"/>
                                        <p:tgtEl>
                                          <p:spTgt spid="26639"/>
                                        </p:tgtEl>
                                      </p:cBhvr>
                                    </p:animEffect>
                                  </p:childTnLst>
                                </p:cTn>
                              </p:par>
                            </p:childTnLst>
                          </p:cTn>
                        </p:par>
                        <p:par>
                          <p:cTn id="19" fill="hold" nodeType="afterGroup">
                            <p:stCondLst>
                              <p:cond delay="4000"/>
                            </p:stCondLst>
                            <p:childTnLst>
                              <p:par>
                                <p:cTn id="20" presetID="22" presetClass="entr" presetSubtype="1" fill="hold" nodeType="afterEffect">
                                  <p:stCondLst>
                                    <p:cond delay="0"/>
                                  </p:stCondLst>
                                  <p:childTnLst>
                                    <p:set>
                                      <p:cBhvr>
                                        <p:cTn id="21" dur="1" fill="hold">
                                          <p:stCondLst>
                                            <p:cond delay="0"/>
                                          </p:stCondLst>
                                        </p:cTn>
                                        <p:tgtEl>
                                          <p:spTgt spid="26640"/>
                                        </p:tgtEl>
                                        <p:attrNameLst>
                                          <p:attrName>style.visibility</p:attrName>
                                        </p:attrNameLst>
                                      </p:cBhvr>
                                      <p:to>
                                        <p:strVal val="visible"/>
                                      </p:to>
                                    </p:set>
                                    <p:animEffect transition="in" filter="wipe(up)">
                                      <p:cBhvr>
                                        <p:cTn id="22" dur="3000"/>
                                        <p:tgtEl>
                                          <p:spTgt spid="26640"/>
                                        </p:tgtEl>
                                      </p:cBhvr>
                                    </p:animEffect>
                                  </p:childTnLst>
                                </p:cTn>
                              </p:par>
                            </p:childTnLst>
                          </p:cTn>
                        </p:par>
                        <p:par>
                          <p:cTn id="23" fill="hold" nodeType="afterGroup">
                            <p:stCondLst>
                              <p:cond delay="7000"/>
                            </p:stCondLst>
                            <p:childTnLst>
                              <p:par>
                                <p:cTn id="24" presetID="22" presetClass="entr" presetSubtype="1" fill="hold" nodeType="afterEffect">
                                  <p:stCondLst>
                                    <p:cond delay="0"/>
                                  </p:stCondLst>
                                  <p:childTnLst>
                                    <p:set>
                                      <p:cBhvr>
                                        <p:cTn id="25" dur="1" fill="hold">
                                          <p:stCondLst>
                                            <p:cond delay="0"/>
                                          </p:stCondLst>
                                        </p:cTn>
                                        <p:tgtEl>
                                          <p:spTgt spid="26641"/>
                                        </p:tgtEl>
                                        <p:attrNameLst>
                                          <p:attrName>style.visibility</p:attrName>
                                        </p:attrNameLst>
                                      </p:cBhvr>
                                      <p:to>
                                        <p:strVal val="visible"/>
                                      </p:to>
                                    </p:set>
                                    <p:animEffect transition="in" filter="wipe(up)">
                                      <p:cBhvr>
                                        <p:cTn id="26" dur="3000"/>
                                        <p:tgtEl>
                                          <p:spTgt spid="26641"/>
                                        </p:tgtEl>
                                      </p:cBhvr>
                                    </p:animEffect>
                                  </p:childTnLst>
                                </p:cTn>
                              </p:par>
                            </p:childTnLst>
                          </p:cTn>
                        </p:par>
                        <p:par>
                          <p:cTn id="27" fill="hold" nodeType="afterGroup">
                            <p:stCondLst>
                              <p:cond delay="10000"/>
                            </p:stCondLst>
                            <p:childTnLst>
                              <p:par>
                                <p:cTn id="28" presetID="23" presetClass="entr" presetSubtype="16" fill="hold" nodeType="afterEffect">
                                  <p:stCondLst>
                                    <p:cond delay="0"/>
                                  </p:stCondLst>
                                  <p:childTnLst>
                                    <p:set>
                                      <p:cBhvr>
                                        <p:cTn id="29" dur="1" fill="hold">
                                          <p:stCondLst>
                                            <p:cond delay="0"/>
                                          </p:stCondLst>
                                        </p:cTn>
                                        <p:tgtEl>
                                          <p:spTgt spid="26628">
                                            <p:txEl>
                                              <p:pRg st="2" end="2"/>
                                            </p:txEl>
                                          </p:spTgt>
                                        </p:tgtEl>
                                        <p:attrNameLst>
                                          <p:attrName>style.visibility</p:attrName>
                                        </p:attrNameLst>
                                      </p:cBhvr>
                                      <p:to>
                                        <p:strVal val="visible"/>
                                      </p:to>
                                    </p:set>
                                    <p:anim calcmode="lin" valueType="num">
                                      <p:cBhvr>
                                        <p:cTn id="30" dur="500" fill="hold"/>
                                        <p:tgtEl>
                                          <p:spTgt spid="26628">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6628">
                                            <p:txEl>
                                              <p:pRg st="2" end="2"/>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0500"/>
                            </p:stCondLst>
                            <p:childTnLst>
                              <p:par>
                                <p:cTn id="33" presetID="23" presetClass="entr" presetSubtype="16" fill="hold" nodeType="afterEffect">
                                  <p:stCondLst>
                                    <p:cond delay="0"/>
                                  </p:stCondLst>
                                  <p:childTnLst>
                                    <p:set>
                                      <p:cBhvr>
                                        <p:cTn id="34" dur="1" fill="hold">
                                          <p:stCondLst>
                                            <p:cond delay="0"/>
                                          </p:stCondLst>
                                        </p:cTn>
                                        <p:tgtEl>
                                          <p:spTgt spid="26628">
                                            <p:txEl>
                                              <p:pRg st="3" end="3"/>
                                            </p:txEl>
                                          </p:spTgt>
                                        </p:tgtEl>
                                        <p:attrNameLst>
                                          <p:attrName>style.visibility</p:attrName>
                                        </p:attrNameLst>
                                      </p:cBhvr>
                                      <p:to>
                                        <p:strVal val="visible"/>
                                      </p:to>
                                    </p:set>
                                    <p:anim calcmode="lin" valueType="num">
                                      <p:cBhvr>
                                        <p:cTn id="35" dur="500" fill="hold"/>
                                        <p:tgtEl>
                                          <p:spTgt spid="2662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662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26628">
                                            <p:txEl>
                                              <p:pRg st="4" end="4"/>
                                            </p:txEl>
                                          </p:spTgt>
                                        </p:tgtEl>
                                        <p:attrNameLst>
                                          <p:attrName>style.visibility</p:attrName>
                                        </p:attrNameLst>
                                      </p:cBhvr>
                                      <p:to>
                                        <p:strVal val="visible"/>
                                      </p:to>
                                    </p:set>
                                    <p:anim calcmode="lin" valueType="num">
                                      <p:cBhvr>
                                        <p:cTn id="41" dur="500" fill="hold"/>
                                        <p:tgtEl>
                                          <p:spTgt spid="26628">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26628">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26628">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2662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5" name="Group 7">
            <a:extLst>
              <a:ext uri="{FF2B5EF4-FFF2-40B4-BE49-F238E27FC236}">
                <a16:creationId xmlns:a16="http://schemas.microsoft.com/office/drawing/2014/main" id="{057E05F9-24D1-41BA-A3CE-744B450CA819}"/>
              </a:ext>
            </a:extLst>
          </p:cNvPr>
          <p:cNvGrpSpPr>
            <a:grpSpLocks/>
          </p:cNvGrpSpPr>
          <p:nvPr/>
        </p:nvGrpSpPr>
        <p:grpSpPr bwMode="auto">
          <a:xfrm>
            <a:off x="1676400" y="152400"/>
            <a:ext cx="8839200" cy="6553200"/>
            <a:chOff x="143" y="442"/>
            <a:chExt cx="5465" cy="3554"/>
          </a:xfrm>
        </p:grpSpPr>
        <p:pic>
          <p:nvPicPr>
            <p:cNvPr id="27656" name="Picture 8">
              <a:extLst>
                <a:ext uri="{FF2B5EF4-FFF2-40B4-BE49-F238E27FC236}">
                  <a16:creationId xmlns:a16="http://schemas.microsoft.com/office/drawing/2014/main" id="{268D1D9A-1A55-426E-8F2F-975DF18E5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
            <a:stretch>
              <a:fillRect/>
            </a:stretch>
          </p:blipFill>
          <p:spPr bwMode="auto">
            <a:xfrm>
              <a:off x="143" y="442"/>
              <a:ext cx="5465" cy="3554"/>
            </a:xfrm>
            <a:prstGeom prst="rect">
              <a:avLst/>
            </a:prstGeom>
            <a:noFill/>
            <a:extLst>
              <a:ext uri="{909E8E84-426E-40DD-AFC4-6F175D3DCCD1}">
                <a14:hiddenFill xmlns:a14="http://schemas.microsoft.com/office/drawing/2010/main">
                  <a:solidFill>
                    <a:srgbClr val="FFFFFF"/>
                  </a:solidFill>
                </a14:hiddenFill>
              </a:ext>
            </a:extLst>
          </p:spPr>
        </p:pic>
        <p:sp>
          <p:nvSpPr>
            <p:cNvPr id="27657" name="Rectangle 9">
              <a:extLst>
                <a:ext uri="{FF2B5EF4-FFF2-40B4-BE49-F238E27FC236}">
                  <a16:creationId xmlns:a16="http://schemas.microsoft.com/office/drawing/2014/main" id="{E3C8F226-C4EF-4302-A462-B8BF3E07F20C}"/>
                </a:ext>
              </a:extLst>
            </p:cNvPr>
            <p:cNvSpPr>
              <a:spLocks noChangeArrowheads="1"/>
            </p:cNvSpPr>
            <p:nvPr/>
          </p:nvSpPr>
          <p:spPr bwMode="auto">
            <a:xfrm>
              <a:off x="4051" y="72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pSp>
      <p:sp>
        <p:nvSpPr>
          <p:cNvPr id="27654" name="Rectangle 6">
            <a:extLst>
              <a:ext uri="{FF2B5EF4-FFF2-40B4-BE49-F238E27FC236}">
                <a16:creationId xmlns:a16="http://schemas.microsoft.com/office/drawing/2014/main" id="{7F179C90-494F-4703-9F20-1C8305A30225}"/>
              </a:ext>
            </a:extLst>
          </p:cNvPr>
          <p:cNvSpPr>
            <a:spLocks noChangeArrowheads="1"/>
          </p:cNvSpPr>
          <p:nvPr/>
        </p:nvSpPr>
        <p:spPr bwMode="auto">
          <a:xfrm>
            <a:off x="1676400" y="4953000"/>
            <a:ext cx="4572000" cy="1752600"/>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52" name="Rectangle 4">
            <a:extLst>
              <a:ext uri="{FF2B5EF4-FFF2-40B4-BE49-F238E27FC236}">
                <a16:creationId xmlns:a16="http://schemas.microsoft.com/office/drawing/2014/main" id="{28FDF130-619C-4177-8E40-52DA15EE1B15}"/>
              </a:ext>
            </a:extLst>
          </p:cNvPr>
          <p:cNvSpPr>
            <a:spLocks noChangeArrowheads="1"/>
          </p:cNvSpPr>
          <p:nvPr/>
        </p:nvSpPr>
        <p:spPr bwMode="auto">
          <a:xfrm>
            <a:off x="1752600" y="5029200"/>
            <a:ext cx="4495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66"/>
              </a:buClr>
            </a:pPr>
            <a:r>
              <a:rPr lang="en-US" altLang="en-US">
                <a:solidFill>
                  <a:srgbClr val="FFFFFF"/>
                </a:solidFill>
                <a:latin typeface="Times New Roman" panose="02020603050405020304" pitchFamily="18" charset="0"/>
              </a:rPr>
              <a:t>Paul heads to Jerusalem</a:t>
            </a:r>
          </a:p>
          <a:p>
            <a:pPr lvl="1" fontAlgn="base">
              <a:spcAft>
                <a:spcPct val="0"/>
              </a:spcAft>
              <a:buClr>
                <a:srgbClr val="FFFFFF"/>
              </a:buClr>
            </a:pPr>
            <a:r>
              <a:rPr lang="en-US" altLang="en-US">
                <a:solidFill>
                  <a:srgbClr val="FFFFFF"/>
                </a:solidFill>
                <a:latin typeface="Times New Roman" panose="02020603050405020304" pitchFamily="18" charset="0"/>
              </a:rPr>
              <a:t>This concludes his 3</a:t>
            </a:r>
            <a:r>
              <a:rPr lang="en-US" altLang="en-US" baseline="30000">
                <a:solidFill>
                  <a:srgbClr val="FFFFFF"/>
                </a:solidFill>
                <a:latin typeface="Times New Roman" panose="02020603050405020304" pitchFamily="18" charset="0"/>
              </a:rPr>
              <a:t>rd</a:t>
            </a:r>
            <a:r>
              <a:rPr lang="en-US" altLang="en-US">
                <a:solidFill>
                  <a:srgbClr val="FFFFFF"/>
                </a:solidFill>
                <a:latin typeface="Times New Roman" panose="02020603050405020304" pitchFamily="18" charset="0"/>
              </a:rPr>
              <a:t> missionary journey</a:t>
            </a:r>
          </a:p>
        </p:txBody>
      </p:sp>
      <p:sp>
        <p:nvSpPr>
          <p:cNvPr id="27658" name="Rectangle 10">
            <a:extLst>
              <a:ext uri="{FF2B5EF4-FFF2-40B4-BE49-F238E27FC236}">
                <a16:creationId xmlns:a16="http://schemas.microsoft.com/office/drawing/2014/main" id="{824F41A2-BE2A-4EF5-84D5-927F7C593FE0}"/>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59" name="Rectangle 11">
            <a:extLst>
              <a:ext uri="{FF2B5EF4-FFF2-40B4-BE49-F238E27FC236}">
                <a16:creationId xmlns:a16="http://schemas.microsoft.com/office/drawing/2014/main" id="{915172A0-C0E1-4587-AAA3-AFB29E25FF7F}"/>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0" name="Rectangle 12">
            <a:extLst>
              <a:ext uri="{FF2B5EF4-FFF2-40B4-BE49-F238E27FC236}">
                <a16:creationId xmlns:a16="http://schemas.microsoft.com/office/drawing/2014/main" id="{078F4A1B-F956-494C-B3CE-DED5181DA389}"/>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1" name="Rectangle 13">
            <a:extLst>
              <a:ext uri="{FF2B5EF4-FFF2-40B4-BE49-F238E27FC236}">
                <a16:creationId xmlns:a16="http://schemas.microsoft.com/office/drawing/2014/main" id="{02C48777-91A1-41B2-93F6-6B5A7444AEC4}"/>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2" name="Freeform 14">
            <a:extLst>
              <a:ext uri="{FF2B5EF4-FFF2-40B4-BE49-F238E27FC236}">
                <a16:creationId xmlns:a16="http://schemas.microsoft.com/office/drawing/2014/main" id="{57E1B40A-DF09-47DB-9422-214B3BA6B120}"/>
              </a:ext>
            </a:extLst>
          </p:cNvPr>
          <p:cNvSpPr>
            <a:spLocks/>
          </p:cNvSpPr>
          <p:nvPr/>
        </p:nvSpPr>
        <p:spPr bwMode="auto">
          <a:xfrm>
            <a:off x="4786313" y="2776538"/>
            <a:ext cx="1027112" cy="838200"/>
          </a:xfrm>
          <a:custGeom>
            <a:avLst/>
            <a:gdLst>
              <a:gd name="T0" fmla="*/ 91 w 647"/>
              <a:gd name="T1" fmla="*/ 0 h 528"/>
              <a:gd name="T2" fmla="*/ 98 w 647"/>
              <a:gd name="T3" fmla="*/ 212 h 528"/>
              <a:gd name="T4" fmla="*/ 98 w 647"/>
              <a:gd name="T5" fmla="*/ 308 h 528"/>
              <a:gd name="T6" fmla="*/ 201 w 647"/>
              <a:gd name="T7" fmla="*/ 397 h 528"/>
              <a:gd name="T8" fmla="*/ 318 w 647"/>
              <a:gd name="T9" fmla="*/ 404 h 528"/>
              <a:gd name="T10" fmla="*/ 379 w 647"/>
              <a:gd name="T11" fmla="*/ 438 h 528"/>
              <a:gd name="T12" fmla="*/ 462 w 647"/>
              <a:gd name="T13" fmla="*/ 473 h 528"/>
              <a:gd name="T14" fmla="*/ 564 w 647"/>
              <a:gd name="T15" fmla="*/ 507 h 528"/>
              <a:gd name="T16" fmla="*/ 585 w 647"/>
              <a:gd name="T17" fmla="*/ 521 h 528"/>
              <a:gd name="T18" fmla="*/ 647 w 647"/>
              <a:gd name="T1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7" h="528">
                <a:moveTo>
                  <a:pt x="91" y="0"/>
                </a:moveTo>
                <a:cubicBezTo>
                  <a:pt x="52" y="59"/>
                  <a:pt x="0" y="187"/>
                  <a:pt x="98" y="212"/>
                </a:cubicBezTo>
                <a:cubicBezTo>
                  <a:pt x="122" y="248"/>
                  <a:pt x="124" y="271"/>
                  <a:pt x="98" y="308"/>
                </a:cubicBezTo>
                <a:cubicBezTo>
                  <a:pt x="64" y="409"/>
                  <a:pt x="125" y="392"/>
                  <a:pt x="201" y="397"/>
                </a:cubicBezTo>
                <a:cubicBezTo>
                  <a:pt x="240" y="400"/>
                  <a:pt x="279" y="402"/>
                  <a:pt x="318" y="404"/>
                </a:cubicBezTo>
                <a:cubicBezTo>
                  <a:pt x="340" y="412"/>
                  <a:pt x="357" y="430"/>
                  <a:pt x="379" y="438"/>
                </a:cubicBezTo>
                <a:cubicBezTo>
                  <a:pt x="411" y="449"/>
                  <a:pt x="435" y="455"/>
                  <a:pt x="462" y="473"/>
                </a:cubicBezTo>
                <a:cubicBezTo>
                  <a:pt x="485" y="508"/>
                  <a:pt x="525" y="499"/>
                  <a:pt x="564" y="507"/>
                </a:cubicBezTo>
                <a:cubicBezTo>
                  <a:pt x="571" y="512"/>
                  <a:pt x="577" y="519"/>
                  <a:pt x="585" y="521"/>
                </a:cubicBezTo>
                <a:cubicBezTo>
                  <a:pt x="605" y="526"/>
                  <a:pt x="647" y="528"/>
                  <a:pt x="647" y="528"/>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3" name="Freeform 15">
            <a:extLst>
              <a:ext uri="{FF2B5EF4-FFF2-40B4-BE49-F238E27FC236}">
                <a16:creationId xmlns:a16="http://schemas.microsoft.com/office/drawing/2014/main" id="{7C0B9064-E691-42F6-A7B5-FC4AA6FCD632}"/>
              </a:ext>
            </a:extLst>
          </p:cNvPr>
          <p:cNvSpPr>
            <a:spLocks/>
          </p:cNvSpPr>
          <p:nvPr/>
        </p:nvSpPr>
        <p:spPr bwMode="auto">
          <a:xfrm>
            <a:off x="5813425" y="3624263"/>
            <a:ext cx="2622550" cy="2025650"/>
          </a:xfrm>
          <a:custGeom>
            <a:avLst/>
            <a:gdLst>
              <a:gd name="T0" fmla="*/ 0 w 1652"/>
              <a:gd name="T1" fmla="*/ 0 h 1276"/>
              <a:gd name="T2" fmla="*/ 27 w 1652"/>
              <a:gd name="T3" fmla="*/ 76 h 1276"/>
              <a:gd name="T4" fmla="*/ 109 w 1652"/>
              <a:gd name="T5" fmla="*/ 138 h 1276"/>
              <a:gd name="T6" fmla="*/ 226 w 1652"/>
              <a:gd name="T7" fmla="*/ 213 h 1276"/>
              <a:gd name="T8" fmla="*/ 240 w 1652"/>
              <a:gd name="T9" fmla="*/ 234 h 1276"/>
              <a:gd name="T10" fmla="*/ 281 w 1652"/>
              <a:gd name="T11" fmla="*/ 261 h 1276"/>
              <a:gd name="T12" fmla="*/ 329 w 1652"/>
              <a:gd name="T13" fmla="*/ 336 h 1276"/>
              <a:gd name="T14" fmla="*/ 397 w 1652"/>
              <a:gd name="T15" fmla="*/ 384 h 1276"/>
              <a:gd name="T16" fmla="*/ 439 w 1652"/>
              <a:gd name="T17" fmla="*/ 398 h 1276"/>
              <a:gd name="T18" fmla="*/ 500 w 1652"/>
              <a:gd name="T19" fmla="*/ 432 h 1276"/>
              <a:gd name="T20" fmla="*/ 541 w 1652"/>
              <a:gd name="T21" fmla="*/ 446 h 1276"/>
              <a:gd name="T22" fmla="*/ 562 w 1652"/>
              <a:gd name="T23" fmla="*/ 453 h 1276"/>
              <a:gd name="T24" fmla="*/ 583 w 1652"/>
              <a:gd name="T25" fmla="*/ 480 h 1276"/>
              <a:gd name="T26" fmla="*/ 624 w 1652"/>
              <a:gd name="T27" fmla="*/ 508 h 1276"/>
              <a:gd name="T28" fmla="*/ 699 w 1652"/>
              <a:gd name="T29" fmla="*/ 604 h 1276"/>
              <a:gd name="T30" fmla="*/ 775 w 1652"/>
              <a:gd name="T31" fmla="*/ 679 h 1276"/>
              <a:gd name="T32" fmla="*/ 864 w 1652"/>
              <a:gd name="T33" fmla="*/ 768 h 1276"/>
              <a:gd name="T34" fmla="*/ 1035 w 1652"/>
              <a:gd name="T35" fmla="*/ 864 h 1276"/>
              <a:gd name="T36" fmla="*/ 1069 w 1652"/>
              <a:gd name="T37" fmla="*/ 906 h 1276"/>
              <a:gd name="T38" fmla="*/ 1090 w 1652"/>
              <a:gd name="T39" fmla="*/ 919 h 1276"/>
              <a:gd name="T40" fmla="*/ 1111 w 1652"/>
              <a:gd name="T41" fmla="*/ 940 h 1276"/>
              <a:gd name="T42" fmla="*/ 1124 w 1652"/>
              <a:gd name="T43" fmla="*/ 960 h 1276"/>
              <a:gd name="T44" fmla="*/ 1193 w 1652"/>
              <a:gd name="T45" fmla="*/ 1002 h 1276"/>
              <a:gd name="T46" fmla="*/ 1296 w 1652"/>
              <a:gd name="T47" fmla="*/ 1056 h 1276"/>
              <a:gd name="T48" fmla="*/ 1378 w 1652"/>
              <a:gd name="T49" fmla="*/ 1084 h 1276"/>
              <a:gd name="T50" fmla="*/ 1440 w 1652"/>
              <a:gd name="T51" fmla="*/ 1125 h 1276"/>
              <a:gd name="T52" fmla="*/ 1501 w 1652"/>
              <a:gd name="T53" fmla="*/ 1173 h 1276"/>
              <a:gd name="T54" fmla="*/ 1652 w 1652"/>
              <a:gd name="T55" fmla="*/ 1276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2" h="1276">
                <a:moveTo>
                  <a:pt x="0" y="0"/>
                </a:moveTo>
                <a:cubicBezTo>
                  <a:pt x="13" y="21"/>
                  <a:pt x="11" y="60"/>
                  <a:pt x="27" y="76"/>
                </a:cubicBezTo>
                <a:cubicBezTo>
                  <a:pt x="38" y="87"/>
                  <a:pt x="94" y="127"/>
                  <a:pt x="109" y="138"/>
                </a:cubicBezTo>
                <a:cubicBezTo>
                  <a:pt x="135" y="175"/>
                  <a:pt x="188" y="188"/>
                  <a:pt x="226" y="213"/>
                </a:cubicBezTo>
                <a:cubicBezTo>
                  <a:pt x="231" y="220"/>
                  <a:pt x="234" y="228"/>
                  <a:pt x="240" y="234"/>
                </a:cubicBezTo>
                <a:cubicBezTo>
                  <a:pt x="252" y="245"/>
                  <a:pt x="281" y="261"/>
                  <a:pt x="281" y="261"/>
                </a:cubicBezTo>
                <a:cubicBezTo>
                  <a:pt x="291" y="291"/>
                  <a:pt x="303" y="320"/>
                  <a:pt x="329" y="336"/>
                </a:cubicBezTo>
                <a:cubicBezTo>
                  <a:pt x="339" y="365"/>
                  <a:pt x="367" y="374"/>
                  <a:pt x="397" y="384"/>
                </a:cubicBezTo>
                <a:cubicBezTo>
                  <a:pt x="411" y="389"/>
                  <a:pt x="439" y="398"/>
                  <a:pt x="439" y="398"/>
                </a:cubicBezTo>
                <a:cubicBezTo>
                  <a:pt x="492" y="434"/>
                  <a:pt x="461" y="419"/>
                  <a:pt x="500" y="432"/>
                </a:cubicBezTo>
                <a:cubicBezTo>
                  <a:pt x="514" y="436"/>
                  <a:pt x="527" y="441"/>
                  <a:pt x="541" y="446"/>
                </a:cubicBezTo>
                <a:cubicBezTo>
                  <a:pt x="548" y="448"/>
                  <a:pt x="562" y="453"/>
                  <a:pt x="562" y="453"/>
                </a:cubicBezTo>
                <a:cubicBezTo>
                  <a:pt x="569" y="462"/>
                  <a:pt x="574" y="472"/>
                  <a:pt x="583" y="480"/>
                </a:cubicBezTo>
                <a:cubicBezTo>
                  <a:pt x="595" y="491"/>
                  <a:pt x="624" y="508"/>
                  <a:pt x="624" y="508"/>
                </a:cubicBezTo>
                <a:cubicBezTo>
                  <a:pt x="647" y="544"/>
                  <a:pt x="662" y="578"/>
                  <a:pt x="699" y="604"/>
                </a:cubicBezTo>
                <a:cubicBezTo>
                  <a:pt x="720" y="634"/>
                  <a:pt x="755" y="647"/>
                  <a:pt x="775" y="679"/>
                </a:cubicBezTo>
                <a:cubicBezTo>
                  <a:pt x="798" y="716"/>
                  <a:pt x="820" y="756"/>
                  <a:pt x="864" y="768"/>
                </a:cubicBezTo>
                <a:cubicBezTo>
                  <a:pt x="917" y="805"/>
                  <a:pt x="980" y="828"/>
                  <a:pt x="1035" y="864"/>
                </a:cubicBezTo>
                <a:cubicBezTo>
                  <a:pt x="1074" y="890"/>
                  <a:pt x="1040" y="877"/>
                  <a:pt x="1069" y="906"/>
                </a:cubicBezTo>
                <a:cubicBezTo>
                  <a:pt x="1075" y="912"/>
                  <a:pt x="1084" y="914"/>
                  <a:pt x="1090" y="919"/>
                </a:cubicBezTo>
                <a:cubicBezTo>
                  <a:pt x="1098" y="925"/>
                  <a:pt x="1105" y="932"/>
                  <a:pt x="1111" y="940"/>
                </a:cubicBezTo>
                <a:cubicBezTo>
                  <a:pt x="1116" y="946"/>
                  <a:pt x="1118" y="955"/>
                  <a:pt x="1124" y="960"/>
                </a:cubicBezTo>
                <a:cubicBezTo>
                  <a:pt x="1161" y="993"/>
                  <a:pt x="1158" y="981"/>
                  <a:pt x="1193" y="1002"/>
                </a:cubicBezTo>
                <a:cubicBezTo>
                  <a:pt x="1232" y="1025"/>
                  <a:pt x="1253" y="1044"/>
                  <a:pt x="1296" y="1056"/>
                </a:cubicBezTo>
                <a:cubicBezTo>
                  <a:pt x="1322" y="1074"/>
                  <a:pt x="1348" y="1076"/>
                  <a:pt x="1378" y="1084"/>
                </a:cubicBezTo>
                <a:cubicBezTo>
                  <a:pt x="1401" y="1099"/>
                  <a:pt x="1414" y="1116"/>
                  <a:pt x="1440" y="1125"/>
                </a:cubicBezTo>
                <a:cubicBezTo>
                  <a:pt x="1459" y="1145"/>
                  <a:pt x="1478" y="1157"/>
                  <a:pt x="1501" y="1173"/>
                </a:cubicBezTo>
                <a:cubicBezTo>
                  <a:pt x="1535" y="1224"/>
                  <a:pt x="1600" y="1248"/>
                  <a:pt x="1652" y="1276"/>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4" name="Freeform 16">
            <a:extLst>
              <a:ext uri="{FF2B5EF4-FFF2-40B4-BE49-F238E27FC236}">
                <a16:creationId xmlns:a16="http://schemas.microsoft.com/office/drawing/2014/main" id="{816EEAF4-84C6-49CC-8092-512193FCF0BD}"/>
              </a:ext>
            </a:extLst>
          </p:cNvPr>
          <p:cNvSpPr>
            <a:spLocks/>
          </p:cNvSpPr>
          <p:nvPr/>
        </p:nvSpPr>
        <p:spPr bwMode="auto">
          <a:xfrm>
            <a:off x="8270875" y="5681663"/>
            <a:ext cx="165100" cy="228600"/>
          </a:xfrm>
          <a:custGeom>
            <a:avLst/>
            <a:gdLst>
              <a:gd name="T0" fmla="*/ 104 w 104"/>
              <a:gd name="T1" fmla="*/ 0 h 144"/>
              <a:gd name="T2" fmla="*/ 70 w 104"/>
              <a:gd name="T3" fmla="*/ 7 h 144"/>
              <a:gd name="T4" fmla="*/ 29 w 104"/>
              <a:gd name="T5" fmla="*/ 21 h 144"/>
              <a:gd name="T6" fmla="*/ 22 w 104"/>
              <a:gd name="T7" fmla="*/ 131 h 144"/>
              <a:gd name="T8" fmla="*/ 49 w 104"/>
              <a:gd name="T9" fmla="*/ 144 h 144"/>
            </a:gdLst>
            <a:ahLst/>
            <a:cxnLst>
              <a:cxn ang="0">
                <a:pos x="T0" y="T1"/>
              </a:cxn>
              <a:cxn ang="0">
                <a:pos x="T2" y="T3"/>
              </a:cxn>
              <a:cxn ang="0">
                <a:pos x="T4" y="T5"/>
              </a:cxn>
              <a:cxn ang="0">
                <a:pos x="T6" y="T7"/>
              </a:cxn>
              <a:cxn ang="0">
                <a:pos x="T8" y="T9"/>
              </a:cxn>
            </a:cxnLst>
            <a:rect l="0" t="0" r="r" b="b"/>
            <a:pathLst>
              <a:path w="104" h="144">
                <a:moveTo>
                  <a:pt x="104" y="0"/>
                </a:moveTo>
                <a:cubicBezTo>
                  <a:pt x="93" y="2"/>
                  <a:pt x="81" y="4"/>
                  <a:pt x="70" y="7"/>
                </a:cubicBezTo>
                <a:cubicBezTo>
                  <a:pt x="56" y="11"/>
                  <a:pt x="29" y="21"/>
                  <a:pt x="29" y="21"/>
                </a:cubicBezTo>
                <a:cubicBezTo>
                  <a:pt x="3" y="61"/>
                  <a:pt x="0" y="55"/>
                  <a:pt x="22" y="131"/>
                </a:cubicBezTo>
                <a:cubicBezTo>
                  <a:pt x="25" y="141"/>
                  <a:pt x="42" y="137"/>
                  <a:pt x="49" y="144"/>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5" name="Freeform 17">
            <a:extLst>
              <a:ext uri="{FF2B5EF4-FFF2-40B4-BE49-F238E27FC236}">
                <a16:creationId xmlns:a16="http://schemas.microsoft.com/office/drawing/2014/main" id="{0F111683-7578-4FB7-97BE-48AE7FB53676}"/>
              </a:ext>
            </a:extLst>
          </p:cNvPr>
          <p:cNvSpPr>
            <a:spLocks/>
          </p:cNvSpPr>
          <p:nvPr/>
        </p:nvSpPr>
        <p:spPr bwMode="auto">
          <a:xfrm>
            <a:off x="8199438" y="5910264"/>
            <a:ext cx="182562" cy="250825"/>
          </a:xfrm>
          <a:custGeom>
            <a:avLst/>
            <a:gdLst>
              <a:gd name="T0" fmla="*/ 115 w 115"/>
              <a:gd name="T1" fmla="*/ 0 h 158"/>
              <a:gd name="T2" fmla="*/ 74 w 115"/>
              <a:gd name="T3" fmla="*/ 14 h 158"/>
              <a:gd name="T4" fmla="*/ 53 w 115"/>
              <a:gd name="T5" fmla="*/ 21 h 158"/>
              <a:gd name="T6" fmla="*/ 33 w 115"/>
              <a:gd name="T7" fmla="*/ 35 h 158"/>
              <a:gd name="T8" fmla="*/ 5 w 115"/>
              <a:gd name="T9" fmla="*/ 76 h 158"/>
              <a:gd name="T10" fmla="*/ 53 w 115"/>
              <a:gd name="T11" fmla="*/ 158 h 158"/>
            </a:gdLst>
            <a:ahLst/>
            <a:cxnLst>
              <a:cxn ang="0">
                <a:pos x="T0" y="T1"/>
              </a:cxn>
              <a:cxn ang="0">
                <a:pos x="T2" y="T3"/>
              </a:cxn>
              <a:cxn ang="0">
                <a:pos x="T4" y="T5"/>
              </a:cxn>
              <a:cxn ang="0">
                <a:pos x="T6" y="T7"/>
              </a:cxn>
              <a:cxn ang="0">
                <a:pos x="T8" y="T9"/>
              </a:cxn>
              <a:cxn ang="0">
                <a:pos x="T10" y="T11"/>
              </a:cxn>
            </a:cxnLst>
            <a:rect l="0" t="0" r="r" b="b"/>
            <a:pathLst>
              <a:path w="115" h="158">
                <a:moveTo>
                  <a:pt x="115" y="0"/>
                </a:moveTo>
                <a:cubicBezTo>
                  <a:pt x="101" y="5"/>
                  <a:pt x="88" y="9"/>
                  <a:pt x="74" y="14"/>
                </a:cubicBezTo>
                <a:cubicBezTo>
                  <a:pt x="67" y="16"/>
                  <a:pt x="53" y="21"/>
                  <a:pt x="53" y="21"/>
                </a:cubicBezTo>
                <a:cubicBezTo>
                  <a:pt x="46" y="26"/>
                  <a:pt x="38" y="29"/>
                  <a:pt x="33" y="35"/>
                </a:cubicBezTo>
                <a:cubicBezTo>
                  <a:pt x="22" y="47"/>
                  <a:pt x="5" y="76"/>
                  <a:pt x="5" y="76"/>
                </a:cubicBezTo>
                <a:cubicBezTo>
                  <a:pt x="11" y="127"/>
                  <a:pt x="0" y="158"/>
                  <a:pt x="53" y="158"/>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6" name="Freeform 18">
            <a:extLst>
              <a:ext uri="{FF2B5EF4-FFF2-40B4-BE49-F238E27FC236}">
                <a16:creationId xmlns:a16="http://schemas.microsoft.com/office/drawing/2014/main" id="{F99C4754-30DA-479E-A7B8-FB76BE3AE60F}"/>
              </a:ext>
            </a:extLst>
          </p:cNvPr>
          <p:cNvSpPr>
            <a:spLocks/>
          </p:cNvSpPr>
          <p:nvPr/>
        </p:nvSpPr>
        <p:spPr bwMode="auto">
          <a:xfrm>
            <a:off x="8316913" y="6172201"/>
            <a:ext cx="112712" cy="434975"/>
          </a:xfrm>
          <a:custGeom>
            <a:avLst/>
            <a:gdLst>
              <a:gd name="T0" fmla="*/ 0 w 71"/>
              <a:gd name="T1" fmla="*/ 0 h 274"/>
              <a:gd name="T2" fmla="*/ 41 w 71"/>
              <a:gd name="T3" fmla="*/ 117 h 274"/>
              <a:gd name="T4" fmla="*/ 55 w 71"/>
              <a:gd name="T5" fmla="*/ 185 h 274"/>
              <a:gd name="T6" fmla="*/ 68 w 71"/>
              <a:gd name="T7" fmla="*/ 206 h 274"/>
              <a:gd name="T8" fmla="*/ 68 w 71"/>
              <a:gd name="T9" fmla="*/ 274 h 274"/>
            </a:gdLst>
            <a:ahLst/>
            <a:cxnLst>
              <a:cxn ang="0">
                <a:pos x="T0" y="T1"/>
              </a:cxn>
              <a:cxn ang="0">
                <a:pos x="T2" y="T3"/>
              </a:cxn>
              <a:cxn ang="0">
                <a:pos x="T4" y="T5"/>
              </a:cxn>
              <a:cxn ang="0">
                <a:pos x="T6" y="T7"/>
              </a:cxn>
              <a:cxn ang="0">
                <a:pos x="T8" y="T9"/>
              </a:cxn>
            </a:cxnLst>
            <a:rect l="0" t="0" r="r" b="b"/>
            <a:pathLst>
              <a:path w="71" h="274">
                <a:moveTo>
                  <a:pt x="0" y="0"/>
                </a:moveTo>
                <a:cubicBezTo>
                  <a:pt x="8" y="41"/>
                  <a:pt x="18" y="82"/>
                  <a:pt x="41" y="117"/>
                </a:cubicBezTo>
                <a:cubicBezTo>
                  <a:pt x="44" y="139"/>
                  <a:pt x="45" y="164"/>
                  <a:pt x="55" y="185"/>
                </a:cubicBezTo>
                <a:cubicBezTo>
                  <a:pt x="59" y="192"/>
                  <a:pt x="67" y="198"/>
                  <a:pt x="68" y="206"/>
                </a:cubicBezTo>
                <a:cubicBezTo>
                  <a:pt x="71" y="228"/>
                  <a:pt x="68" y="251"/>
                  <a:pt x="68" y="274"/>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69" name="Freeform 21">
            <a:extLst>
              <a:ext uri="{FF2B5EF4-FFF2-40B4-BE49-F238E27FC236}">
                <a16:creationId xmlns:a16="http://schemas.microsoft.com/office/drawing/2014/main" id="{6B2FD933-3AA9-411A-8501-A19D1B16E999}"/>
              </a:ext>
            </a:extLst>
          </p:cNvPr>
          <p:cNvSpPr>
            <a:spLocks/>
          </p:cNvSpPr>
          <p:nvPr/>
        </p:nvSpPr>
        <p:spPr bwMode="auto">
          <a:xfrm>
            <a:off x="7462839" y="2968626"/>
            <a:ext cx="860425" cy="371475"/>
          </a:xfrm>
          <a:custGeom>
            <a:avLst/>
            <a:gdLst>
              <a:gd name="T0" fmla="*/ 542 w 542"/>
              <a:gd name="T1" fmla="*/ 234 h 234"/>
              <a:gd name="T2" fmla="*/ 525 w 542"/>
              <a:gd name="T3" fmla="*/ 120 h 234"/>
              <a:gd name="T4" fmla="*/ 485 w 542"/>
              <a:gd name="T5" fmla="*/ 35 h 234"/>
              <a:gd name="T6" fmla="*/ 439 w 542"/>
              <a:gd name="T7" fmla="*/ 6 h 234"/>
              <a:gd name="T8" fmla="*/ 23 w 542"/>
              <a:gd name="T9" fmla="*/ 52 h 234"/>
              <a:gd name="T10" fmla="*/ 0 w 542"/>
              <a:gd name="T11" fmla="*/ 75 h 234"/>
            </a:gdLst>
            <a:ahLst/>
            <a:cxnLst>
              <a:cxn ang="0">
                <a:pos x="T0" y="T1"/>
              </a:cxn>
              <a:cxn ang="0">
                <a:pos x="T2" y="T3"/>
              </a:cxn>
              <a:cxn ang="0">
                <a:pos x="T4" y="T5"/>
              </a:cxn>
              <a:cxn ang="0">
                <a:pos x="T6" y="T7"/>
              </a:cxn>
              <a:cxn ang="0">
                <a:pos x="T8" y="T9"/>
              </a:cxn>
              <a:cxn ang="0">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0" name="Freeform 22">
            <a:extLst>
              <a:ext uri="{FF2B5EF4-FFF2-40B4-BE49-F238E27FC236}">
                <a16:creationId xmlns:a16="http://schemas.microsoft.com/office/drawing/2014/main" id="{131171DA-21B1-4B69-AB5D-730CBB7447C1}"/>
              </a:ext>
            </a:extLst>
          </p:cNvPr>
          <p:cNvSpPr>
            <a:spLocks/>
          </p:cNvSpPr>
          <p:nvPr/>
        </p:nvSpPr>
        <p:spPr bwMode="auto">
          <a:xfrm>
            <a:off x="7227889" y="2862263"/>
            <a:ext cx="217487" cy="228600"/>
          </a:xfrm>
          <a:custGeom>
            <a:avLst/>
            <a:gdLst>
              <a:gd name="T0" fmla="*/ 137 w 137"/>
              <a:gd name="T1" fmla="*/ 144 h 144"/>
              <a:gd name="T2" fmla="*/ 0 w 137"/>
              <a:gd name="T3" fmla="*/ 0 h 144"/>
            </a:gdLst>
            <a:ahLst/>
            <a:cxnLst>
              <a:cxn ang="0">
                <a:pos x="T0" y="T1"/>
              </a:cxn>
              <a:cxn ang="0">
                <a:pos x="T2" y="T3"/>
              </a:cxn>
            </a:cxnLst>
            <a:rect l="0" t="0" r="r" b="b"/>
            <a:pathLst>
              <a:path w="137" h="144">
                <a:moveTo>
                  <a:pt x="137" y="144"/>
                </a:moveTo>
                <a:cubicBezTo>
                  <a:pt x="90" y="97"/>
                  <a:pt x="47" y="47"/>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1" name="Freeform 23">
            <a:extLst>
              <a:ext uri="{FF2B5EF4-FFF2-40B4-BE49-F238E27FC236}">
                <a16:creationId xmlns:a16="http://schemas.microsoft.com/office/drawing/2014/main" id="{7842BB09-3B2A-4442-9346-9658B6DBE3FC}"/>
              </a:ext>
            </a:extLst>
          </p:cNvPr>
          <p:cNvSpPr>
            <a:spLocks/>
          </p:cNvSpPr>
          <p:nvPr/>
        </p:nvSpPr>
        <p:spPr bwMode="auto">
          <a:xfrm>
            <a:off x="6705600" y="2416175"/>
            <a:ext cx="617538" cy="285750"/>
          </a:xfrm>
          <a:custGeom>
            <a:avLst/>
            <a:gdLst>
              <a:gd name="T0" fmla="*/ 377 w 389"/>
              <a:gd name="T1" fmla="*/ 172 h 180"/>
              <a:gd name="T2" fmla="*/ 322 w 389"/>
              <a:gd name="T3" fmla="*/ 137 h 180"/>
              <a:gd name="T4" fmla="*/ 240 w 389"/>
              <a:gd name="T5" fmla="*/ 103 h 180"/>
              <a:gd name="T6" fmla="*/ 117 w 389"/>
              <a:gd name="T7" fmla="*/ 55 h 180"/>
              <a:gd name="T8" fmla="*/ 96 w 389"/>
              <a:gd name="T9" fmla="*/ 41 h 180"/>
              <a:gd name="T10" fmla="*/ 48 w 389"/>
              <a:gd name="T11" fmla="*/ 28 h 180"/>
              <a:gd name="T12" fmla="*/ 21 w 389"/>
              <a:gd name="T13" fmla="*/ 14 h 180"/>
              <a:gd name="T14" fmla="*/ 0 w 3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180">
                <a:moveTo>
                  <a:pt x="377" y="172"/>
                </a:moveTo>
                <a:cubicBezTo>
                  <a:pt x="345" y="123"/>
                  <a:pt x="389" y="180"/>
                  <a:pt x="322" y="137"/>
                </a:cubicBezTo>
                <a:cubicBezTo>
                  <a:pt x="297" y="121"/>
                  <a:pt x="264" y="119"/>
                  <a:pt x="240" y="103"/>
                </a:cubicBezTo>
                <a:cubicBezTo>
                  <a:pt x="203" y="79"/>
                  <a:pt x="159" y="70"/>
                  <a:pt x="117" y="55"/>
                </a:cubicBezTo>
                <a:cubicBezTo>
                  <a:pt x="109" y="52"/>
                  <a:pt x="104" y="44"/>
                  <a:pt x="96" y="41"/>
                </a:cubicBezTo>
                <a:cubicBezTo>
                  <a:pt x="81" y="35"/>
                  <a:pt x="63" y="36"/>
                  <a:pt x="48" y="28"/>
                </a:cubicBezTo>
                <a:cubicBezTo>
                  <a:pt x="39" y="23"/>
                  <a:pt x="30" y="19"/>
                  <a:pt x="21" y="14"/>
                </a:cubicBezTo>
                <a:cubicBezTo>
                  <a:pt x="14" y="10"/>
                  <a:pt x="0" y="0"/>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2" name="Freeform 24">
            <a:extLst>
              <a:ext uri="{FF2B5EF4-FFF2-40B4-BE49-F238E27FC236}">
                <a16:creationId xmlns:a16="http://schemas.microsoft.com/office/drawing/2014/main" id="{D8BD7962-0AB9-4D69-A5D1-4918F8D6A17E}"/>
              </a:ext>
            </a:extLst>
          </p:cNvPr>
          <p:cNvSpPr>
            <a:spLocks/>
          </p:cNvSpPr>
          <p:nvPr/>
        </p:nvSpPr>
        <p:spPr bwMode="auto">
          <a:xfrm>
            <a:off x="8348663" y="3200401"/>
            <a:ext cx="709612" cy="587375"/>
          </a:xfrm>
          <a:custGeom>
            <a:avLst/>
            <a:gdLst>
              <a:gd name="T0" fmla="*/ 350 w 447"/>
              <a:gd name="T1" fmla="*/ 370 h 370"/>
              <a:gd name="T2" fmla="*/ 419 w 447"/>
              <a:gd name="T3" fmla="*/ 295 h 370"/>
              <a:gd name="T4" fmla="*/ 446 w 447"/>
              <a:gd name="T5" fmla="*/ 233 h 370"/>
              <a:gd name="T6" fmla="*/ 439 w 447"/>
              <a:gd name="T7" fmla="*/ 69 h 370"/>
              <a:gd name="T8" fmla="*/ 419 w 447"/>
              <a:gd name="T9" fmla="*/ 55 h 370"/>
              <a:gd name="T10" fmla="*/ 336 w 447"/>
              <a:gd name="T11" fmla="*/ 7 h 370"/>
              <a:gd name="T12" fmla="*/ 316 w 447"/>
              <a:gd name="T13" fmla="*/ 0 h 370"/>
              <a:gd name="T14" fmla="*/ 117 w 447"/>
              <a:gd name="T15" fmla="*/ 7 h 370"/>
              <a:gd name="T16" fmla="*/ 55 w 447"/>
              <a:gd name="T17" fmla="*/ 41 h 370"/>
              <a:gd name="T18" fmla="*/ 14 w 447"/>
              <a:gd name="T19" fmla="*/ 69 h 370"/>
              <a:gd name="T20" fmla="*/ 0 w 447"/>
              <a:gd name="T21" fmla="*/ 8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7" h="370">
                <a:moveTo>
                  <a:pt x="350" y="370"/>
                </a:moveTo>
                <a:cubicBezTo>
                  <a:pt x="370" y="341"/>
                  <a:pt x="399" y="325"/>
                  <a:pt x="419" y="295"/>
                </a:cubicBezTo>
                <a:cubicBezTo>
                  <a:pt x="431" y="276"/>
                  <a:pt x="446" y="233"/>
                  <a:pt x="446" y="233"/>
                </a:cubicBezTo>
                <a:cubicBezTo>
                  <a:pt x="444" y="178"/>
                  <a:pt x="447" y="123"/>
                  <a:pt x="439" y="69"/>
                </a:cubicBezTo>
                <a:cubicBezTo>
                  <a:pt x="438" y="61"/>
                  <a:pt x="425" y="60"/>
                  <a:pt x="419" y="55"/>
                </a:cubicBezTo>
                <a:cubicBezTo>
                  <a:pt x="387" y="28"/>
                  <a:pt x="379" y="22"/>
                  <a:pt x="336" y="7"/>
                </a:cubicBezTo>
                <a:cubicBezTo>
                  <a:pt x="329" y="5"/>
                  <a:pt x="316" y="0"/>
                  <a:pt x="316" y="0"/>
                </a:cubicBezTo>
                <a:cubicBezTo>
                  <a:pt x="250" y="2"/>
                  <a:pt x="183" y="3"/>
                  <a:pt x="117" y="7"/>
                </a:cubicBezTo>
                <a:cubicBezTo>
                  <a:pt x="97" y="8"/>
                  <a:pt x="65" y="34"/>
                  <a:pt x="55" y="41"/>
                </a:cubicBezTo>
                <a:cubicBezTo>
                  <a:pt x="41" y="50"/>
                  <a:pt x="14" y="69"/>
                  <a:pt x="14" y="69"/>
                </a:cubicBezTo>
                <a:cubicBezTo>
                  <a:pt x="9" y="76"/>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3" name="Freeform 25">
            <a:extLst>
              <a:ext uri="{FF2B5EF4-FFF2-40B4-BE49-F238E27FC236}">
                <a16:creationId xmlns:a16="http://schemas.microsoft.com/office/drawing/2014/main" id="{D73F583C-95F6-4F9F-B094-6D18D9380EA5}"/>
              </a:ext>
            </a:extLst>
          </p:cNvPr>
          <p:cNvSpPr>
            <a:spLocks/>
          </p:cNvSpPr>
          <p:nvPr/>
        </p:nvSpPr>
        <p:spPr bwMode="auto">
          <a:xfrm>
            <a:off x="5018089" y="2339975"/>
            <a:ext cx="1698625" cy="141288"/>
          </a:xfrm>
          <a:custGeom>
            <a:avLst/>
            <a:gdLst>
              <a:gd name="T0" fmla="*/ 1070 w 1070"/>
              <a:gd name="T1" fmla="*/ 48 h 89"/>
              <a:gd name="T2" fmla="*/ 1029 w 1070"/>
              <a:gd name="T3" fmla="*/ 35 h 89"/>
              <a:gd name="T4" fmla="*/ 1008 w 1070"/>
              <a:gd name="T5" fmla="*/ 21 h 89"/>
              <a:gd name="T6" fmla="*/ 967 w 1070"/>
              <a:gd name="T7" fmla="*/ 7 h 89"/>
              <a:gd name="T8" fmla="*/ 946 w 1070"/>
              <a:gd name="T9" fmla="*/ 0 h 89"/>
              <a:gd name="T10" fmla="*/ 398 w 1070"/>
              <a:gd name="T11" fmla="*/ 7 h 89"/>
              <a:gd name="T12" fmla="*/ 130 w 1070"/>
              <a:gd name="T13" fmla="*/ 55 h 89"/>
              <a:gd name="T14" fmla="*/ 48 w 1070"/>
              <a:gd name="T15" fmla="*/ 76 h 89"/>
              <a:gd name="T16" fmla="*/ 21 w 1070"/>
              <a:gd name="T17" fmla="*/ 83 h 89"/>
              <a:gd name="T18" fmla="*/ 0 w 1070"/>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89">
                <a:moveTo>
                  <a:pt x="1070" y="48"/>
                </a:moveTo>
                <a:cubicBezTo>
                  <a:pt x="1056" y="44"/>
                  <a:pt x="1041" y="43"/>
                  <a:pt x="1029" y="35"/>
                </a:cubicBezTo>
                <a:cubicBezTo>
                  <a:pt x="1022" y="30"/>
                  <a:pt x="1016" y="24"/>
                  <a:pt x="1008" y="21"/>
                </a:cubicBezTo>
                <a:cubicBezTo>
                  <a:pt x="995" y="15"/>
                  <a:pt x="981" y="12"/>
                  <a:pt x="967" y="7"/>
                </a:cubicBezTo>
                <a:cubicBezTo>
                  <a:pt x="960" y="5"/>
                  <a:pt x="946" y="0"/>
                  <a:pt x="946" y="0"/>
                </a:cubicBezTo>
                <a:cubicBezTo>
                  <a:pt x="763" y="2"/>
                  <a:pt x="581" y="3"/>
                  <a:pt x="398" y="7"/>
                </a:cubicBezTo>
                <a:cubicBezTo>
                  <a:pt x="311" y="9"/>
                  <a:pt x="218" y="48"/>
                  <a:pt x="130" y="55"/>
                </a:cubicBezTo>
                <a:cubicBezTo>
                  <a:pt x="103" y="62"/>
                  <a:pt x="75" y="68"/>
                  <a:pt x="48" y="76"/>
                </a:cubicBezTo>
                <a:cubicBezTo>
                  <a:pt x="39" y="79"/>
                  <a:pt x="30" y="81"/>
                  <a:pt x="21" y="83"/>
                </a:cubicBezTo>
                <a:cubicBezTo>
                  <a:pt x="14" y="85"/>
                  <a:pt x="0" y="89"/>
                  <a:pt x="0" y="8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4" name="Freeform 26">
            <a:extLst>
              <a:ext uri="{FF2B5EF4-FFF2-40B4-BE49-F238E27FC236}">
                <a16:creationId xmlns:a16="http://schemas.microsoft.com/office/drawing/2014/main" id="{8168773E-ABC5-4B8F-A6F1-5BBBD34023AB}"/>
              </a:ext>
            </a:extLst>
          </p:cNvPr>
          <p:cNvSpPr>
            <a:spLocks/>
          </p:cNvSpPr>
          <p:nvPr/>
        </p:nvSpPr>
        <p:spPr bwMode="auto">
          <a:xfrm>
            <a:off x="7239001" y="2681288"/>
            <a:ext cx="92075" cy="171450"/>
          </a:xfrm>
          <a:custGeom>
            <a:avLst/>
            <a:gdLst>
              <a:gd name="T0" fmla="*/ 0 w 58"/>
              <a:gd name="T1" fmla="*/ 108 h 108"/>
              <a:gd name="T2" fmla="*/ 48 w 58"/>
              <a:gd name="T3" fmla="*/ 25 h 108"/>
              <a:gd name="T4" fmla="*/ 55 w 58"/>
              <a:gd name="T5" fmla="*/ 5 h 108"/>
              <a:gd name="T6" fmla="*/ 41 w 58"/>
              <a:gd name="T7" fmla="*/ 12 h 108"/>
            </a:gdLst>
            <a:ahLst/>
            <a:cxnLst>
              <a:cxn ang="0">
                <a:pos x="T0" y="T1"/>
              </a:cxn>
              <a:cxn ang="0">
                <a:pos x="T2" y="T3"/>
              </a:cxn>
              <a:cxn ang="0">
                <a:pos x="T4" y="T5"/>
              </a:cxn>
              <a:cxn ang="0">
                <a:pos x="T6" y="T7"/>
              </a:cxn>
            </a:cxnLst>
            <a:rect l="0" t="0" r="r" b="b"/>
            <a:pathLst>
              <a:path w="58" h="108">
                <a:moveTo>
                  <a:pt x="0" y="108"/>
                </a:moveTo>
                <a:cubicBezTo>
                  <a:pt x="18" y="80"/>
                  <a:pt x="33" y="54"/>
                  <a:pt x="48" y="25"/>
                </a:cubicBezTo>
                <a:cubicBezTo>
                  <a:pt x="51" y="19"/>
                  <a:pt x="58" y="11"/>
                  <a:pt x="55" y="5"/>
                </a:cubicBezTo>
                <a:cubicBezTo>
                  <a:pt x="53" y="0"/>
                  <a:pt x="46" y="10"/>
                  <a:pt x="41" y="1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5" name="Freeform 27">
            <a:extLst>
              <a:ext uri="{FF2B5EF4-FFF2-40B4-BE49-F238E27FC236}">
                <a16:creationId xmlns:a16="http://schemas.microsoft.com/office/drawing/2014/main" id="{845497FE-DDAE-4F5F-AEF1-96EA4DA8D71E}"/>
              </a:ext>
            </a:extLst>
          </p:cNvPr>
          <p:cNvSpPr>
            <a:spLocks/>
          </p:cNvSpPr>
          <p:nvPr/>
        </p:nvSpPr>
        <p:spPr bwMode="auto">
          <a:xfrm>
            <a:off x="3875089" y="347663"/>
            <a:ext cx="708025" cy="925512"/>
          </a:xfrm>
          <a:custGeom>
            <a:avLst/>
            <a:gdLst>
              <a:gd name="T0" fmla="*/ 446 w 446"/>
              <a:gd name="T1" fmla="*/ 583 h 583"/>
              <a:gd name="T2" fmla="*/ 391 w 446"/>
              <a:gd name="T3" fmla="*/ 528 h 583"/>
              <a:gd name="T4" fmla="*/ 322 w 446"/>
              <a:gd name="T5" fmla="*/ 453 h 583"/>
              <a:gd name="T6" fmla="*/ 261 w 446"/>
              <a:gd name="T7" fmla="*/ 240 h 583"/>
              <a:gd name="T8" fmla="*/ 213 w 446"/>
              <a:gd name="T9" fmla="*/ 144 h 583"/>
              <a:gd name="T10" fmla="*/ 89 w 446"/>
              <a:gd name="T11" fmla="*/ 69 h 583"/>
              <a:gd name="T12" fmla="*/ 0 w 446"/>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446" h="583">
                <a:moveTo>
                  <a:pt x="446" y="583"/>
                </a:moveTo>
                <a:cubicBezTo>
                  <a:pt x="430" y="560"/>
                  <a:pt x="415" y="544"/>
                  <a:pt x="391" y="528"/>
                </a:cubicBezTo>
                <a:cubicBezTo>
                  <a:pt x="370" y="497"/>
                  <a:pt x="354" y="474"/>
                  <a:pt x="322" y="453"/>
                </a:cubicBezTo>
                <a:cubicBezTo>
                  <a:pt x="301" y="381"/>
                  <a:pt x="291" y="308"/>
                  <a:pt x="261" y="240"/>
                </a:cubicBezTo>
                <a:cubicBezTo>
                  <a:pt x="244" y="202"/>
                  <a:pt x="247" y="168"/>
                  <a:pt x="213" y="144"/>
                </a:cubicBezTo>
                <a:cubicBezTo>
                  <a:pt x="182" y="99"/>
                  <a:pt x="138" y="85"/>
                  <a:pt x="89" y="69"/>
                </a:cubicBezTo>
                <a:cubicBezTo>
                  <a:pt x="58" y="48"/>
                  <a:pt x="26" y="26"/>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6" name="Freeform 28">
            <a:extLst>
              <a:ext uri="{FF2B5EF4-FFF2-40B4-BE49-F238E27FC236}">
                <a16:creationId xmlns:a16="http://schemas.microsoft.com/office/drawing/2014/main" id="{2D9966E4-69E6-413A-9C84-B89EE51826D7}"/>
              </a:ext>
            </a:extLst>
          </p:cNvPr>
          <p:cNvSpPr>
            <a:spLocks/>
          </p:cNvSpPr>
          <p:nvPr/>
        </p:nvSpPr>
        <p:spPr bwMode="auto">
          <a:xfrm>
            <a:off x="3276600" y="327026"/>
            <a:ext cx="566738" cy="163513"/>
          </a:xfrm>
          <a:custGeom>
            <a:avLst/>
            <a:gdLst>
              <a:gd name="T0" fmla="*/ 357 w 357"/>
              <a:gd name="T1" fmla="*/ 0 h 103"/>
              <a:gd name="T2" fmla="*/ 130 w 357"/>
              <a:gd name="T3" fmla="*/ 27 h 103"/>
              <a:gd name="T4" fmla="*/ 69 w 357"/>
              <a:gd name="T5" fmla="*/ 68 h 103"/>
              <a:gd name="T6" fmla="*/ 0 w 357"/>
              <a:gd name="T7" fmla="*/ 103 h 103"/>
            </a:gdLst>
            <a:ahLst/>
            <a:cxnLst>
              <a:cxn ang="0">
                <a:pos x="T0" y="T1"/>
              </a:cxn>
              <a:cxn ang="0">
                <a:pos x="T2" y="T3"/>
              </a:cxn>
              <a:cxn ang="0">
                <a:pos x="T4" y="T5"/>
              </a:cxn>
              <a:cxn ang="0">
                <a:pos x="T6" y="T7"/>
              </a:cxn>
            </a:cxnLst>
            <a:rect l="0" t="0" r="r" b="b"/>
            <a:pathLst>
              <a:path w="357" h="103">
                <a:moveTo>
                  <a:pt x="357" y="0"/>
                </a:moveTo>
                <a:cubicBezTo>
                  <a:pt x="273" y="28"/>
                  <a:pt x="243" y="22"/>
                  <a:pt x="130" y="27"/>
                </a:cubicBezTo>
                <a:cubicBezTo>
                  <a:pt x="105" y="36"/>
                  <a:pt x="91" y="54"/>
                  <a:pt x="69" y="68"/>
                </a:cubicBezTo>
                <a:cubicBezTo>
                  <a:pt x="52" y="94"/>
                  <a:pt x="31" y="103"/>
                  <a:pt x="0" y="10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7" name="Freeform 29">
            <a:extLst>
              <a:ext uri="{FF2B5EF4-FFF2-40B4-BE49-F238E27FC236}">
                <a16:creationId xmlns:a16="http://schemas.microsoft.com/office/drawing/2014/main" id="{BBDC6390-8351-40AD-981E-3521F6FD1024}"/>
              </a:ext>
            </a:extLst>
          </p:cNvPr>
          <p:cNvSpPr>
            <a:spLocks/>
          </p:cNvSpPr>
          <p:nvPr/>
        </p:nvSpPr>
        <p:spPr bwMode="auto">
          <a:xfrm>
            <a:off x="4614863" y="1281113"/>
            <a:ext cx="392112" cy="1211262"/>
          </a:xfrm>
          <a:custGeom>
            <a:avLst/>
            <a:gdLst>
              <a:gd name="T0" fmla="*/ 247 w 247"/>
              <a:gd name="T1" fmla="*/ 763 h 763"/>
              <a:gd name="T2" fmla="*/ 240 w 247"/>
              <a:gd name="T3" fmla="*/ 146 h 763"/>
              <a:gd name="T4" fmla="*/ 96 w 247"/>
              <a:gd name="T5" fmla="*/ 2 h 763"/>
              <a:gd name="T6" fmla="*/ 0 w 247"/>
              <a:gd name="T7" fmla="*/ 2 h 763"/>
            </a:gdLst>
            <a:ahLst/>
            <a:cxnLst>
              <a:cxn ang="0">
                <a:pos x="T0" y="T1"/>
              </a:cxn>
              <a:cxn ang="0">
                <a:pos x="T2" y="T3"/>
              </a:cxn>
              <a:cxn ang="0">
                <a:pos x="T4" y="T5"/>
              </a:cxn>
              <a:cxn ang="0">
                <a:pos x="T6" y="T7"/>
              </a:cxn>
            </a:cxnLst>
            <a:rect l="0" t="0" r="r" b="b"/>
            <a:pathLst>
              <a:path w="247" h="763">
                <a:moveTo>
                  <a:pt x="247" y="763"/>
                </a:moveTo>
                <a:cubicBezTo>
                  <a:pt x="245" y="557"/>
                  <a:pt x="246" y="352"/>
                  <a:pt x="240" y="146"/>
                </a:cubicBezTo>
                <a:cubicBezTo>
                  <a:pt x="238" y="85"/>
                  <a:pt x="155" y="6"/>
                  <a:pt x="96" y="2"/>
                </a:cubicBezTo>
                <a:cubicBezTo>
                  <a:pt x="64" y="0"/>
                  <a:pt x="32" y="2"/>
                  <a:pt x="0" y="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79" name="Freeform 31">
            <a:extLst>
              <a:ext uri="{FF2B5EF4-FFF2-40B4-BE49-F238E27FC236}">
                <a16:creationId xmlns:a16="http://schemas.microsoft.com/office/drawing/2014/main" id="{56F8A7EB-BC29-4364-BE0D-6D32C375FB82}"/>
              </a:ext>
            </a:extLst>
          </p:cNvPr>
          <p:cNvSpPr>
            <a:spLocks/>
          </p:cNvSpPr>
          <p:nvPr/>
        </p:nvSpPr>
        <p:spPr bwMode="auto">
          <a:xfrm>
            <a:off x="2917825" y="496888"/>
            <a:ext cx="325438" cy="36512"/>
          </a:xfrm>
          <a:custGeom>
            <a:avLst/>
            <a:gdLst>
              <a:gd name="T0" fmla="*/ 0 w 205"/>
              <a:gd name="T1" fmla="*/ 23 h 23"/>
              <a:gd name="T2" fmla="*/ 205 w 205"/>
              <a:gd name="T3" fmla="*/ 9 h 23"/>
            </a:gdLst>
            <a:ahLst/>
            <a:cxnLst>
              <a:cxn ang="0">
                <a:pos x="T0" y="T1"/>
              </a:cxn>
              <a:cxn ang="0">
                <a:pos x="T2" y="T3"/>
              </a:cxn>
            </a:cxnLst>
            <a:rect l="0" t="0" r="r" b="b"/>
            <a:pathLst>
              <a:path w="205" h="23">
                <a:moveTo>
                  <a:pt x="0" y="23"/>
                </a:moveTo>
                <a:cubicBezTo>
                  <a:pt x="113" y="0"/>
                  <a:pt x="45" y="9"/>
                  <a:pt x="205" y="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0" name="Freeform 32">
            <a:extLst>
              <a:ext uri="{FF2B5EF4-FFF2-40B4-BE49-F238E27FC236}">
                <a16:creationId xmlns:a16="http://schemas.microsoft.com/office/drawing/2014/main" id="{0E8EB185-85F4-4A15-A5B6-12091AE3529A}"/>
              </a:ext>
            </a:extLst>
          </p:cNvPr>
          <p:cNvSpPr>
            <a:spLocks/>
          </p:cNvSpPr>
          <p:nvPr/>
        </p:nvSpPr>
        <p:spPr bwMode="auto">
          <a:xfrm>
            <a:off x="4572000" y="1295400"/>
            <a:ext cx="76200" cy="141288"/>
          </a:xfrm>
          <a:custGeom>
            <a:avLst/>
            <a:gdLst>
              <a:gd name="T0" fmla="*/ 0 w 48"/>
              <a:gd name="T1" fmla="*/ 0 h 89"/>
              <a:gd name="T2" fmla="*/ 48 w 48"/>
              <a:gd name="T3" fmla="*/ 89 h 89"/>
            </a:gdLst>
            <a:ahLst/>
            <a:cxnLst>
              <a:cxn ang="0">
                <a:pos x="T0" y="T1"/>
              </a:cxn>
              <a:cxn ang="0">
                <a:pos x="T2" y="T3"/>
              </a:cxn>
            </a:cxnLst>
            <a:rect l="0" t="0" r="r" b="b"/>
            <a:pathLst>
              <a:path w="48" h="89">
                <a:moveTo>
                  <a:pt x="0" y="0"/>
                </a:moveTo>
                <a:cubicBezTo>
                  <a:pt x="43" y="28"/>
                  <a:pt x="15" y="56"/>
                  <a:pt x="48" y="89"/>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1" name="Freeform 33">
            <a:extLst>
              <a:ext uri="{FF2B5EF4-FFF2-40B4-BE49-F238E27FC236}">
                <a16:creationId xmlns:a16="http://schemas.microsoft.com/office/drawing/2014/main" id="{AF1D5647-C587-434E-B0F1-5CAC57B33744}"/>
              </a:ext>
            </a:extLst>
          </p:cNvPr>
          <p:cNvSpPr>
            <a:spLocks/>
          </p:cNvSpPr>
          <p:nvPr/>
        </p:nvSpPr>
        <p:spPr bwMode="auto">
          <a:xfrm>
            <a:off x="4500563" y="1676401"/>
            <a:ext cx="430212" cy="1089025"/>
          </a:xfrm>
          <a:custGeom>
            <a:avLst/>
            <a:gdLst>
              <a:gd name="T0" fmla="*/ 120 w 271"/>
              <a:gd name="T1" fmla="*/ 0 h 686"/>
              <a:gd name="T2" fmla="*/ 72 w 271"/>
              <a:gd name="T3" fmla="*/ 171 h 686"/>
              <a:gd name="T4" fmla="*/ 24 w 271"/>
              <a:gd name="T5" fmla="*/ 309 h 686"/>
              <a:gd name="T6" fmla="*/ 11 w 271"/>
              <a:gd name="T7" fmla="*/ 405 h 686"/>
              <a:gd name="T8" fmla="*/ 18 w 271"/>
              <a:gd name="T9" fmla="*/ 425 h 686"/>
              <a:gd name="T10" fmla="*/ 79 w 271"/>
              <a:gd name="T11" fmla="*/ 446 h 686"/>
              <a:gd name="T12" fmla="*/ 203 w 271"/>
              <a:gd name="T13" fmla="*/ 507 h 686"/>
              <a:gd name="T14" fmla="*/ 258 w 271"/>
              <a:gd name="T15" fmla="*/ 631 h 686"/>
              <a:gd name="T16" fmla="*/ 271 w 271"/>
              <a:gd name="T17" fmla="*/ 686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686">
                <a:moveTo>
                  <a:pt x="120" y="0"/>
                </a:moveTo>
                <a:cubicBezTo>
                  <a:pt x="115" y="114"/>
                  <a:pt x="155" y="147"/>
                  <a:pt x="72" y="171"/>
                </a:cubicBezTo>
                <a:cubicBezTo>
                  <a:pt x="41" y="222"/>
                  <a:pt x="71" y="278"/>
                  <a:pt x="24" y="309"/>
                </a:cubicBezTo>
                <a:cubicBezTo>
                  <a:pt x="0" y="346"/>
                  <a:pt x="2" y="356"/>
                  <a:pt x="11" y="405"/>
                </a:cubicBezTo>
                <a:cubicBezTo>
                  <a:pt x="12" y="412"/>
                  <a:pt x="12" y="421"/>
                  <a:pt x="18" y="425"/>
                </a:cubicBezTo>
                <a:cubicBezTo>
                  <a:pt x="36" y="437"/>
                  <a:pt x="59" y="439"/>
                  <a:pt x="79" y="446"/>
                </a:cubicBezTo>
                <a:cubicBezTo>
                  <a:pt x="123" y="461"/>
                  <a:pt x="157" y="494"/>
                  <a:pt x="203" y="507"/>
                </a:cubicBezTo>
                <a:cubicBezTo>
                  <a:pt x="230" y="550"/>
                  <a:pt x="213" y="601"/>
                  <a:pt x="258" y="631"/>
                </a:cubicBezTo>
                <a:cubicBezTo>
                  <a:pt x="265" y="677"/>
                  <a:pt x="258" y="660"/>
                  <a:pt x="271" y="686"/>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2" name="Freeform 34">
            <a:extLst>
              <a:ext uri="{FF2B5EF4-FFF2-40B4-BE49-F238E27FC236}">
                <a16:creationId xmlns:a16="http://schemas.microsoft.com/office/drawing/2014/main" id="{1057B291-3452-4395-9360-0DB9B69E1F65}"/>
              </a:ext>
            </a:extLst>
          </p:cNvPr>
          <p:cNvSpPr>
            <a:spLocks/>
          </p:cNvSpPr>
          <p:nvPr/>
        </p:nvSpPr>
        <p:spPr bwMode="auto">
          <a:xfrm>
            <a:off x="3243264" y="206376"/>
            <a:ext cx="574675" cy="284163"/>
          </a:xfrm>
          <a:custGeom>
            <a:avLst/>
            <a:gdLst>
              <a:gd name="T0" fmla="*/ 0 w 362"/>
              <a:gd name="T1" fmla="*/ 179 h 179"/>
              <a:gd name="T2" fmla="*/ 151 w 362"/>
              <a:gd name="T3" fmla="*/ 62 h 179"/>
              <a:gd name="T4" fmla="*/ 357 w 362"/>
              <a:gd name="T5" fmla="*/ 83 h 179"/>
            </a:gdLst>
            <a:ahLst/>
            <a:cxnLst>
              <a:cxn ang="0">
                <a:pos x="T0" y="T1"/>
              </a:cxn>
              <a:cxn ang="0">
                <a:pos x="T2" y="T3"/>
              </a:cxn>
              <a:cxn ang="0">
                <a:pos x="T4" y="T5"/>
              </a:cxn>
            </a:cxnLst>
            <a:rect l="0" t="0" r="r" b="b"/>
            <a:pathLst>
              <a:path w="362" h="179">
                <a:moveTo>
                  <a:pt x="0" y="179"/>
                </a:moveTo>
                <a:cubicBezTo>
                  <a:pt x="31" y="133"/>
                  <a:pt x="97" y="81"/>
                  <a:pt x="151" y="62"/>
                </a:cubicBezTo>
                <a:cubicBezTo>
                  <a:pt x="362" y="69"/>
                  <a:pt x="357" y="0"/>
                  <a:pt x="357" y="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3" name="Freeform 35">
            <a:extLst>
              <a:ext uri="{FF2B5EF4-FFF2-40B4-BE49-F238E27FC236}">
                <a16:creationId xmlns:a16="http://schemas.microsoft.com/office/drawing/2014/main" id="{799BFA21-8293-44D1-BEB6-145499C889BA}"/>
              </a:ext>
            </a:extLst>
          </p:cNvPr>
          <p:cNvSpPr>
            <a:spLocks/>
          </p:cNvSpPr>
          <p:nvPr/>
        </p:nvSpPr>
        <p:spPr bwMode="auto">
          <a:xfrm>
            <a:off x="3821114" y="347663"/>
            <a:ext cx="708025" cy="925512"/>
          </a:xfrm>
          <a:custGeom>
            <a:avLst/>
            <a:gdLst>
              <a:gd name="T0" fmla="*/ 0 w 446"/>
              <a:gd name="T1" fmla="*/ 0 h 583"/>
              <a:gd name="T2" fmla="*/ 75 w 446"/>
              <a:gd name="T3" fmla="*/ 83 h 583"/>
              <a:gd name="T4" fmla="*/ 130 w 446"/>
              <a:gd name="T5" fmla="*/ 117 h 583"/>
              <a:gd name="T6" fmla="*/ 192 w 446"/>
              <a:gd name="T7" fmla="*/ 192 h 583"/>
              <a:gd name="T8" fmla="*/ 233 w 446"/>
              <a:gd name="T9" fmla="*/ 220 h 583"/>
              <a:gd name="T10" fmla="*/ 267 w 446"/>
              <a:gd name="T11" fmla="*/ 302 h 583"/>
              <a:gd name="T12" fmla="*/ 288 w 446"/>
              <a:gd name="T13" fmla="*/ 405 h 583"/>
              <a:gd name="T14" fmla="*/ 315 w 446"/>
              <a:gd name="T15" fmla="*/ 446 h 583"/>
              <a:gd name="T16" fmla="*/ 391 w 446"/>
              <a:gd name="T17" fmla="*/ 556 h 583"/>
              <a:gd name="T18" fmla="*/ 446 w 446"/>
              <a:gd name="T19"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583">
                <a:moveTo>
                  <a:pt x="0" y="0"/>
                </a:moveTo>
                <a:cubicBezTo>
                  <a:pt x="9" y="85"/>
                  <a:pt x="0" y="72"/>
                  <a:pt x="75" y="83"/>
                </a:cubicBezTo>
                <a:cubicBezTo>
                  <a:pt x="101" y="92"/>
                  <a:pt x="104" y="108"/>
                  <a:pt x="130" y="117"/>
                </a:cubicBezTo>
                <a:cubicBezTo>
                  <a:pt x="150" y="147"/>
                  <a:pt x="169" y="158"/>
                  <a:pt x="192" y="192"/>
                </a:cubicBezTo>
                <a:cubicBezTo>
                  <a:pt x="201" y="206"/>
                  <a:pt x="233" y="220"/>
                  <a:pt x="233" y="220"/>
                </a:cubicBezTo>
                <a:cubicBezTo>
                  <a:pt x="251" y="246"/>
                  <a:pt x="257" y="273"/>
                  <a:pt x="267" y="302"/>
                </a:cubicBezTo>
                <a:cubicBezTo>
                  <a:pt x="272" y="329"/>
                  <a:pt x="278" y="380"/>
                  <a:pt x="288" y="405"/>
                </a:cubicBezTo>
                <a:cubicBezTo>
                  <a:pt x="294" y="420"/>
                  <a:pt x="315" y="446"/>
                  <a:pt x="315" y="446"/>
                </a:cubicBezTo>
                <a:cubicBezTo>
                  <a:pt x="324" y="515"/>
                  <a:pt x="323" y="533"/>
                  <a:pt x="391" y="556"/>
                </a:cubicBezTo>
                <a:cubicBezTo>
                  <a:pt x="408" y="581"/>
                  <a:pt x="416" y="583"/>
                  <a:pt x="446" y="583"/>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4" name="Freeform 36">
            <a:extLst>
              <a:ext uri="{FF2B5EF4-FFF2-40B4-BE49-F238E27FC236}">
                <a16:creationId xmlns:a16="http://schemas.microsoft.com/office/drawing/2014/main" id="{A60E3810-E012-41FD-81A1-DDB4C53ABD41}"/>
              </a:ext>
            </a:extLst>
          </p:cNvPr>
          <p:cNvSpPr>
            <a:spLocks/>
          </p:cNvSpPr>
          <p:nvPr/>
        </p:nvSpPr>
        <p:spPr bwMode="auto">
          <a:xfrm>
            <a:off x="2928939" y="533401"/>
            <a:ext cx="325437" cy="11113"/>
          </a:xfrm>
          <a:custGeom>
            <a:avLst/>
            <a:gdLst>
              <a:gd name="T0" fmla="*/ 205 w 205"/>
              <a:gd name="T1" fmla="*/ 0 h 7"/>
              <a:gd name="T2" fmla="*/ 0 w 205"/>
              <a:gd name="T3" fmla="*/ 7 h 7"/>
            </a:gdLst>
            <a:ahLst/>
            <a:cxnLst>
              <a:cxn ang="0">
                <a:pos x="T0" y="T1"/>
              </a:cxn>
              <a:cxn ang="0">
                <a:pos x="T2" y="T3"/>
              </a:cxn>
            </a:cxnLst>
            <a:rect l="0" t="0" r="r" b="b"/>
            <a:pathLst>
              <a:path w="205" h="7">
                <a:moveTo>
                  <a:pt x="205" y="0"/>
                </a:moveTo>
                <a:cubicBezTo>
                  <a:pt x="137" y="2"/>
                  <a:pt x="68" y="7"/>
                  <a:pt x="0" y="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5" name="Freeform 37">
            <a:extLst>
              <a:ext uri="{FF2B5EF4-FFF2-40B4-BE49-F238E27FC236}">
                <a16:creationId xmlns:a16="http://schemas.microsoft.com/office/drawing/2014/main" id="{C935C302-7150-47C7-9C4C-33EDFF78A9C5}"/>
              </a:ext>
            </a:extLst>
          </p:cNvPr>
          <p:cNvSpPr>
            <a:spLocks/>
          </p:cNvSpPr>
          <p:nvPr/>
        </p:nvSpPr>
        <p:spPr bwMode="auto">
          <a:xfrm>
            <a:off x="4670425" y="1425575"/>
            <a:ext cx="31750" cy="261938"/>
          </a:xfrm>
          <a:custGeom>
            <a:avLst/>
            <a:gdLst>
              <a:gd name="T0" fmla="*/ 0 w 20"/>
              <a:gd name="T1" fmla="*/ 0 h 165"/>
              <a:gd name="T2" fmla="*/ 20 w 20"/>
              <a:gd name="T3" fmla="*/ 165 h 165"/>
            </a:gdLst>
            <a:ahLst/>
            <a:cxnLst>
              <a:cxn ang="0">
                <a:pos x="T0" y="T1"/>
              </a:cxn>
              <a:cxn ang="0">
                <a:pos x="T2" y="T3"/>
              </a:cxn>
            </a:cxnLst>
            <a:rect l="0" t="0" r="r" b="b"/>
            <a:pathLst>
              <a:path w="20" h="165">
                <a:moveTo>
                  <a:pt x="0" y="0"/>
                </a:moveTo>
                <a:cubicBezTo>
                  <a:pt x="7" y="72"/>
                  <a:pt x="20" y="91"/>
                  <a:pt x="20" y="165"/>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6" name="Freeform 38">
            <a:extLst>
              <a:ext uri="{FF2B5EF4-FFF2-40B4-BE49-F238E27FC236}">
                <a16:creationId xmlns:a16="http://schemas.microsoft.com/office/drawing/2014/main" id="{A52E454F-1FA0-42B6-8990-D8EF7D9BCE2F}"/>
              </a:ext>
            </a:extLst>
          </p:cNvPr>
          <p:cNvSpPr>
            <a:spLocks/>
          </p:cNvSpPr>
          <p:nvPr/>
        </p:nvSpPr>
        <p:spPr bwMode="auto">
          <a:xfrm>
            <a:off x="2906714" y="576264"/>
            <a:ext cx="306387" cy="1698625"/>
          </a:xfrm>
          <a:custGeom>
            <a:avLst/>
            <a:gdLst>
              <a:gd name="T0" fmla="*/ 20 w 193"/>
              <a:gd name="T1" fmla="*/ 0 h 1070"/>
              <a:gd name="T2" fmla="*/ 48 w 193"/>
              <a:gd name="T3" fmla="*/ 199 h 1070"/>
              <a:gd name="T4" fmla="*/ 48 w 193"/>
              <a:gd name="T5" fmla="*/ 542 h 1070"/>
              <a:gd name="T6" fmla="*/ 0 w 193"/>
              <a:gd name="T7" fmla="*/ 659 h 1070"/>
              <a:gd name="T8" fmla="*/ 20 w 193"/>
              <a:gd name="T9" fmla="*/ 775 h 1070"/>
              <a:gd name="T10" fmla="*/ 75 w 193"/>
              <a:gd name="T11" fmla="*/ 796 h 1070"/>
              <a:gd name="T12" fmla="*/ 116 w 193"/>
              <a:gd name="T13" fmla="*/ 810 h 1070"/>
              <a:gd name="T14" fmla="*/ 192 w 193"/>
              <a:gd name="T15" fmla="*/ 885 h 1070"/>
              <a:gd name="T16" fmla="*/ 185 w 193"/>
              <a:gd name="T17" fmla="*/ 1008 h 1070"/>
              <a:gd name="T18" fmla="*/ 123 w 193"/>
              <a:gd name="T19" fmla="*/ 1036 h 1070"/>
              <a:gd name="T20" fmla="*/ 82 w 193"/>
              <a:gd name="T2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1070">
                <a:moveTo>
                  <a:pt x="20" y="0"/>
                </a:moveTo>
                <a:cubicBezTo>
                  <a:pt x="29" y="194"/>
                  <a:pt x="16" y="107"/>
                  <a:pt x="48" y="199"/>
                </a:cubicBezTo>
                <a:cubicBezTo>
                  <a:pt x="52" y="339"/>
                  <a:pt x="62" y="417"/>
                  <a:pt x="48" y="542"/>
                </a:cubicBezTo>
                <a:cubicBezTo>
                  <a:pt x="44" y="577"/>
                  <a:pt x="9" y="616"/>
                  <a:pt x="0" y="659"/>
                </a:cubicBezTo>
                <a:cubicBezTo>
                  <a:pt x="1" y="670"/>
                  <a:pt x="2" y="753"/>
                  <a:pt x="20" y="775"/>
                </a:cubicBezTo>
                <a:cubicBezTo>
                  <a:pt x="34" y="793"/>
                  <a:pt x="55" y="790"/>
                  <a:pt x="75" y="796"/>
                </a:cubicBezTo>
                <a:cubicBezTo>
                  <a:pt x="89" y="800"/>
                  <a:pt x="116" y="810"/>
                  <a:pt x="116" y="810"/>
                </a:cubicBezTo>
                <a:cubicBezTo>
                  <a:pt x="139" y="833"/>
                  <a:pt x="165" y="867"/>
                  <a:pt x="192" y="885"/>
                </a:cubicBezTo>
                <a:cubicBezTo>
                  <a:pt x="190" y="926"/>
                  <a:pt x="193" y="968"/>
                  <a:pt x="185" y="1008"/>
                </a:cubicBezTo>
                <a:cubicBezTo>
                  <a:pt x="180" y="1030"/>
                  <a:pt x="123" y="1036"/>
                  <a:pt x="123" y="1036"/>
                </a:cubicBezTo>
                <a:cubicBezTo>
                  <a:pt x="113" y="1052"/>
                  <a:pt x="104" y="1070"/>
                  <a:pt x="82" y="107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7687" name="Freeform 39">
            <a:extLst>
              <a:ext uri="{FF2B5EF4-FFF2-40B4-BE49-F238E27FC236}">
                <a16:creationId xmlns:a16="http://schemas.microsoft.com/office/drawing/2014/main" id="{A14A51C8-58F2-4407-B56A-A1AC5E800B8F}"/>
              </a:ext>
            </a:extLst>
          </p:cNvPr>
          <p:cNvSpPr>
            <a:spLocks/>
          </p:cNvSpPr>
          <p:nvPr/>
        </p:nvSpPr>
        <p:spPr bwMode="auto">
          <a:xfrm>
            <a:off x="2819400" y="555625"/>
            <a:ext cx="331788" cy="1697038"/>
          </a:xfrm>
          <a:custGeom>
            <a:avLst/>
            <a:gdLst>
              <a:gd name="T0" fmla="*/ 123 w 209"/>
              <a:gd name="T1" fmla="*/ 1069 h 1069"/>
              <a:gd name="T2" fmla="*/ 137 w 209"/>
              <a:gd name="T3" fmla="*/ 1049 h 1069"/>
              <a:gd name="T4" fmla="*/ 158 w 209"/>
              <a:gd name="T5" fmla="*/ 1035 h 1069"/>
              <a:gd name="T6" fmla="*/ 206 w 209"/>
              <a:gd name="T7" fmla="*/ 953 h 1069"/>
              <a:gd name="T8" fmla="*/ 123 w 209"/>
              <a:gd name="T9" fmla="*/ 857 h 1069"/>
              <a:gd name="T10" fmla="*/ 62 w 209"/>
              <a:gd name="T11" fmla="*/ 823 h 1069"/>
              <a:gd name="T12" fmla="*/ 48 w 209"/>
              <a:gd name="T13" fmla="*/ 802 h 1069"/>
              <a:gd name="T14" fmla="*/ 27 w 209"/>
              <a:gd name="T15" fmla="*/ 781 h 1069"/>
              <a:gd name="T16" fmla="*/ 0 w 209"/>
              <a:gd name="T17" fmla="*/ 740 h 1069"/>
              <a:gd name="T18" fmla="*/ 48 w 209"/>
              <a:gd name="T19" fmla="*/ 562 h 1069"/>
              <a:gd name="T20" fmla="*/ 34 w 209"/>
              <a:gd name="T21" fmla="*/ 75 h 1069"/>
              <a:gd name="T22" fmla="*/ 55 w 209"/>
              <a:gd name="T23"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069">
                <a:moveTo>
                  <a:pt x="123" y="1069"/>
                </a:moveTo>
                <a:cubicBezTo>
                  <a:pt x="128" y="1062"/>
                  <a:pt x="131" y="1055"/>
                  <a:pt x="137" y="1049"/>
                </a:cubicBezTo>
                <a:cubicBezTo>
                  <a:pt x="143" y="1043"/>
                  <a:pt x="152" y="1041"/>
                  <a:pt x="158" y="1035"/>
                </a:cubicBezTo>
                <a:cubicBezTo>
                  <a:pt x="178" y="1012"/>
                  <a:pt x="196" y="982"/>
                  <a:pt x="206" y="953"/>
                </a:cubicBezTo>
                <a:cubicBezTo>
                  <a:pt x="196" y="850"/>
                  <a:pt x="209" y="887"/>
                  <a:pt x="123" y="857"/>
                </a:cubicBezTo>
                <a:cubicBezTo>
                  <a:pt x="101" y="849"/>
                  <a:pt x="62" y="823"/>
                  <a:pt x="62" y="823"/>
                </a:cubicBezTo>
                <a:cubicBezTo>
                  <a:pt x="57" y="816"/>
                  <a:pt x="53" y="808"/>
                  <a:pt x="48" y="802"/>
                </a:cubicBezTo>
                <a:cubicBezTo>
                  <a:pt x="42" y="794"/>
                  <a:pt x="33" y="789"/>
                  <a:pt x="27" y="781"/>
                </a:cubicBezTo>
                <a:cubicBezTo>
                  <a:pt x="17" y="768"/>
                  <a:pt x="0" y="740"/>
                  <a:pt x="0" y="740"/>
                </a:cubicBezTo>
                <a:cubicBezTo>
                  <a:pt x="6" y="680"/>
                  <a:pt x="13" y="614"/>
                  <a:pt x="48" y="562"/>
                </a:cubicBezTo>
                <a:cubicBezTo>
                  <a:pt x="60" y="399"/>
                  <a:pt x="67" y="237"/>
                  <a:pt x="34" y="75"/>
                </a:cubicBezTo>
                <a:cubicBezTo>
                  <a:pt x="42" y="7"/>
                  <a:pt x="26" y="27"/>
                  <a:pt x="55" y="0"/>
                </a:cubicBezTo>
              </a:path>
            </a:pathLst>
          </a:custGeom>
          <a:noFill/>
          <a:ln w="3810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Effect transition="in" filter="dissolve">
                                      <p:cBhvr>
                                        <p:cTn id="7" dur="500"/>
                                        <p:tgtEl>
                                          <p:spTgt spid="27652">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7652">
                                            <p:txEl>
                                              <p:pRg st="1" end="1"/>
                                            </p:txEl>
                                          </p:spTgt>
                                        </p:tgtEl>
                                        <p:attrNameLst>
                                          <p:attrName>style.visibility</p:attrName>
                                        </p:attrNameLst>
                                      </p:cBhvr>
                                      <p:to>
                                        <p:strVal val="visible"/>
                                      </p:to>
                                    </p:set>
                                    <p:anim calcmode="lin" valueType="num">
                                      <p:cBhvr>
                                        <p:cTn id="11" dur="500" fill="hold"/>
                                        <p:tgtEl>
                                          <p:spTgt spid="2765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765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765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765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27662"/>
                                        </p:tgtEl>
                                        <p:attrNameLst>
                                          <p:attrName>style.visibility</p:attrName>
                                        </p:attrNameLst>
                                      </p:cBhvr>
                                      <p:to>
                                        <p:strVal val="visible"/>
                                      </p:to>
                                    </p:set>
                                    <p:animEffect transition="in" filter="wipe(up)">
                                      <p:cBhvr>
                                        <p:cTn id="18" dur="3000"/>
                                        <p:tgtEl>
                                          <p:spTgt spid="27662"/>
                                        </p:tgtEl>
                                      </p:cBhvr>
                                    </p:animEffect>
                                  </p:childTnLst>
                                </p:cTn>
                              </p:par>
                            </p:childTnLst>
                          </p:cTn>
                        </p:par>
                        <p:par>
                          <p:cTn id="19" fill="hold" nodeType="afterGroup">
                            <p:stCondLst>
                              <p:cond delay="4000"/>
                            </p:stCondLst>
                            <p:childTnLst>
                              <p:par>
                                <p:cTn id="20" presetID="22" presetClass="entr" presetSubtype="1" fill="hold" nodeType="afterEffect">
                                  <p:stCondLst>
                                    <p:cond delay="0"/>
                                  </p:stCondLst>
                                  <p:childTnLst>
                                    <p:set>
                                      <p:cBhvr>
                                        <p:cTn id="21" dur="1" fill="hold">
                                          <p:stCondLst>
                                            <p:cond delay="0"/>
                                          </p:stCondLst>
                                        </p:cTn>
                                        <p:tgtEl>
                                          <p:spTgt spid="27663"/>
                                        </p:tgtEl>
                                        <p:attrNameLst>
                                          <p:attrName>style.visibility</p:attrName>
                                        </p:attrNameLst>
                                      </p:cBhvr>
                                      <p:to>
                                        <p:strVal val="visible"/>
                                      </p:to>
                                    </p:set>
                                    <p:animEffect transition="in" filter="wipe(up)">
                                      <p:cBhvr>
                                        <p:cTn id="22" dur="3000"/>
                                        <p:tgtEl>
                                          <p:spTgt spid="27663"/>
                                        </p:tgtEl>
                                      </p:cBhvr>
                                    </p:animEffect>
                                  </p:childTnLst>
                                </p:cTn>
                              </p:par>
                            </p:childTnLst>
                          </p:cTn>
                        </p:par>
                        <p:par>
                          <p:cTn id="23" fill="hold" nodeType="afterGroup">
                            <p:stCondLst>
                              <p:cond delay="7000"/>
                            </p:stCondLst>
                            <p:childTnLst>
                              <p:par>
                                <p:cTn id="24" presetID="22" presetClass="entr" presetSubtype="1" fill="hold" nodeType="afterEffect">
                                  <p:stCondLst>
                                    <p:cond delay="0"/>
                                  </p:stCondLst>
                                  <p:childTnLst>
                                    <p:set>
                                      <p:cBhvr>
                                        <p:cTn id="25" dur="1" fill="hold">
                                          <p:stCondLst>
                                            <p:cond delay="0"/>
                                          </p:stCondLst>
                                        </p:cTn>
                                        <p:tgtEl>
                                          <p:spTgt spid="27664"/>
                                        </p:tgtEl>
                                        <p:attrNameLst>
                                          <p:attrName>style.visibility</p:attrName>
                                        </p:attrNameLst>
                                      </p:cBhvr>
                                      <p:to>
                                        <p:strVal val="visible"/>
                                      </p:to>
                                    </p:set>
                                    <p:animEffect transition="in" filter="wipe(up)">
                                      <p:cBhvr>
                                        <p:cTn id="26" dur="3000"/>
                                        <p:tgtEl>
                                          <p:spTgt spid="27664"/>
                                        </p:tgtEl>
                                      </p:cBhvr>
                                    </p:animEffect>
                                  </p:childTnLst>
                                </p:cTn>
                              </p:par>
                            </p:childTnLst>
                          </p:cTn>
                        </p:par>
                        <p:par>
                          <p:cTn id="27" fill="hold" nodeType="afterGroup">
                            <p:stCondLst>
                              <p:cond delay="10000"/>
                            </p:stCondLst>
                            <p:childTnLst>
                              <p:par>
                                <p:cTn id="28" presetID="22" presetClass="entr" presetSubtype="1" fill="hold" nodeType="afterEffect">
                                  <p:stCondLst>
                                    <p:cond delay="0"/>
                                  </p:stCondLst>
                                  <p:childTnLst>
                                    <p:set>
                                      <p:cBhvr>
                                        <p:cTn id="29" dur="1" fill="hold">
                                          <p:stCondLst>
                                            <p:cond delay="0"/>
                                          </p:stCondLst>
                                        </p:cTn>
                                        <p:tgtEl>
                                          <p:spTgt spid="27665"/>
                                        </p:tgtEl>
                                        <p:attrNameLst>
                                          <p:attrName>style.visibility</p:attrName>
                                        </p:attrNameLst>
                                      </p:cBhvr>
                                      <p:to>
                                        <p:strVal val="visible"/>
                                      </p:to>
                                    </p:set>
                                    <p:animEffect transition="in" filter="wipe(up)">
                                      <p:cBhvr>
                                        <p:cTn id="30" dur="3000"/>
                                        <p:tgtEl>
                                          <p:spTgt spid="27665"/>
                                        </p:tgtEl>
                                      </p:cBhvr>
                                    </p:animEffect>
                                  </p:childTnLst>
                                </p:cTn>
                              </p:par>
                            </p:childTnLst>
                          </p:cTn>
                        </p:par>
                        <p:par>
                          <p:cTn id="31" fill="hold" nodeType="afterGroup">
                            <p:stCondLst>
                              <p:cond delay="13000"/>
                            </p:stCondLst>
                            <p:childTnLst>
                              <p:par>
                                <p:cTn id="32" presetID="22" presetClass="entr" presetSubtype="1" fill="hold" nodeType="afterEffect">
                                  <p:stCondLst>
                                    <p:cond delay="0"/>
                                  </p:stCondLst>
                                  <p:childTnLst>
                                    <p:set>
                                      <p:cBhvr>
                                        <p:cTn id="33" dur="1" fill="hold">
                                          <p:stCondLst>
                                            <p:cond delay="0"/>
                                          </p:stCondLst>
                                        </p:cTn>
                                        <p:tgtEl>
                                          <p:spTgt spid="27666"/>
                                        </p:tgtEl>
                                        <p:attrNameLst>
                                          <p:attrName>style.visibility</p:attrName>
                                        </p:attrNameLst>
                                      </p:cBhvr>
                                      <p:to>
                                        <p:strVal val="visible"/>
                                      </p:to>
                                    </p:set>
                                    <p:animEffect transition="in" filter="wipe(up)">
                                      <p:cBhvr>
                                        <p:cTn id="34" dur="3000"/>
                                        <p:tgtEl>
                                          <p:spTgt spid="2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98" name="Picture 26">
            <a:extLst>
              <a:ext uri="{FF2B5EF4-FFF2-40B4-BE49-F238E27FC236}">
                <a16:creationId xmlns:a16="http://schemas.microsoft.com/office/drawing/2014/main" id="{9C5CDBB7-03A2-4700-9882-F30A21D27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676400"/>
            <a:ext cx="64008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2">
            <a:extLst>
              <a:ext uri="{FF2B5EF4-FFF2-40B4-BE49-F238E27FC236}">
                <a16:creationId xmlns:a16="http://schemas.microsoft.com/office/drawing/2014/main" id="{8898FFC5-EFE9-4206-A80A-6DB1D5358394}"/>
              </a:ext>
            </a:extLst>
          </p:cNvPr>
          <p:cNvSpPr>
            <a:spLocks noGrp="1" noChangeArrowheads="1"/>
          </p:cNvSpPr>
          <p:nvPr>
            <p:ph type="title"/>
          </p:nvPr>
        </p:nvSpPr>
        <p:spPr>
          <a:xfrm>
            <a:off x="1981200" y="76200"/>
            <a:ext cx="8229600" cy="1143000"/>
          </a:xfrm>
          <a:effectLst>
            <a:outerShdw dist="28398" dir="1593903" algn="ctr" rotWithShape="0">
              <a:schemeClr val="accent1"/>
            </a:outerShdw>
          </a:effectLst>
        </p:spPr>
        <p:txBody>
          <a:bodyPr/>
          <a:lstStyle/>
          <a:p>
            <a:r>
              <a:rPr lang="en-US" altLang="en-US">
                <a:solidFill>
                  <a:schemeClr val="hlink"/>
                </a:solidFill>
                <a:effectLst/>
                <a:latin typeface="Times New Roman" panose="02020603050405020304" pitchFamily="18" charset="0"/>
              </a:rPr>
              <a:t>Key Cities and Areas</a:t>
            </a:r>
          </a:p>
        </p:txBody>
      </p:sp>
      <p:sp>
        <p:nvSpPr>
          <p:cNvPr id="28675" name="Rectangle 3">
            <a:extLst>
              <a:ext uri="{FF2B5EF4-FFF2-40B4-BE49-F238E27FC236}">
                <a16:creationId xmlns:a16="http://schemas.microsoft.com/office/drawing/2014/main" id="{DAB5ABA9-251A-4F6C-A1FF-3817B265AB1B}"/>
              </a:ext>
            </a:extLst>
          </p:cNvPr>
          <p:cNvSpPr>
            <a:spLocks noGrp="1" noChangeArrowheads="1"/>
          </p:cNvSpPr>
          <p:nvPr>
            <p:ph type="body" sz="half" idx="1"/>
          </p:nvPr>
        </p:nvSpPr>
        <p:spPr>
          <a:xfrm>
            <a:off x="1828800" y="1295400"/>
            <a:ext cx="2209800" cy="5181600"/>
          </a:xfrm>
        </p:spPr>
        <p:txBody>
          <a:bodyPr/>
          <a:lstStyle/>
          <a:p>
            <a:pPr>
              <a:lnSpc>
                <a:spcPct val="90000"/>
              </a:lnSpc>
            </a:pPr>
            <a:r>
              <a:rPr lang="en-US" altLang="en-US" sz="2800">
                <a:latin typeface="Times New Roman" panose="02020603050405020304" pitchFamily="18" charset="0"/>
              </a:rPr>
              <a:t>Antioch of Syria</a:t>
            </a:r>
          </a:p>
          <a:p>
            <a:pPr>
              <a:lnSpc>
                <a:spcPct val="90000"/>
              </a:lnSpc>
            </a:pPr>
            <a:r>
              <a:rPr lang="en-US" altLang="en-US" sz="2800">
                <a:latin typeface="Times New Roman" panose="02020603050405020304" pitchFamily="18" charset="0"/>
              </a:rPr>
              <a:t>Galatia</a:t>
            </a:r>
          </a:p>
          <a:p>
            <a:pPr>
              <a:lnSpc>
                <a:spcPct val="90000"/>
              </a:lnSpc>
            </a:pPr>
            <a:r>
              <a:rPr lang="en-US" altLang="en-US" sz="2800">
                <a:latin typeface="Times New Roman" panose="02020603050405020304" pitchFamily="18" charset="0"/>
              </a:rPr>
              <a:t>Phrygia</a:t>
            </a:r>
          </a:p>
          <a:p>
            <a:pPr>
              <a:lnSpc>
                <a:spcPct val="90000"/>
              </a:lnSpc>
            </a:pPr>
            <a:r>
              <a:rPr lang="en-US" altLang="en-US" sz="2800">
                <a:latin typeface="Times New Roman" panose="02020603050405020304" pitchFamily="18" charset="0"/>
              </a:rPr>
              <a:t>Ephesus</a:t>
            </a:r>
          </a:p>
          <a:p>
            <a:pPr>
              <a:lnSpc>
                <a:spcPct val="90000"/>
              </a:lnSpc>
            </a:pPr>
            <a:r>
              <a:rPr lang="en-US" altLang="en-US" sz="2800">
                <a:latin typeface="Times New Roman" panose="02020603050405020304" pitchFamily="18" charset="0"/>
              </a:rPr>
              <a:t>Troas</a:t>
            </a:r>
          </a:p>
          <a:p>
            <a:pPr>
              <a:lnSpc>
                <a:spcPct val="90000"/>
              </a:lnSpc>
            </a:pPr>
            <a:r>
              <a:rPr lang="en-US" altLang="en-US" sz="2800">
                <a:latin typeface="Times New Roman" panose="02020603050405020304" pitchFamily="18" charset="0"/>
              </a:rPr>
              <a:t>Macedonia</a:t>
            </a:r>
          </a:p>
          <a:p>
            <a:pPr>
              <a:lnSpc>
                <a:spcPct val="90000"/>
              </a:lnSpc>
            </a:pPr>
            <a:r>
              <a:rPr lang="en-US" altLang="en-US" sz="2800">
                <a:latin typeface="Times New Roman" panose="02020603050405020304" pitchFamily="18" charset="0"/>
              </a:rPr>
              <a:t>Corinth</a:t>
            </a:r>
          </a:p>
          <a:p>
            <a:pPr>
              <a:lnSpc>
                <a:spcPct val="90000"/>
              </a:lnSpc>
            </a:pPr>
            <a:r>
              <a:rPr lang="en-US" altLang="en-US" sz="2800">
                <a:latin typeface="Times New Roman" panose="02020603050405020304" pitchFamily="18" charset="0"/>
              </a:rPr>
              <a:t>Philippi</a:t>
            </a:r>
          </a:p>
          <a:p>
            <a:pPr>
              <a:lnSpc>
                <a:spcPct val="90000"/>
              </a:lnSpc>
            </a:pPr>
            <a:r>
              <a:rPr lang="en-US" altLang="en-US" sz="2800">
                <a:latin typeface="Times New Roman" panose="02020603050405020304" pitchFamily="18" charset="0"/>
              </a:rPr>
              <a:t>Miletus</a:t>
            </a:r>
          </a:p>
          <a:p>
            <a:pPr>
              <a:lnSpc>
                <a:spcPct val="90000"/>
              </a:lnSpc>
            </a:pPr>
            <a:r>
              <a:rPr lang="en-US" altLang="en-US" sz="2800">
                <a:latin typeface="Times New Roman" panose="02020603050405020304" pitchFamily="18" charset="0"/>
              </a:rPr>
              <a:t>Caesarea</a:t>
            </a:r>
          </a:p>
        </p:txBody>
      </p:sp>
      <p:sp>
        <p:nvSpPr>
          <p:cNvPr id="28682" name="Rectangle 10">
            <a:extLst>
              <a:ext uri="{FF2B5EF4-FFF2-40B4-BE49-F238E27FC236}">
                <a16:creationId xmlns:a16="http://schemas.microsoft.com/office/drawing/2014/main" id="{C62B6319-9A49-4774-90AC-60D43C522DCA}"/>
              </a:ext>
            </a:extLst>
          </p:cNvPr>
          <p:cNvSpPr>
            <a:spLocks noChangeArrowheads="1"/>
          </p:cNvSpPr>
          <p:nvPr/>
        </p:nvSpPr>
        <p:spPr bwMode="auto">
          <a:xfrm>
            <a:off x="15240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83" name="Rectangle 11">
            <a:extLst>
              <a:ext uri="{FF2B5EF4-FFF2-40B4-BE49-F238E27FC236}">
                <a16:creationId xmlns:a16="http://schemas.microsoft.com/office/drawing/2014/main" id="{B6C8A622-95D5-4D34-B40C-FB0468E7A59D}"/>
              </a:ext>
            </a:extLst>
          </p:cNvPr>
          <p:cNvSpPr>
            <a:spLocks noChangeArrowheads="1"/>
          </p:cNvSpPr>
          <p:nvPr/>
        </p:nvSpPr>
        <p:spPr bwMode="auto">
          <a:xfrm>
            <a:off x="10439400" y="0"/>
            <a:ext cx="2286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84" name="Rectangle 12">
            <a:extLst>
              <a:ext uri="{FF2B5EF4-FFF2-40B4-BE49-F238E27FC236}">
                <a16:creationId xmlns:a16="http://schemas.microsoft.com/office/drawing/2014/main" id="{56CF301D-A764-4EE5-B15B-5F76C1E1D113}"/>
              </a:ext>
            </a:extLst>
          </p:cNvPr>
          <p:cNvSpPr>
            <a:spLocks noChangeArrowheads="1"/>
          </p:cNvSpPr>
          <p:nvPr/>
        </p:nvSpPr>
        <p:spPr bwMode="auto">
          <a:xfrm>
            <a:off x="1524000" y="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85" name="Rectangle 13">
            <a:extLst>
              <a:ext uri="{FF2B5EF4-FFF2-40B4-BE49-F238E27FC236}">
                <a16:creationId xmlns:a16="http://schemas.microsoft.com/office/drawing/2014/main" id="{ED9EA26F-00EC-40FB-AE84-3FC090A8374A}"/>
              </a:ext>
            </a:extLst>
          </p:cNvPr>
          <p:cNvSpPr>
            <a:spLocks noChangeArrowheads="1"/>
          </p:cNvSpPr>
          <p:nvPr/>
        </p:nvSpPr>
        <p:spPr bwMode="auto">
          <a:xfrm>
            <a:off x="1524000" y="6629400"/>
            <a:ext cx="9144000"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89" name="Oval 17">
            <a:extLst>
              <a:ext uri="{FF2B5EF4-FFF2-40B4-BE49-F238E27FC236}">
                <a16:creationId xmlns:a16="http://schemas.microsoft.com/office/drawing/2014/main" id="{4B7204AF-0CE7-4AE2-B6D8-73756238D5AD}"/>
              </a:ext>
            </a:extLst>
          </p:cNvPr>
          <p:cNvSpPr>
            <a:spLocks noChangeArrowheads="1"/>
          </p:cNvSpPr>
          <p:nvPr/>
        </p:nvSpPr>
        <p:spPr bwMode="auto">
          <a:xfrm>
            <a:off x="9753600" y="3733800"/>
            <a:ext cx="609600" cy="3810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0" name="Oval 18">
            <a:extLst>
              <a:ext uri="{FF2B5EF4-FFF2-40B4-BE49-F238E27FC236}">
                <a16:creationId xmlns:a16="http://schemas.microsoft.com/office/drawing/2014/main" id="{C4F2D67A-FA8A-466A-96F1-E85EEB0AB421}"/>
              </a:ext>
            </a:extLst>
          </p:cNvPr>
          <p:cNvSpPr>
            <a:spLocks noChangeArrowheads="1"/>
          </p:cNvSpPr>
          <p:nvPr/>
        </p:nvSpPr>
        <p:spPr bwMode="auto">
          <a:xfrm>
            <a:off x="7848600" y="2438400"/>
            <a:ext cx="1295400" cy="13716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1" name="Oval 19">
            <a:extLst>
              <a:ext uri="{FF2B5EF4-FFF2-40B4-BE49-F238E27FC236}">
                <a16:creationId xmlns:a16="http://schemas.microsoft.com/office/drawing/2014/main" id="{BAF790E0-3B2D-4226-B737-91A57CAEA88A}"/>
              </a:ext>
            </a:extLst>
          </p:cNvPr>
          <p:cNvSpPr>
            <a:spLocks noChangeArrowheads="1"/>
          </p:cNvSpPr>
          <p:nvPr/>
        </p:nvSpPr>
        <p:spPr bwMode="auto">
          <a:xfrm rot="18617529">
            <a:off x="7369175" y="2841625"/>
            <a:ext cx="674688" cy="325438"/>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2" name="Oval 20">
            <a:extLst>
              <a:ext uri="{FF2B5EF4-FFF2-40B4-BE49-F238E27FC236}">
                <a16:creationId xmlns:a16="http://schemas.microsoft.com/office/drawing/2014/main" id="{E6DA5FBB-060A-4F5A-A08C-C9F68A2179C5}"/>
              </a:ext>
            </a:extLst>
          </p:cNvPr>
          <p:cNvSpPr>
            <a:spLocks noChangeArrowheads="1"/>
          </p:cNvSpPr>
          <p:nvPr/>
        </p:nvSpPr>
        <p:spPr bwMode="auto">
          <a:xfrm>
            <a:off x="6324600" y="3352800"/>
            <a:ext cx="609600" cy="3810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3" name="Oval 21">
            <a:extLst>
              <a:ext uri="{FF2B5EF4-FFF2-40B4-BE49-F238E27FC236}">
                <a16:creationId xmlns:a16="http://schemas.microsoft.com/office/drawing/2014/main" id="{F5A3E656-E781-487B-B6A6-53287C80C6D8}"/>
              </a:ext>
            </a:extLst>
          </p:cNvPr>
          <p:cNvSpPr>
            <a:spLocks noChangeArrowheads="1"/>
          </p:cNvSpPr>
          <p:nvPr/>
        </p:nvSpPr>
        <p:spPr bwMode="auto">
          <a:xfrm>
            <a:off x="5791200" y="2362200"/>
            <a:ext cx="609600" cy="3810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4" name="Oval 22">
            <a:extLst>
              <a:ext uri="{FF2B5EF4-FFF2-40B4-BE49-F238E27FC236}">
                <a16:creationId xmlns:a16="http://schemas.microsoft.com/office/drawing/2014/main" id="{B6846D1B-E9FD-4DF1-B27E-471FAE9D2E4C}"/>
              </a:ext>
            </a:extLst>
          </p:cNvPr>
          <p:cNvSpPr>
            <a:spLocks noChangeArrowheads="1"/>
          </p:cNvSpPr>
          <p:nvPr/>
        </p:nvSpPr>
        <p:spPr bwMode="auto">
          <a:xfrm>
            <a:off x="4038600" y="1828800"/>
            <a:ext cx="1066800" cy="6858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5" name="Oval 23">
            <a:extLst>
              <a:ext uri="{FF2B5EF4-FFF2-40B4-BE49-F238E27FC236}">
                <a16:creationId xmlns:a16="http://schemas.microsoft.com/office/drawing/2014/main" id="{666AAD78-58CC-468F-BD1B-0CED24304C9E}"/>
              </a:ext>
            </a:extLst>
          </p:cNvPr>
          <p:cNvSpPr>
            <a:spLocks noChangeArrowheads="1"/>
          </p:cNvSpPr>
          <p:nvPr/>
        </p:nvSpPr>
        <p:spPr bwMode="auto">
          <a:xfrm>
            <a:off x="4267200" y="3276600"/>
            <a:ext cx="685800" cy="4572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6" name="Oval 24">
            <a:extLst>
              <a:ext uri="{FF2B5EF4-FFF2-40B4-BE49-F238E27FC236}">
                <a16:creationId xmlns:a16="http://schemas.microsoft.com/office/drawing/2014/main" id="{5AE77950-F88A-429B-BC96-9F2416C9EFE6}"/>
              </a:ext>
            </a:extLst>
          </p:cNvPr>
          <p:cNvSpPr>
            <a:spLocks noChangeArrowheads="1"/>
          </p:cNvSpPr>
          <p:nvPr/>
        </p:nvSpPr>
        <p:spPr bwMode="auto">
          <a:xfrm>
            <a:off x="4800600" y="1676400"/>
            <a:ext cx="609600" cy="3048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7" name="Oval 25">
            <a:extLst>
              <a:ext uri="{FF2B5EF4-FFF2-40B4-BE49-F238E27FC236}">
                <a16:creationId xmlns:a16="http://schemas.microsoft.com/office/drawing/2014/main" id="{35EDB483-BFF0-444C-8A19-60AF7A07896C}"/>
              </a:ext>
            </a:extLst>
          </p:cNvPr>
          <p:cNvSpPr>
            <a:spLocks noChangeArrowheads="1"/>
          </p:cNvSpPr>
          <p:nvPr/>
        </p:nvSpPr>
        <p:spPr bwMode="auto">
          <a:xfrm>
            <a:off x="8991600" y="5562600"/>
            <a:ext cx="762000" cy="3810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8699" name="Oval 27">
            <a:extLst>
              <a:ext uri="{FF2B5EF4-FFF2-40B4-BE49-F238E27FC236}">
                <a16:creationId xmlns:a16="http://schemas.microsoft.com/office/drawing/2014/main" id="{4C6BAAE3-E1A3-4AB4-95B1-8AC75505260C}"/>
              </a:ext>
            </a:extLst>
          </p:cNvPr>
          <p:cNvSpPr>
            <a:spLocks noChangeArrowheads="1"/>
          </p:cNvSpPr>
          <p:nvPr/>
        </p:nvSpPr>
        <p:spPr bwMode="auto">
          <a:xfrm>
            <a:off x="6248400" y="3505200"/>
            <a:ext cx="304800" cy="304800"/>
          </a:xfrm>
          <a:prstGeom prst="ellipse">
            <a:avLst/>
          </a:prstGeom>
          <a:solidFill>
            <a:schemeClr val="accent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8698"/>
                                        </p:tgtEl>
                                        <p:attrNameLst>
                                          <p:attrName>style.visibility</p:attrName>
                                        </p:attrNameLst>
                                      </p:cBhvr>
                                      <p:to>
                                        <p:strVal val="visible"/>
                                      </p:to>
                                    </p:set>
                                    <p:animEffect transition="in" filter="fade">
                                      <p:cBhvr>
                                        <p:cTn id="12" dur="2000"/>
                                        <p:tgtEl>
                                          <p:spTgt spid="286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28675">
                                            <p:txEl>
                                              <p:pRg st="0" end="0"/>
                                            </p:txEl>
                                          </p:spTgt>
                                        </p:tgtEl>
                                        <p:attrNameLst>
                                          <p:attrName>style.visibility</p:attrName>
                                        </p:attrNameLst>
                                      </p:cBhvr>
                                      <p:to>
                                        <p:strVal val="visible"/>
                                      </p:to>
                                    </p:set>
                                    <p:anim calcmode="lin" valueType="num">
                                      <p:cBhvr>
                                        <p:cTn id="17" dur="1000" fill="hold"/>
                                        <p:tgtEl>
                                          <p:spTgt spid="28675">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28675">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28675">
                                            <p:txEl>
                                              <p:pRg st="0" end="0"/>
                                            </p:txEl>
                                          </p:spTgt>
                                        </p:tgtEl>
                                      </p:cBhvr>
                                    </p:animEffect>
                                  </p:childTnLst>
                                </p:cTn>
                              </p:par>
                            </p:childTnLst>
                          </p:cTn>
                        </p:par>
                        <p:par>
                          <p:cTn id="20" fill="hold" nodeType="afterGroup">
                            <p:stCondLst>
                              <p:cond delay="1000"/>
                            </p:stCondLst>
                            <p:childTnLst>
                              <p:par>
                                <p:cTn id="21" presetID="51" presetClass="entr" presetSubtype="0" fill="hold" nodeType="afterEffect">
                                  <p:stCondLst>
                                    <p:cond delay="0"/>
                                  </p:stCondLst>
                                  <p:childTnLst>
                                    <p:set>
                                      <p:cBhvr>
                                        <p:cTn id="22" dur="1" fill="hold">
                                          <p:stCondLst>
                                            <p:cond delay="0"/>
                                          </p:stCondLst>
                                        </p:cTn>
                                        <p:tgtEl>
                                          <p:spTgt spid="28689"/>
                                        </p:tgtEl>
                                        <p:attrNameLst>
                                          <p:attrName>style.visibility</p:attrName>
                                        </p:attrNameLst>
                                      </p:cBhvr>
                                      <p:to>
                                        <p:strVal val="visible"/>
                                      </p:to>
                                    </p:set>
                                    <p:animEffect transition="in" filter="fade">
                                      <p:cBhvr>
                                        <p:cTn id="23" dur="770" decel="100000"/>
                                        <p:tgtEl>
                                          <p:spTgt spid="28689"/>
                                        </p:tgtEl>
                                      </p:cBhvr>
                                    </p:animEffect>
                                    <p:animScale>
                                      <p:cBhvr>
                                        <p:cTn id="24" dur="770" decel="100000"/>
                                        <p:tgtEl>
                                          <p:spTgt spid="28689"/>
                                        </p:tgtEl>
                                      </p:cBhvr>
                                      <p:from x="10000" y="10000"/>
                                      <p:to x="200000" y="450000"/>
                                    </p:animScale>
                                    <p:animScale>
                                      <p:cBhvr>
                                        <p:cTn id="25" dur="1230" accel="100000" fill="hold">
                                          <p:stCondLst>
                                            <p:cond delay="770"/>
                                          </p:stCondLst>
                                        </p:cTn>
                                        <p:tgtEl>
                                          <p:spTgt spid="28689"/>
                                        </p:tgtEl>
                                      </p:cBhvr>
                                      <p:from x="200000" y="450000"/>
                                      <p:to x="100000" y="100000"/>
                                    </p:animScale>
                                    <p:set>
                                      <p:cBhvr>
                                        <p:cTn id="26" dur="770" fill="hold"/>
                                        <p:tgtEl>
                                          <p:spTgt spid="28689"/>
                                        </p:tgtEl>
                                        <p:attrNameLst>
                                          <p:attrName>ppt_x</p:attrName>
                                        </p:attrNameLst>
                                      </p:cBhvr>
                                      <p:to>
                                        <p:strVal val="(0.5)"/>
                                      </p:to>
                                    </p:set>
                                    <p:anim from="(0.5)" to="(#ppt_x)" calcmode="lin" valueType="num">
                                      <p:cBhvr>
                                        <p:cTn id="27" dur="1230" accel="100000" fill="hold">
                                          <p:stCondLst>
                                            <p:cond delay="770"/>
                                          </p:stCondLst>
                                        </p:cTn>
                                        <p:tgtEl>
                                          <p:spTgt spid="28689"/>
                                        </p:tgtEl>
                                        <p:attrNameLst>
                                          <p:attrName>ppt_x</p:attrName>
                                        </p:attrNameLst>
                                      </p:cBhvr>
                                    </p:anim>
                                    <p:set>
                                      <p:cBhvr>
                                        <p:cTn id="28" dur="770" fill="hold"/>
                                        <p:tgtEl>
                                          <p:spTgt spid="28689"/>
                                        </p:tgtEl>
                                        <p:attrNameLst>
                                          <p:attrName>ppt_y</p:attrName>
                                        </p:attrNameLst>
                                      </p:cBhvr>
                                      <p:to>
                                        <p:strVal val="(#ppt_y+0.4)"/>
                                      </p:to>
                                    </p:set>
                                    <p:anim from="(#ppt_y+0.4)" to="(#ppt_y)" calcmode="lin" valueType="num">
                                      <p:cBhvr>
                                        <p:cTn id="29" dur="1230" accel="100000" fill="hold">
                                          <p:stCondLst>
                                            <p:cond delay="770"/>
                                          </p:stCondLst>
                                        </p:cTn>
                                        <p:tgtEl>
                                          <p:spTgt spid="28689"/>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nodeType="clickEffect">
                                  <p:stCondLst>
                                    <p:cond delay="0"/>
                                  </p:stCondLst>
                                  <p:childTnLst>
                                    <p:set>
                                      <p:cBhvr>
                                        <p:cTn id="33" dur="1" fill="hold">
                                          <p:stCondLst>
                                            <p:cond delay="0"/>
                                          </p:stCondLst>
                                        </p:cTn>
                                        <p:tgtEl>
                                          <p:spTgt spid="28675">
                                            <p:txEl>
                                              <p:pRg st="1" end="1"/>
                                            </p:txEl>
                                          </p:spTgt>
                                        </p:tgtEl>
                                        <p:attrNameLst>
                                          <p:attrName>style.visibility</p:attrName>
                                        </p:attrNameLst>
                                      </p:cBhvr>
                                      <p:to>
                                        <p:strVal val="visible"/>
                                      </p:to>
                                    </p:set>
                                    <p:anim calcmode="lin" valueType="num">
                                      <p:cBhvr>
                                        <p:cTn id="34" dur="1000" fill="hold"/>
                                        <p:tgtEl>
                                          <p:spTgt spid="28675">
                                            <p:txEl>
                                              <p:pRg st="1" end="1"/>
                                            </p:txEl>
                                          </p:spTgt>
                                        </p:tgtEl>
                                        <p:attrNameLst>
                                          <p:attrName>ppt_w</p:attrName>
                                        </p:attrNameLst>
                                      </p:cBhvr>
                                      <p:tavLst>
                                        <p:tav tm="0">
                                          <p:val>
                                            <p:strVal val="#ppt_w*0.70"/>
                                          </p:val>
                                        </p:tav>
                                        <p:tav tm="100000">
                                          <p:val>
                                            <p:strVal val="#ppt_w"/>
                                          </p:val>
                                        </p:tav>
                                      </p:tavLst>
                                    </p:anim>
                                    <p:anim calcmode="lin" valueType="num">
                                      <p:cBhvr>
                                        <p:cTn id="35" dur="1000" fill="hold"/>
                                        <p:tgtEl>
                                          <p:spTgt spid="28675">
                                            <p:txEl>
                                              <p:pRg st="1" end="1"/>
                                            </p:txEl>
                                          </p:spTgt>
                                        </p:tgtEl>
                                        <p:attrNameLst>
                                          <p:attrName>ppt_h</p:attrName>
                                        </p:attrNameLst>
                                      </p:cBhvr>
                                      <p:tavLst>
                                        <p:tav tm="0">
                                          <p:val>
                                            <p:strVal val="#ppt_h"/>
                                          </p:val>
                                        </p:tav>
                                        <p:tav tm="100000">
                                          <p:val>
                                            <p:strVal val="#ppt_h"/>
                                          </p:val>
                                        </p:tav>
                                      </p:tavLst>
                                    </p:anim>
                                    <p:animEffect transition="in" filter="fade">
                                      <p:cBhvr>
                                        <p:cTn id="36" dur="1000"/>
                                        <p:tgtEl>
                                          <p:spTgt spid="28675">
                                            <p:txEl>
                                              <p:pRg st="1" end="1"/>
                                            </p:txEl>
                                          </p:spTgt>
                                        </p:tgtEl>
                                      </p:cBhvr>
                                    </p:animEffect>
                                  </p:childTnLst>
                                </p:cTn>
                              </p:par>
                            </p:childTnLst>
                          </p:cTn>
                        </p:par>
                        <p:par>
                          <p:cTn id="37" fill="hold" nodeType="afterGroup">
                            <p:stCondLst>
                              <p:cond delay="1000"/>
                            </p:stCondLst>
                            <p:childTnLst>
                              <p:par>
                                <p:cTn id="38" presetID="51" presetClass="entr" presetSubtype="0" fill="hold" nodeType="afterEffect">
                                  <p:stCondLst>
                                    <p:cond delay="0"/>
                                  </p:stCondLst>
                                  <p:childTnLst>
                                    <p:set>
                                      <p:cBhvr>
                                        <p:cTn id="39" dur="1" fill="hold">
                                          <p:stCondLst>
                                            <p:cond delay="0"/>
                                          </p:stCondLst>
                                        </p:cTn>
                                        <p:tgtEl>
                                          <p:spTgt spid="28690"/>
                                        </p:tgtEl>
                                        <p:attrNameLst>
                                          <p:attrName>style.visibility</p:attrName>
                                        </p:attrNameLst>
                                      </p:cBhvr>
                                      <p:to>
                                        <p:strVal val="visible"/>
                                      </p:to>
                                    </p:set>
                                    <p:animEffect transition="in" filter="fade">
                                      <p:cBhvr>
                                        <p:cTn id="40" dur="770" decel="100000"/>
                                        <p:tgtEl>
                                          <p:spTgt spid="28690"/>
                                        </p:tgtEl>
                                      </p:cBhvr>
                                    </p:animEffect>
                                    <p:animScale>
                                      <p:cBhvr>
                                        <p:cTn id="41" dur="770" decel="100000"/>
                                        <p:tgtEl>
                                          <p:spTgt spid="28690"/>
                                        </p:tgtEl>
                                      </p:cBhvr>
                                      <p:from x="10000" y="10000"/>
                                      <p:to x="200000" y="450000"/>
                                    </p:animScale>
                                    <p:animScale>
                                      <p:cBhvr>
                                        <p:cTn id="42" dur="1230" accel="100000" fill="hold">
                                          <p:stCondLst>
                                            <p:cond delay="770"/>
                                          </p:stCondLst>
                                        </p:cTn>
                                        <p:tgtEl>
                                          <p:spTgt spid="28690"/>
                                        </p:tgtEl>
                                      </p:cBhvr>
                                      <p:from x="200000" y="450000"/>
                                      <p:to x="100000" y="100000"/>
                                    </p:animScale>
                                    <p:set>
                                      <p:cBhvr>
                                        <p:cTn id="43" dur="770" fill="hold"/>
                                        <p:tgtEl>
                                          <p:spTgt spid="28690"/>
                                        </p:tgtEl>
                                        <p:attrNameLst>
                                          <p:attrName>ppt_x</p:attrName>
                                        </p:attrNameLst>
                                      </p:cBhvr>
                                      <p:to>
                                        <p:strVal val="(0.5)"/>
                                      </p:to>
                                    </p:set>
                                    <p:anim from="(0.5)" to="(#ppt_x)" calcmode="lin" valueType="num">
                                      <p:cBhvr>
                                        <p:cTn id="44" dur="1230" accel="100000" fill="hold">
                                          <p:stCondLst>
                                            <p:cond delay="770"/>
                                          </p:stCondLst>
                                        </p:cTn>
                                        <p:tgtEl>
                                          <p:spTgt spid="28690"/>
                                        </p:tgtEl>
                                        <p:attrNameLst>
                                          <p:attrName>ppt_x</p:attrName>
                                        </p:attrNameLst>
                                      </p:cBhvr>
                                    </p:anim>
                                    <p:set>
                                      <p:cBhvr>
                                        <p:cTn id="45" dur="770" fill="hold"/>
                                        <p:tgtEl>
                                          <p:spTgt spid="28690"/>
                                        </p:tgtEl>
                                        <p:attrNameLst>
                                          <p:attrName>ppt_y</p:attrName>
                                        </p:attrNameLst>
                                      </p:cBhvr>
                                      <p:to>
                                        <p:strVal val="(#ppt_y+0.4)"/>
                                      </p:to>
                                    </p:set>
                                    <p:anim from="(#ppt_y+0.4)" to="(#ppt_y)" calcmode="lin" valueType="num">
                                      <p:cBhvr>
                                        <p:cTn id="46" dur="1230" accel="100000" fill="hold">
                                          <p:stCondLst>
                                            <p:cond delay="770"/>
                                          </p:stCondLst>
                                        </p:cTn>
                                        <p:tgtEl>
                                          <p:spTgt spid="28690"/>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nodeType="clickEffect">
                                  <p:stCondLst>
                                    <p:cond delay="0"/>
                                  </p:stCondLst>
                                  <p:childTnLst>
                                    <p:set>
                                      <p:cBhvr>
                                        <p:cTn id="50" dur="1" fill="hold">
                                          <p:stCondLst>
                                            <p:cond delay="0"/>
                                          </p:stCondLst>
                                        </p:cTn>
                                        <p:tgtEl>
                                          <p:spTgt spid="28675">
                                            <p:txEl>
                                              <p:pRg st="2" end="2"/>
                                            </p:txEl>
                                          </p:spTgt>
                                        </p:tgtEl>
                                        <p:attrNameLst>
                                          <p:attrName>style.visibility</p:attrName>
                                        </p:attrNameLst>
                                      </p:cBhvr>
                                      <p:to>
                                        <p:strVal val="visible"/>
                                      </p:to>
                                    </p:set>
                                    <p:anim calcmode="lin" valueType="num">
                                      <p:cBhvr>
                                        <p:cTn id="51" dur="1000" fill="hold"/>
                                        <p:tgtEl>
                                          <p:spTgt spid="28675">
                                            <p:txEl>
                                              <p:pRg st="2" end="2"/>
                                            </p:txEl>
                                          </p:spTgt>
                                        </p:tgtEl>
                                        <p:attrNameLst>
                                          <p:attrName>ppt_w</p:attrName>
                                        </p:attrNameLst>
                                      </p:cBhvr>
                                      <p:tavLst>
                                        <p:tav tm="0">
                                          <p:val>
                                            <p:strVal val="#ppt_w*0.70"/>
                                          </p:val>
                                        </p:tav>
                                        <p:tav tm="100000">
                                          <p:val>
                                            <p:strVal val="#ppt_w"/>
                                          </p:val>
                                        </p:tav>
                                      </p:tavLst>
                                    </p:anim>
                                    <p:anim calcmode="lin" valueType="num">
                                      <p:cBhvr>
                                        <p:cTn id="52" dur="1000" fill="hold"/>
                                        <p:tgtEl>
                                          <p:spTgt spid="28675">
                                            <p:txEl>
                                              <p:pRg st="2" end="2"/>
                                            </p:txEl>
                                          </p:spTgt>
                                        </p:tgtEl>
                                        <p:attrNameLst>
                                          <p:attrName>ppt_h</p:attrName>
                                        </p:attrNameLst>
                                      </p:cBhvr>
                                      <p:tavLst>
                                        <p:tav tm="0">
                                          <p:val>
                                            <p:strVal val="#ppt_h"/>
                                          </p:val>
                                        </p:tav>
                                        <p:tav tm="100000">
                                          <p:val>
                                            <p:strVal val="#ppt_h"/>
                                          </p:val>
                                        </p:tav>
                                      </p:tavLst>
                                    </p:anim>
                                    <p:animEffect transition="in" filter="fade">
                                      <p:cBhvr>
                                        <p:cTn id="53" dur="1000"/>
                                        <p:tgtEl>
                                          <p:spTgt spid="28675">
                                            <p:txEl>
                                              <p:pRg st="2" end="2"/>
                                            </p:txEl>
                                          </p:spTgt>
                                        </p:tgtEl>
                                      </p:cBhvr>
                                    </p:animEffect>
                                  </p:childTnLst>
                                </p:cTn>
                              </p:par>
                            </p:childTnLst>
                          </p:cTn>
                        </p:par>
                        <p:par>
                          <p:cTn id="54" fill="hold" nodeType="afterGroup">
                            <p:stCondLst>
                              <p:cond delay="1000"/>
                            </p:stCondLst>
                            <p:childTnLst>
                              <p:par>
                                <p:cTn id="55" presetID="51" presetClass="entr" presetSubtype="0" fill="hold" nodeType="afterEffect">
                                  <p:stCondLst>
                                    <p:cond delay="0"/>
                                  </p:stCondLst>
                                  <p:childTnLst>
                                    <p:set>
                                      <p:cBhvr>
                                        <p:cTn id="56" dur="1" fill="hold">
                                          <p:stCondLst>
                                            <p:cond delay="0"/>
                                          </p:stCondLst>
                                        </p:cTn>
                                        <p:tgtEl>
                                          <p:spTgt spid="28691"/>
                                        </p:tgtEl>
                                        <p:attrNameLst>
                                          <p:attrName>style.visibility</p:attrName>
                                        </p:attrNameLst>
                                      </p:cBhvr>
                                      <p:to>
                                        <p:strVal val="visible"/>
                                      </p:to>
                                    </p:set>
                                    <p:animEffect transition="in" filter="fade">
                                      <p:cBhvr>
                                        <p:cTn id="57" dur="770" decel="100000"/>
                                        <p:tgtEl>
                                          <p:spTgt spid="28691"/>
                                        </p:tgtEl>
                                      </p:cBhvr>
                                    </p:animEffect>
                                    <p:animScale>
                                      <p:cBhvr>
                                        <p:cTn id="58" dur="770" decel="100000"/>
                                        <p:tgtEl>
                                          <p:spTgt spid="28691"/>
                                        </p:tgtEl>
                                      </p:cBhvr>
                                      <p:from x="10000" y="10000"/>
                                      <p:to x="200000" y="450000"/>
                                    </p:animScale>
                                    <p:animScale>
                                      <p:cBhvr>
                                        <p:cTn id="59" dur="1230" accel="100000" fill="hold">
                                          <p:stCondLst>
                                            <p:cond delay="770"/>
                                          </p:stCondLst>
                                        </p:cTn>
                                        <p:tgtEl>
                                          <p:spTgt spid="28691"/>
                                        </p:tgtEl>
                                      </p:cBhvr>
                                      <p:from x="200000" y="450000"/>
                                      <p:to x="100000" y="100000"/>
                                    </p:animScale>
                                    <p:set>
                                      <p:cBhvr>
                                        <p:cTn id="60" dur="770" fill="hold"/>
                                        <p:tgtEl>
                                          <p:spTgt spid="28691"/>
                                        </p:tgtEl>
                                        <p:attrNameLst>
                                          <p:attrName>ppt_x</p:attrName>
                                        </p:attrNameLst>
                                      </p:cBhvr>
                                      <p:to>
                                        <p:strVal val="(0.5)"/>
                                      </p:to>
                                    </p:set>
                                    <p:anim from="(0.5)" to="(#ppt_x)" calcmode="lin" valueType="num">
                                      <p:cBhvr>
                                        <p:cTn id="61" dur="1230" accel="100000" fill="hold">
                                          <p:stCondLst>
                                            <p:cond delay="770"/>
                                          </p:stCondLst>
                                        </p:cTn>
                                        <p:tgtEl>
                                          <p:spTgt spid="28691"/>
                                        </p:tgtEl>
                                        <p:attrNameLst>
                                          <p:attrName>ppt_x</p:attrName>
                                        </p:attrNameLst>
                                      </p:cBhvr>
                                    </p:anim>
                                    <p:set>
                                      <p:cBhvr>
                                        <p:cTn id="62" dur="770" fill="hold"/>
                                        <p:tgtEl>
                                          <p:spTgt spid="28691"/>
                                        </p:tgtEl>
                                        <p:attrNameLst>
                                          <p:attrName>ppt_y</p:attrName>
                                        </p:attrNameLst>
                                      </p:cBhvr>
                                      <p:to>
                                        <p:strVal val="(#ppt_y+0.4)"/>
                                      </p:to>
                                    </p:set>
                                    <p:anim from="(#ppt_y+0.4)" to="(#ppt_y)" calcmode="lin" valueType="num">
                                      <p:cBhvr>
                                        <p:cTn id="63" dur="1230" accel="100000" fill="hold">
                                          <p:stCondLst>
                                            <p:cond delay="770"/>
                                          </p:stCondLst>
                                        </p:cTn>
                                        <p:tgtEl>
                                          <p:spTgt spid="28691"/>
                                        </p:tgtEl>
                                        <p:attrNameLst>
                                          <p:attrName>ppt_y</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nodeType="clickEffect">
                                  <p:stCondLst>
                                    <p:cond delay="0"/>
                                  </p:stCondLst>
                                  <p:childTnLst>
                                    <p:set>
                                      <p:cBhvr>
                                        <p:cTn id="67" dur="1" fill="hold">
                                          <p:stCondLst>
                                            <p:cond delay="0"/>
                                          </p:stCondLst>
                                        </p:cTn>
                                        <p:tgtEl>
                                          <p:spTgt spid="28675">
                                            <p:txEl>
                                              <p:pRg st="3" end="3"/>
                                            </p:txEl>
                                          </p:spTgt>
                                        </p:tgtEl>
                                        <p:attrNameLst>
                                          <p:attrName>style.visibility</p:attrName>
                                        </p:attrNameLst>
                                      </p:cBhvr>
                                      <p:to>
                                        <p:strVal val="visible"/>
                                      </p:to>
                                    </p:set>
                                    <p:anim calcmode="lin" valueType="num">
                                      <p:cBhvr>
                                        <p:cTn id="68" dur="1000" fill="hold"/>
                                        <p:tgtEl>
                                          <p:spTgt spid="28675">
                                            <p:txEl>
                                              <p:pRg st="3" end="3"/>
                                            </p:txEl>
                                          </p:spTgt>
                                        </p:tgtEl>
                                        <p:attrNameLst>
                                          <p:attrName>ppt_w</p:attrName>
                                        </p:attrNameLst>
                                      </p:cBhvr>
                                      <p:tavLst>
                                        <p:tav tm="0">
                                          <p:val>
                                            <p:strVal val="#ppt_w*0.70"/>
                                          </p:val>
                                        </p:tav>
                                        <p:tav tm="100000">
                                          <p:val>
                                            <p:strVal val="#ppt_w"/>
                                          </p:val>
                                        </p:tav>
                                      </p:tavLst>
                                    </p:anim>
                                    <p:anim calcmode="lin" valueType="num">
                                      <p:cBhvr>
                                        <p:cTn id="69" dur="1000" fill="hold"/>
                                        <p:tgtEl>
                                          <p:spTgt spid="28675">
                                            <p:txEl>
                                              <p:pRg st="3" end="3"/>
                                            </p:txEl>
                                          </p:spTgt>
                                        </p:tgtEl>
                                        <p:attrNameLst>
                                          <p:attrName>ppt_h</p:attrName>
                                        </p:attrNameLst>
                                      </p:cBhvr>
                                      <p:tavLst>
                                        <p:tav tm="0">
                                          <p:val>
                                            <p:strVal val="#ppt_h"/>
                                          </p:val>
                                        </p:tav>
                                        <p:tav tm="100000">
                                          <p:val>
                                            <p:strVal val="#ppt_h"/>
                                          </p:val>
                                        </p:tav>
                                      </p:tavLst>
                                    </p:anim>
                                    <p:animEffect transition="in" filter="fade">
                                      <p:cBhvr>
                                        <p:cTn id="70" dur="1000"/>
                                        <p:tgtEl>
                                          <p:spTgt spid="28675">
                                            <p:txEl>
                                              <p:pRg st="3" end="3"/>
                                            </p:txEl>
                                          </p:spTgt>
                                        </p:tgtEl>
                                      </p:cBhvr>
                                    </p:animEffect>
                                  </p:childTnLst>
                                </p:cTn>
                              </p:par>
                            </p:childTnLst>
                          </p:cTn>
                        </p:par>
                        <p:par>
                          <p:cTn id="71" fill="hold" nodeType="afterGroup">
                            <p:stCondLst>
                              <p:cond delay="1000"/>
                            </p:stCondLst>
                            <p:childTnLst>
                              <p:par>
                                <p:cTn id="72" presetID="51" presetClass="entr" presetSubtype="0" fill="hold" nodeType="afterEffect">
                                  <p:stCondLst>
                                    <p:cond delay="0"/>
                                  </p:stCondLst>
                                  <p:childTnLst>
                                    <p:set>
                                      <p:cBhvr>
                                        <p:cTn id="73" dur="1" fill="hold">
                                          <p:stCondLst>
                                            <p:cond delay="0"/>
                                          </p:stCondLst>
                                        </p:cTn>
                                        <p:tgtEl>
                                          <p:spTgt spid="28692"/>
                                        </p:tgtEl>
                                        <p:attrNameLst>
                                          <p:attrName>style.visibility</p:attrName>
                                        </p:attrNameLst>
                                      </p:cBhvr>
                                      <p:to>
                                        <p:strVal val="visible"/>
                                      </p:to>
                                    </p:set>
                                    <p:animEffect transition="in" filter="fade">
                                      <p:cBhvr>
                                        <p:cTn id="74" dur="770" decel="100000"/>
                                        <p:tgtEl>
                                          <p:spTgt spid="28692"/>
                                        </p:tgtEl>
                                      </p:cBhvr>
                                    </p:animEffect>
                                    <p:animScale>
                                      <p:cBhvr>
                                        <p:cTn id="75" dur="770" decel="100000"/>
                                        <p:tgtEl>
                                          <p:spTgt spid="28692"/>
                                        </p:tgtEl>
                                      </p:cBhvr>
                                      <p:from x="10000" y="10000"/>
                                      <p:to x="200000" y="450000"/>
                                    </p:animScale>
                                    <p:animScale>
                                      <p:cBhvr>
                                        <p:cTn id="76" dur="1230" accel="100000" fill="hold">
                                          <p:stCondLst>
                                            <p:cond delay="770"/>
                                          </p:stCondLst>
                                        </p:cTn>
                                        <p:tgtEl>
                                          <p:spTgt spid="28692"/>
                                        </p:tgtEl>
                                      </p:cBhvr>
                                      <p:from x="200000" y="450000"/>
                                      <p:to x="100000" y="100000"/>
                                    </p:animScale>
                                    <p:set>
                                      <p:cBhvr>
                                        <p:cTn id="77" dur="770" fill="hold"/>
                                        <p:tgtEl>
                                          <p:spTgt spid="28692"/>
                                        </p:tgtEl>
                                        <p:attrNameLst>
                                          <p:attrName>ppt_x</p:attrName>
                                        </p:attrNameLst>
                                      </p:cBhvr>
                                      <p:to>
                                        <p:strVal val="(0.5)"/>
                                      </p:to>
                                    </p:set>
                                    <p:anim from="(0.5)" to="(#ppt_x)" calcmode="lin" valueType="num">
                                      <p:cBhvr>
                                        <p:cTn id="78" dur="1230" accel="100000" fill="hold">
                                          <p:stCondLst>
                                            <p:cond delay="770"/>
                                          </p:stCondLst>
                                        </p:cTn>
                                        <p:tgtEl>
                                          <p:spTgt spid="28692"/>
                                        </p:tgtEl>
                                        <p:attrNameLst>
                                          <p:attrName>ppt_x</p:attrName>
                                        </p:attrNameLst>
                                      </p:cBhvr>
                                    </p:anim>
                                    <p:set>
                                      <p:cBhvr>
                                        <p:cTn id="79" dur="770" fill="hold"/>
                                        <p:tgtEl>
                                          <p:spTgt spid="28692"/>
                                        </p:tgtEl>
                                        <p:attrNameLst>
                                          <p:attrName>ppt_y</p:attrName>
                                        </p:attrNameLst>
                                      </p:cBhvr>
                                      <p:to>
                                        <p:strVal val="(#ppt_y+0.4)"/>
                                      </p:to>
                                    </p:set>
                                    <p:anim from="(#ppt_y+0.4)" to="(#ppt_y)" calcmode="lin" valueType="num">
                                      <p:cBhvr>
                                        <p:cTn id="80" dur="1230" accel="100000" fill="hold">
                                          <p:stCondLst>
                                            <p:cond delay="770"/>
                                          </p:stCondLst>
                                        </p:cTn>
                                        <p:tgtEl>
                                          <p:spTgt spid="28692"/>
                                        </p:tgtEl>
                                        <p:attrNameLst>
                                          <p:attrName>ppt_y</p:attrName>
                                        </p:attrNameLst>
                                      </p:cBhvr>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55" presetClass="entr" presetSubtype="0" fill="hold" nodeType="clickEffect">
                                  <p:stCondLst>
                                    <p:cond delay="0"/>
                                  </p:stCondLst>
                                  <p:childTnLst>
                                    <p:set>
                                      <p:cBhvr>
                                        <p:cTn id="84" dur="1" fill="hold">
                                          <p:stCondLst>
                                            <p:cond delay="0"/>
                                          </p:stCondLst>
                                        </p:cTn>
                                        <p:tgtEl>
                                          <p:spTgt spid="28675">
                                            <p:txEl>
                                              <p:pRg st="4" end="4"/>
                                            </p:txEl>
                                          </p:spTgt>
                                        </p:tgtEl>
                                        <p:attrNameLst>
                                          <p:attrName>style.visibility</p:attrName>
                                        </p:attrNameLst>
                                      </p:cBhvr>
                                      <p:to>
                                        <p:strVal val="visible"/>
                                      </p:to>
                                    </p:set>
                                    <p:anim calcmode="lin" valueType="num">
                                      <p:cBhvr>
                                        <p:cTn id="85" dur="1000" fill="hold"/>
                                        <p:tgtEl>
                                          <p:spTgt spid="28675">
                                            <p:txEl>
                                              <p:pRg st="4" end="4"/>
                                            </p:txEl>
                                          </p:spTgt>
                                        </p:tgtEl>
                                        <p:attrNameLst>
                                          <p:attrName>ppt_w</p:attrName>
                                        </p:attrNameLst>
                                      </p:cBhvr>
                                      <p:tavLst>
                                        <p:tav tm="0">
                                          <p:val>
                                            <p:strVal val="#ppt_w*0.70"/>
                                          </p:val>
                                        </p:tav>
                                        <p:tav tm="100000">
                                          <p:val>
                                            <p:strVal val="#ppt_w"/>
                                          </p:val>
                                        </p:tav>
                                      </p:tavLst>
                                    </p:anim>
                                    <p:anim calcmode="lin" valueType="num">
                                      <p:cBhvr>
                                        <p:cTn id="86" dur="1000" fill="hold"/>
                                        <p:tgtEl>
                                          <p:spTgt spid="28675">
                                            <p:txEl>
                                              <p:pRg st="4" end="4"/>
                                            </p:txEl>
                                          </p:spTgt>
                                        </p:tgtEl>
                                        <p:attrNameLst>
                                          <p:attrName>ppt_h</p:attrName>
                                        </p:attrNameLst>
                                      </p:cBhvr>
                                      <p:tavLst>
                                        <p:tav tm="0">
                                          <p:val>
                                            <p:strVal val="#ppt_h"/>
                                          </p:val>
                                        </p:tav>
                                        <p:tav tm="100000">
                                          <p:val>
                                            <p:strVal val="#ppt_h"/>
                                          </p:val>
                                        </p:tav>
                                      </p:tavLst>
                                    </p:anim>
                                    <p:animEffect transition="in" filter="fade">
                                      <p:cBhvr>
                                        <p:cTn id="87" dur="1000"/>
                                        <p:tgtEl>
                                          <p:spTgt spid="28675">
                                            <p:txEl>
                                              <p:pRg st="4" end="4"/>
                                            </p:txEl>
                                          </p:spTgt>
                                        </p:tgtEl>
                                      </p:cBhvr>
                                    </p:animEffect>
                                  </p:childTnLst>
                                </p:cTn>
                              </p:par>
                            </p:childTnLst>
                          </p:cTn>
                        </p:par>
                        <p:par>
                          <p:cTn id="88" fill="hold" nodeType="afterGroup">
                            <p:stCondLst>
                              <p:cond delay="1000"/>
                            </p:stCondLst>
                            <p:childTnLst>
                              <p:par>
                                <p:cTn id="89" presetID="51" presetClass="entr" presetSubtype="0" fill="hold" nodeType="afterEffect">
                                  <p:stCondLst>
                                    <p:cond delay="0"/>
                                  </p:stCondLst>
                                  <p:childTnLst>
                                    <p:set>
                                      <p:cBhvr>
                                        <p:cTn id="90" dur="1" fill="hold">
                                          <p:stCondLst>
                                            <p:cond delay="0"/>
                                          </p:stCondLst>
                                        </p:cTn>
                                        <p:tgtEl>
                                          <p:spTgt spid="28693"/>
                                        </p:tgtEl>
                                        <p:attrNameLst>
                                          <p:attrName>style.visibility</p:attrName>
                                        </p:attrNameLst>
                                      </p:cBhvr>
                                      <p:to>
                                        <p:strVal val="visible"/>
                                      </p:to>
                                    </p:set>
                                    <p:animEffect transition="in" filter="fade">
                                      <p:cBhvr>
                                        <p:cTn id="91" dur="770" decel="100000"/>
                                        <p:tgtEl>
                                          <p:spTgt spid="28693"/>
                                        </p:tgtEl>
                                      </p:cBhvr>
                                    </p:animEffect>
                                    <p:animScale>
                                      <p:cBhvr>
                                        <p:cTn id="92" dur="770" decel="100000"/>
                                        <p:tgtEl>
                                          <p:spTgt spid="28693"/>
                                        </p:tgtEl>
                                      </p:cBhvr>
                                      <p:from x="10000" y="10000"/>
                                      <p:to x="200000" y="450000"/>
                                    </p:animScale>
                                    <p:animScale>
                                      <p:cBhvr>
                                        <p:cTn id="93" dur="1230" accel="100000" fill="hold">
                                          <p:stCondLst>
                                            <p:cond delay="770"/>
                                          </p:stCondLst>
                                        </p:cTn>
                                        <p:tgtEl>
                                          <p:spTgt spid="28693"/>
                                        </p:tgtEl>
                                      </p:cBhvr>
                                      <p:from x="200000" y="450000"/>
                                      <p:to x="100000" y="100000"/>
                                    </p:animScale>
                                    <p:set>
                                      <p:cBhvr>
                                        <p:cTn id="94" dur="770" fill="hold"/>
                                        <p:tgtEl>
                                          <p:spTgt spid="28693"/>
                                        </p:tgtEl>
                                        <p:attrNameLst>
                                          <p:attrName>ppt_x</p:attrName>
                                        </p:attrNameLst>
                                      </p:cBhvr>
                                      <p:to>
                                        <p:strVal val="(0.5)"/>
                                      </p:to>
                                    </p:set>
                                    <p:anim from="(0.5)" to="(#ppt_x)" calcmode="lin" valueType="num">
                                      <p:cBhvr>
                                        <p:cTn id="95" dur="1230" accel="100000" fill="hold">
                                          <p:stCondLst>
                                            <p:cond delay="770"/>
                                          </p:stCondLst>
                                        </p:cTn>
                                        <p:tgtEl>
                                          <p:spTgt spid="28693"/>
                                        </p:tgtEl>
                                        <p:attrNameLst>
                                          <p:attrName>ppt_x</p:attrName>
                                        </p:attrNameLst>
                                      </p:cBhvr>
                                    </p:anim>
                                    <p:set>
                                      <p:cBhvr>
                                        <p:cTn id="96" dur="770" fill="hold"/>
                                        <p:tgtEl>
                                          <p:spTgt spid="28693"/>
                                        </p:tgtEl>
                                        <p:attrNameLst>
                                          <p:attrName>ppt_y</p:attrName>
                                        </p:attrNameLst>
                                      </p:cBhvr>
                                      <p:to>
                                        <p:strVal val="(#ppt_y+0.4)"/>
                                      </p:to>
                                    </p:set>
                                    <p:anim from="(#ppt_y+0.4)" to="(#ppt_y)" calcmode="lin" valueType="num">
                                      <p:cBhvr>
                                        <p:cTn id="97" dur="1230" accel="100000" fill="hold">
                                          <p:stCondLst>
                                            <p:cond delay="770"/>
                                          </p:stCondLst>
                                        </p:cTn>
                                        <p:tgtEl>
                                          <p:spTgt spid="28693"/>
                                        </p:tgtEl>
                                        <p:attrNameLst>
                                          <p:attrName>ppt_y</p:attrName>
                                        </p:attrNameLst>
                                      </p:cBhvr>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55" presetClass="entr" presetSubtype="0" fill="hold" nodeType="clickEffect">
                                  <p:stCondLst>
                                    <p:cond delay="0"/>
                                  </p:stCondLst>
                                  <p:childTnLst>
                                    <p:set>
                                      <p:cBhvr>
                                        <p:cTn id="101" dur="1" fill="hold">
                                          <p:stCondLst>
                                            <p:cond delay="0"/>
                                          </p:stCondLst>
                                        </p:cTn>
                                        <p:tgtEl>
                                          <p:spTgt spid="28675">
                                            <p:txEl>
                                              <p:pRg st="5" end="5"/>
                                            </p:txEl>
                                          </p:spTgt>
                                        </p:tgtEl>
                                        <p:attrNameLst>
                                          <p:attrName>style.visibility</p:attrName>
                                        </p:attrNameLst>
                                      </p:cBhvr>
                                      <p:to>
                                        <p:strVal val="visible"/>
                                      </p:to>
                                    </p:set>
                                    <p:anim calcmode="lin" valueType="num">
                                      <p:cBhvr>
                                        <p:cTn id="102" dur="1000" fill="hold"/>
                                        <p:tgtEl>
                                          <p:spTgt spid="28675">
                                            <p:txEl>
                                              <p:pRg st="5" end="5"/>
                                            </p:txEl>
                                          </p:spTgt>
                                        </p:tgtEl>
                                        <p:attrNameLst>
                                          <p:attrName>ppt_w</p:attrName>
                                        </p:attrNameLst>
                                      </p:cBhvr>
                                      <p:tavLst>
                                        <p:tav tm="0">
                                          <p:val>
                                            <p:strVal val="#ppt_w*0.70"/>
                                          </p:val>
                                        </p:tav>
                                        <p:tav tm="100000">
                                          <p:val>
                                            <p:strVal val="#ppt_w"/>
                                          </p:val>
                                        </p:tav>
                                      </p:tavLst>
                                    </p:anim>
                                    <p:anim calcmode="lin" valueType="num">
                                      <p:cBhvr>
                                        <p:cTn id="103" dur="1000" fill="hold"/>
                                        <p:tgtEl>
                                          <p:spTgt spid="28675">
                                            <p:txEl>
                                              <p:pRg st="5" end="5"/>
                                            </p:txEl>
                                          </p:spTgt>
                                        </p:tgtEl>
                                        <p:attrNameLst>
                                          <p:attrName>ppt_h</p:attrName>
                                        </p:attrNameLst>
                                      </p:cBhvr>
                                      <p:tavLst>
                                        <p:tav tm="0">
                                          <p:val>
                                            <p:strVal val="#ppt_h"/>
                                          </p:val>
                                        </p:tav>
                                        <p:tav tm="100000">
                                          <p:val>
                                            <p:strVal val="#ppt_h"/>
                                          </p:val>
                                        </p:tav>
                                      </p:tavLst>
                                    </p:anim>
                                    <p:animEffect transition="in" filter="fade">
                                      <p:cBhvr>
                                        <p:cTn id="104" dur="1000"/>
                                        <p:tgtEl>
                                          <p:spTgt spid="28675">
                                            <p:txEl>
                                              <p:pRg st="5" end="5"/>
                                            </p:txEl>
                                          </p:spTgt>
                                        </p:tgtEl>
                                      </p:cBhvr>
                                    </p:animEffect>
                                  </p:childTnLst>
                                </p:cTn>
                              </p:par>
                            </p:childTnLst>
                          </p:cTn>
                        </p:par>
                        <p:par>
                          <p:cTn id="105" fill="hold" nodeType="afterGroup">
                            <p:stCondLst>
                              <p:cond delay="1000"/>
                            </p:stCondLst>
                            <p:childTnLst>
                              <p:par>
                                <p:cTn id="106" presetID="51" presetClass="entr" presetSubtype="0" fill="hold" nodeType="afterEffect">
                                  <p:stCondLst>
                                    <p:cond delay="0"/>
                                  </p:stCondLst>
                                  <p:childTnLst>
                                    <p:set>
                                      <p:cBhvr>
                                        <p:cTn id="107" dur="1" fill="hold">
                                          <p:stCondLst>
                                            <p:cond delay="0"/>
                                          </p:stCondLst>
                                        </p:cTn>
                                        <p:tgtEl>
                                          <p:spTgt spid="28694"/>
                                        </p:tgtEl>
                                        <p:attrNameLst>
                                          <p:attrName>style.visibility</p:attrName>
                                        </p:attrNameLst>
                                      </p:cBhvr>
                                      <p:to>
                                        <p:strVal val="visible"/>
                                      </p:to>
                                    </p:set>
                                    <p:animEffect transition="in" filter="fade">
                                      <p:cBhvr>
                                        <p:cTn id="108" dur="770" decel="100000"/>
                                        <p:tgtEl>
                                          <p:spTgt spid="28694"/>
                                        </p:tgtEl>
                                      </p:cBhvr>
                                    </p:animEffect>
                                    <p:animScale>
                                      <p:cBhvr>
                                        <p:cTn id="109" dur="770" decel="100000"/>
                                        <p:tgtEl>
                                          <p:spTgt spid="28694"/>
                                        </p:tgtEl>
                                      </p:cBhvr>
                                      <p:from x="10000" y="10000"/>
                                      <p:to x="200000" y="450000"/>
                                    </p:animScale>
                                    <p:animScale>
                                      <p:cBhvr>
                                        <p:cTn id="110" dur="1230" accel="100000" fill="hold">
                                          <p:stCondLst>
                                            <p:cond delay="770"/>
                                          </p:stCondLst>
                                        </p:cTn>
                                        <p:tgtEl>
                                          <p:spTgt spid="28694"/>
                                        </p:tgtEl>
                                      </p:cBhvr>
                                      <p:from x="200000" y="450000"/>
                                      <p:to x="100000" y="100000"/>
                                    </p:animScale>
                                    <p:set>
                                      <p:cBhvr>
                                        <p:cTn id="111" dur="770" fill="hold"/>
                                        <p:tgtEl>
                                          <p:spTgt spid="28694"/>
                                        </p:tgtEl>
                                        <p:attrNameLst>
                                          <p:attrName>ppt_x</p:attrName>
                                        </p:attrNameLst>
                                      </p:cBhvr>
                                      <p:to>
                                        <p:strVal val="(0.5)"/>
                                      </p:to>
                                    </p:set>
                                    <p:anim from="(0.5)" to="(#ppt_x)" calcmode="lin" valueType="num">
                                      <p:cBhvr>
                                        <p:cTn id="112" dur="1230" accel="100000" fill="hold">
                                          <p:stCondLst>
                                            <p:cond delay="770"/>
                                          </p:stCondLst>
                                        </p:cTn>
                                        <p:tgtEl>
                                          <p:spTgt spid="28694"/>
                                        </p:tgtEl>
                                        <p:attrNameLst>
                                          <p:attrName>ppt_x</p:attrName>
                                        </p:attrNameLst>
                                      </p:cBhvr>
                                    </p:anim>
                                    <p:set>
                                      <p:cBhvr>
                                        <p:cTn id="113" dur="770" fill="hold"/>
                                        <p:tgtEl>
                                          <p:spTgt spid="28694"/>
                                        </p:tgtEl>
                                        <p:attrNameLst>
                                          <p:attrName>ppt_y</p:attrName>
                                        </p:attrNameLst>
                                      </p:cBhvr>
                                      <p:to>
                                        <p:strVal val="(#ppt_y+0.4)"/>
                                      </p:to>
                                    </p:set>
                                    <p:anim from="(#ppt_y+0.4)" to="(#ppt_y)" calcmode="lin" valueType="num">
                                      <p:cBhvr>
                                        <p:cTn id="114" dur="1230" accel="100000" fill="hold">
                                          <p:stCondLst>
                                            <p:cond delay="770"/>
                                          </p:stCondLst>
                                        </p:cTn>
                                        <p:tgtEl>
                                          <p:spTgt spid="28694"/>
                                        </p:tgtEl>
                                        <p:attrNameLst>
                                          <p:attrName>ppt_y</p:attrName>
                                        </p:attrNameLst>
                                      </p:cBhvr>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5" presetClass="entr" presetSubtype="0" fill="hold" nodeType="clickEffect">
                                  <p:stCondLst>
                                    <p:cond delay="0"/>
                                  </p:stCondLst>
                                  <p:childTnLst>
                                    <p:set>
                                      <p:cBhvr>
                                        <p:cTn id="118" dur="1" fill="hold">
                                          <p:stCondLst>
                                            <p:cond delay="0"/>
                                          </p:stCondLst>
                                        </p:cTn>
                                        <p:tgtEl>
                                          <p:spTgt spid="28675">
                                            <p:txEl>
                                              <p:pRg st="6" end="6"/>
                                            </p:txEl>
                                          </p:spTgt>
                                        </p:tgtEl>
                                        <p:attrNameLst>
                                          <p:attrName>style.visibility</p:attrName>
                                        </p:attrNameLst>
                                      </p:cBhvr>
                                      <p:to>
                                        <p:strVal val="visible"/>
                                      </p:to>
                                    </p:set>
                                    <p:anim calcmode="lin" valueType="num">
                                      <p:cBhvr>
                                        <p:cTn id="119" dur="1000" fill="hold"/>
                                        <p:tgtEl>
                                          <p:spTgt spid="28675">
                                            <p:txEl>
                                              <p:pRg st="6" end="6"/>
                                            </p:txEl>
                                          </p:spTgt>
                                        </p:tgtEl>
                                        <p:attrNameLst>
                                          <p:attrName>ppt_w</p:attrName>
                                        </p:attrNameLst>
                                      </p:cBhvr>
                                      <p:tavLst>
                                        <p:tav tm="0">
                                          <p:val>
                                            <p:strVal val="#ppt_w*0.70"/>
                                          </p:val>
                                        </p:tav>
                                        <p:tav tm="100000">
                                          <p:val>
                                            <p:strVal val="#ppt_w"/>
                                          </p:val>
                                        </p:tav>
                                      </p:tavLst>
                                    </p:anim>
                                    <p:anim calcmode="lin" valueType="num">
                                      <p:cBhvr>
                                        <p:cTn id="120" dur="1000" fill="hold"/>
                                        <p:tgtEl>
                                          <p:spTgt spid="28675">
                                            <p:txEl>
                                              <p:pRg st="6" end="6"/>
                                            </p:txEl>
                                          </p:spTgt>
                                        </p:tgtEl>
                                        <p:attrNameLst>
                                          <p:attrName>ppt_h</p:attrName>
                                        </p:attrNameLst>
                                      </p:cBhvr>
                                      <p:tavLst>
                                        <p:tav tm="0">
                                          <p:val>
                                            <p:strVal val="#ppt_h"/>
                                          </p:val>
                                        </p:tav>
                                        <p:tav tm="100000">
                                          <p:val>
                                            <p:strVal val="#ppt_h"/>
                                          </p:val>
                                        </p:tav>
                                      </p:tavLst>
                                    </p:anim>
                                    <p:animEffect transition="in" filter="fade">
                                      <p:cBhvr>
                                        <p:cTn id="121" dur="1000"/>
                                        <p:tgtEl>
                                          <p:spTgt spid="28675">
                                            <p:txEl>
                                              <p:pRg st="6" end="6"/>
                                            </p:txEl>
                                          </p:spTgt>
                                        </p:tgtEl>
                                      </p:cBhvr>
                                    </p:animEffect>
                                  </p:childTnLst>
                                </p:cTn>
                              </p:par>
                            </p:childTnLst>
                          </p:cTn>
                        </p:par>
                        <p:par>
                          <p:cTn id="122" fill="hold" nodeType="afterGroup">
                            <p:stCondLst>
                              <p:cond delay="1000"/>
                            </p:stCondLst>
                            <p:childTnLst>
                              <p:par>
                                <p:cTn id="123" presetID="51" presetClass="entr" presetSubtype="0" fill="hold" nodeType="afterEffect">
                                  <p:stCondLst>
                                    <p:cond delay="0"/>
                                  </p:stCondLst>
                                  <p:childTnLst>
                                    <p:set>
                                      <p:cBhvr>
                                        <p:cTn id="124" dur="1" fill="hold">
                                          <p:stCondLst>
                                            <p:cond delay="0"/>
                                          </p:stCondLst>
                                        </p:cTn>
                                        <p:tgtEl>
                                          <p:spTgt spid="28695"/>
                                        </p:tgtEl>
                                        <p:attrNameLst>
                                          <p:attrName>style.visibility</p:attrName>
                                        </p:attrNameLst>
                                      </p:cBhvr>
                                      <p:to>
                                        <p:strVal val="visible"/>
                                      </p:to>
                                    </p:set>
                                    <p:animEffect transition="in" filter="fade">
                                      <p:cBhvr>
                                        <p:cTn id="125" dur="770" decel="100000"/>
                                        <p:tgtEl>
                                          <p:spTgt spid="28695"/>
                                        </p:tgtEl>
                                      </p:cBhvr>
                                    </p:animEffect>
                                    <p:animScale>
                                      <p:cBhvr>
                                        <p:cTn id="126" dur="770" decel="100000"/>
                                        <p:tgtEl>
                                          <p:spTgt spid="28695"/>
                                        </p:tgtEl>
                                      </p:cBhvr>
                                      <p:from x="10000" y="10000"/>
                                      <p:to x="200000" y="450000"/>
                                    </p:animScale>
                                    <p:animScale>
                                      <p:cBhvr>
                                        <p:cTn id="127" dur="1230" accel="100000" fill="hold">
                                          <p:stCondLst>
                                            <p:cond delay="770"/>
                                          </p:stCondLst>
                                        </p:cTn>
                                        <p:tgtEl>
                                          <p:spTgt spid="28695"/>
                                        </p:tgtEl>
                                      </p:cBhvr>
                                      <p:from x="200000" y="450000"/>
                                      <p:to x="100000" y="100000"/>
                                    </p:animScale>
                                    <p:set>
                                      <p:cBhvr>
                                        <p:cTn id="128" dur="770" fill="hold"/>
                                        <p:tgtEl>
                                          <p:spTgt spid="28695"/>
                                        </p:tgtEl>
                                        <p:attrNameLst>
                                          <p:attrName>ppt_x</p:attrName>
                                        </p:attrNameLst>
                                      </p:cBhvr>
                                      <p:to>
                                        <p:strVal val="(0.5)"/>
                                      </p:to>
                                    </p:set>
                                    <p:anim from="(0.5)" to="(#ppt_x)" calcmode="lin" valueType="num">
                                      <p:cBhvr>
                                        <p:cTn id="129" dur="1230" accel="100000" fill="hold">
                                          <p:stCondLst>
                                            <p:cond delay="770"/>
                                          </p:stCondLst>
                                        </p:cTn>
                                        <p:tgtEl>
                                          <p:spTgt spid="28695"/>
                                        </p:tgtEl>
                                        <p:attrNameLst>
                                          <p:attrName>ppt_x</p:attrName>
                                        </p:attrNameLst>
                                      </p:cBhvr>
                                    </p:anim>
                                    <p:set>
                                      <p:cBhvr>
                                        <p:cTn id="130" dur="770" fill="hold"/>
                                        <p:tgtEl>
                                          <p:spTgt spid="28695"/>
                                        </p:tgtEl>
                                        <p:attrNameLst>
                                          <p:attrName>ppt_y</p:attrName>
                                        </p:attrNameLst>
                                      </p:cBhvr>
                                      <p:to>
                                        <p:strVal val="(#ppt_y+0.4)"/>
                                      </p:to>
                                    </p:set>
                                    <p:anim from="(#ppt_y+0.4)" to="(#ppt_y)" calcmode="lin" valueType="num">
                                      <p:cBhvr>
                                        <p:cTn id="131" dur="1230" accel="100000" fill="hold">
                                          <p:stCondLst>
                                            <p:cond delay="770"/>
                                          </p:stCondLst>
                                        </p:cTn>
                                        <p:tgtEl>
                                          <p:spTgt spid="28695"/>
                                        </p:tgtEl>
                                        <p:attrNameLst>
                                          <p:attrName>ppt_y</p:attrName>
                                        </p:attrNameLst>
                                      </p:cBhvr>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5" presetClass="entr" presetSubtype="0" fill="hold" nodeType="clickEffect">
                                  <p:stCondLst>
                                    <p:cond delay="0"/>
                                  </p:stCondLst>
                                  <p:childTnLst>
                                    <p:set>
                                      <p:cBhvr>
                                        <p:cTn id="135" dur="1" fill="hold">
                                          <p:stCondLst>
                                            <p:cond delay="0"/>
                                          </p:stCondLst>
                                        </p:cTn>
                                        <p:tgtEl>
                                          <p:spTgt spid="28675">
                                            <p:txEl>
                                              <p:pRg st="7" end="7"/>
                                            </p:txEl>
                                          </p:spTgt>
                                        </p:tgtEl>
                                        <p:attrNameLst>
                                          <p:attrName>style.visibility</p:attrName>
                                        </p:attrNameLst>
                                      </p:cBhvr>
                                      <p:to>
                                        <p:strVal val="visible"/>
                                      </p:to>
                                    </p:set>
                                    <p:anim calcmode="lin" valueType="num">
                                      <p:cBhvr>
                                        <p:cTn id="136" dur="1000" fill="hold"/>
                                        <p:tgtEl>
                                          <p:spTgt spid="28675">
                                            <p:txEl>
                                              <p:pRg st="7" end="7"/>
                                            </p:txEl>
                                          </p:spTgt>
                                        </p:tgtEl>
                                        <p:attrNameLst>
                                          <p:attrName>ppt_w</p:attrName>
                                        </p:attrNameLst>
                                      </p:cBhvr>
                                      <p:tavLst>
                                        <p:tav tm="0">
                                          <p:val>
                                            <p:strVal val="#ppt_w*0.70"/>
                                          </p:val>
                                        </p:tav>
                                        <p:tav tm="100000">
                                          <p:val>
                                            <p:strVal val="#ppt_w"/>
                                          </p:val>
                                        </p:tav>
                                      </p:tavLst>
                                    </p:anim>
                                    <p:anim calcmode="lin" valueType="num">
                                      <p:cBhvr>
                                        <p:cTn id="137" dur="1000" fill="hold"/>
                                        <p:tgtEl>
                                          <p:spTgt spid="28675">
                                            <p:txEl>
                                              <p:pRg st="7" end="7"/>
                                            </p:txEl>
                                          </p:spTgt>
                                        </p:tgtEl>
                                        <p:attrNameLst>
                                          <p:attrName>ppt_h</p:attrName>
                                        </p:attrNameLst>
                                      </p:cBhvr>
                                      <p:tavLst>
                                        <p:tav tm="0">
                                          <p:val>
                                            <p:strVal val="#ppt_h"/>
                                          </p:val>
                                        </p:tav>
                                        <p:tav tm="100000">
                                          <p:val>
                                            <p:strVal val="#ppt_h"/>
                                          </p:val>
                                        </p:tav>
                                      </p:tavLst>
                                    </p:anim>
                                    <p:animEffect transition="in" filter="fade">
                                      <p:cBhvr>
                                        <p:cTn id="138" dur="1000"/>
                                        <p:tgtEl>
                                          <p:spTgt spid="28675">
                                            <p:txEl>
                                              <p:pRg st="7" end="7"/>
                                            </p:txEl>
                                          </p:spTgt>
                                        </p:tgtEl>
                                      </p:cBhvr>
                                    </p:animEffect>
                                  </p:childTnLst>
                                </p:cTn>
                              </p:par>
                            </p:childTnLst>
                          </p:cTn>
                        </p:par>
                        <p:par>
                          <p:cTn id="139" fill="hold" nodeType="afterGroup">
                            <p:stCondLst>
                              <p:cond delay="1000"/>
                            </p:stCondLst>
                            <p:childTnLst>
                              <p:par>
                                <p:cTn id="140" presetID="51" presetClass="entr" presetSubtype="0" fill="hold" nodeType="afterEffect">
                                  <p:stCondLst>
                                    <p:cond delay="0"/>
                                  </p:stCondLst>
                                  <p:childTnLst>
                                    <p:set>
                                      <p:cBhvr>
                                        <p:cTn id="141" dur="1" fill="hold">
                                          <p:stCondLst>
                                            <p:cond delay="0"/>
                                          </p:stCondLst>
                                        </p:cTn>
                                        <p:tgtEl>
                                          <p:spTgt spid="28696"/>
                                        </p:tgtEl>
                                        <p:attrNameLst>
                                          <p:attrName>style.visibility</p:attrName>
                                        </p:attrNameLst>
                                      </p:cBhvr>
                                      <p:to>
                                        <p:strVal val="visible"/>
                                      </p:to>
                                    </p:set>
                                    <p:animEffect transition="in" filter="fade">
                                      <p:cBhvr>
                                        <p:cTn id="142" dur="770" decel="100000"/>
                                        <p:tgtEl>
                                          <p:spTgt spid="28696"/>
                                        </p:tgtEl>
                                      </p:cBhvr>
                                    </p:animEffect>
                                    <p:animScale>
                                      <p:cBhvr>
                                        <p:cTn id="143" dur="770" decel="100000"/>
                                        <p:tgtEl>
                                          <p:spTgt spid="28696"/>
                                        </p:tgtEl>
                                      </p:cBhvr>
                                      <p:from x="10000" y="10000"/>
                                      <p:to x="200000" y="450000"/>
                                    </p:animScale>
                                    <p:animScale>
                                      <p:cBhvr>
                                        <p:cTn id="144" dur="1230" accel="100000" fill="hold">
                                          <p:stCondLst>
                                            <p:cond delay="770"/>
                                          </p:stCondLst>
                                        </p:cTn>
                                        <p:tgtEl>
                                          <p:spTgt spid="28696"/>
                                        </p:tgtEl>
                                      </p:cBhvr>
                                      <p:from x="200000" y="450000"/>
                                      <p:to x="100000" y="100000"/>
                                    </p:animScale>
                                    <p:set>
                                      <p:cBhvr>
                                        <p:cTn id="145" dur="770" fill="hold"/>
                                        <p:tgtEl>
                                          <p:spTgt spid="28696"/>
                                        </p:tgtEl>
                                        <p:attrNameLst>
                                          <p:attrName>ppt_x</p:attrName>
                                        </p:attrNameLst>
                                      </p:cBhvr>
                                      <p:to>
                                        <p:strVal val="(0.5)"/>
                                      </p:to>
                                    </p:set>
                                    <p:anim from="(0.5)" to="(#ppt_x)" calcmode="lin" valueType="num">
                                      <p:cBhvr>
                                        <p:cTn id="146" dur="1230" accel="100000" fill="hold">
                                          <p:stCondLst>
                                            <p:cond delay="770"/>
                                          </p:stCondLst>
                                        </p:cTn>
                                        <p:tgtEl>
                                          <p:spTgt spid="28696"/>
                                        </p:tgtEl>
                                        <p:attrNameLst>
                                          <p:attrName>ppt_x</p:attrName>
                                        </p:attrNameLst>
                                      </p:cBhvr>
                                    </p:anim>
                                    <p:set>
                                      <p:cBhvr>
                                        <p:cTn id="147" dur="770" fill="hold"/>
                                        <p:tgtEl>
                                          <p:spTgt spid="28696"/>
                                        </p:tgtEl>
                                        <p:attrNameLst>
                                          <p:attrName>ppt_y</p:attrName>
                                        </p:attrNameLst>
                                      </p:cBhvr>
                                      <p:to>
                                        <p:strVal val="(#ppt_y+0.4)"/>
                                      </p:to>
                                    </p:set>
                                    <p:anim from="(#ppt_y+0.4)" to="(#ppt_y)" calcmode="lin" valueType="num">
                                      <p:cBhvr>
                                        <p:cTn id="148" dur="1230" accel="100000" fill="hold">
                                          <p:stCondLst>
                                            <p:cond delay="770"/>
                                          </p:stCondLst>
                                        </p:cTn>
                                        <p:tgtEl>
                                          <p:spTgt spid="28696"/>
                                        </p:tgtEl>
                                        <p:attrNameLst>
                                          <p:attrName>ppt_y</p:attrName>
                                        </p:attrNameLst>
                                      </p:cBhvr>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55" presetClass="entr" presetSubtype="0" fill="hold" nodeType="clickEffect">
                                  <p:stCondLst>
                                    <p:cond delay="0"/>
                                  </p:stCondLst>
                                  <p:childTnLst>
                                    <p:set>
                                      <p:cBhvr>
                                        <p:cTn id="152" dur="1" fill="hold">
                                          <p:stCondLst>
                                            <p:cond delay="0"/>
                                          </p:stCondLst>
                                        </p:cTn>
                                        <p:tgtEl>
                                          <p:spTgt spid="28675">
                                            <p:txEl>
                                              <p:pRg st="8" end="8"/>
                                            </p:txEl>
                                          </p:spTgt>
                                        </p:tgtEl>
                                        <p:attrNameLst>
                                          <p:attrName>style.visibility</p:attrName>
                                        </p:attrNameLst>
                                      </p:cBhvr>
                                      <p:to>
                                        <p:strVal val="visible"/>
                                      </p:to>
                                    </p:set>
                                    <p:anim calcmode="lin" valueType="num">
                                      <p:cBhvr>
                                        <p:cTn id="153" dur="1000" fill="hold"/>
                                        <p:tgtEl>
                                          <p:spTgt spid="28675">
                                            <p:txEl>
                                              <p:pRg st="8" end="8"/>
                                            </p:txEl>
                                          </p:spTgt>
                                        </p:tgtEl>
                                        <p:attrNameLst>
                                          <p:attrName>ppt_w</p:attrName>
                                        </p:attrNameLst>
                                      </p:cBhvr>
                                      <p:tavLst>
                                        <p:tav tm="0">
                                          <p:val>
                                            <p:strVal val="#ppt_w*0.70"/>
                                          </p:val>
                                        </p:tav>
                                        <p:tav tm="100000">
                                          <p:val>
                                            <p:strVal val="#ppt_w"/>
                                          </p:val>
                                        </p:tav>
                                      </p:tavLst>
                                    </p:anim>
                                    <p:anim calcmode="lin" valueType="num">
                                      <p:cBhvr>
                                        <p:cTn id="154" dur="1000" fill="hold"/>
                                        <p:tgtEl>
                                          <p:spTgt spid="28675">
                                            <p:txEl>
                                              <p:pRg st="8" end="8"/>
                                            </p:txEl>
                                          </p:spTgt>
                                        </p:tgtEl>
                                        <p:attrNameLst>
                                          <p:attrName>ppt_h</p:attrName>
                                        </p:attrNameLst>
                                      </p:cBhvr>
                                      <p:tavLst>
                                        <p:tav tm="0">
                                          <p:val>
                                            <p:strVal val="#ppt_h"/>
                                          </p:val>
                                        </p:tav>
                                        <p:tav tm="100000">
                                          <p:val>
                                            <p:strVal val="#ppt_h"/>
                                          </p:val>
                                        </p:tav>
                                      </p:tavLst>
                                    </p:anim>
                                    <p:animEffect transition="in" filter="fade">
                                      <p:cBhvr>
                                        <p:cTn id="155" dur="1000"/>
                                        <p:tgtEl>
                                          <p:spTgt spid="28675">
                                            <p:txEl>
                                              <p:pRg st="8" end="8"/>
                                            </p:txEl>
                                          </p:spTgt>
                                        </p:tgtEl>
                                      </p:cBhvr>
                                    </p:animEffect>
                                  </p:childTnLst>
                                </p:cTn>
                              </p:par>
                            </p:childTnLst>
                          </p:cTn>
                        </p:par>
                        <p:par>
                          <p:cTn id="156" fill="hold" nodeType="afterGroup">
                            <p:stCondLst>
                              <p:cond delay="1000"/>
                            </p:stCondLst>
                            <p:childTnLst>
                              <p:par>
                                <p:cTn id="157" presetID="51" presetClass="entr" presetSubtype="0" fill="hold" nodeType="afterEffect">
                                  <p:stCondLst>
                                    <p:cond delay="0"/>
                                  </p:stCondLst>
                                  <p:childTnLst>
                                    <p:set>
                                      <p:cBhvr>
                                        <p:cTn id="158" dur="1" fill="hold">
                                          <p:stCondLst>
                                            <p:cond delay="0"/>
                                          </p:stCondLst>
                                        </p:cTn>
                                        <p:tgtEl>
                                          <p:spTgt spid="28699"/>
                                        </p:tgtEl>
                                        <p:attrNameLst>
                                          <p:attrName>style.visibility</p:attrName>
                                        </p:attrNameLst>
                                      </p:cBhvr>
                                      <p:to>
                                        <p:strVal val="visible"/>
                                      </p:to>
                                    </p:set>
                                    <p:animEffect transition="in" filter="fade">
                                      <p:cBhvr>
                                        <p:cTn id="159" dur="770" decel="100000"/>
                                        <p:tgtEl>
                                          <p:spTgt spid="28699"/>
                                        </p:tgtEl>
                                      </p:cBhvr>
                                    </p:animEffect>
                                    <p:animScale>
                                      <p:cBhvr>
                                        <p:cTn id="160" dur="770" decel="100000"/>
                                        <p:tgtEl>
                                          <p:spTgt spid="28699"/>
                                        </p:tgtEl>
                                      </p:cBhvr>
                                      <p:from x="10000" y="10000"/>
                                      <p:to x="200000" y="450000"/>
                                    </p:animScale>
                                    <p:animScale>
                                      <p:cBhvr>
                                        <p:cTn id="161" dur="1230" accel="100000" fill="hold">
                                          <p:stCondLst>
                                            <p:cond delay="770"/>
                                          </p:stCondLst>
                                        </p:cTn>
                                        <p:tgtEl>
                                          <p:spTgt spid="28699"/>
                                        </p:tgtEl>
                                      </p:cBhvr>
                                      <p:from x="200000" y="450000"/>
                                      <p:to x="100000" y="100000"/>
                                    </p:animScale>
                                    <p:set>
                                      <p:cBhvr>
                                        <p:cTn id="162" dur="770" fill="hold"/>
                                        <p:tgtEl>
                                          <p:spTgt spid="28699"/>
                                        </p:tgtEl>
                                        <p:attrNameLst>
                                          <p:attrName>ppt_x</p:attrName>
                                        </p:attrNameLst>
                                      </p:cBhvr>
                                      <p:to>
                                        <p:strVal val="(0.5)"/>
                                      </p:to>
                                    </p:set>
                                    <p:anim from="(0.5)" to="(#ppt_x)" calcmode="lin" valueType="num">
                                      <p:cBhvr>
                                        <p:cTn id="163" dur="1230" accel="100000" fill="hold">
                                          <p:stCondLst>
                                            <p:cond delay="770"/>
                                          </p:stCondLst>
                                        </p:cTn>
                                        <p:tgtEl>
                                          <p:spTgt spid="28699"/>
                                        </p:tgtEl>
                                        <p:attrNameLst>
                                          <p:attrName>ppt_x</p:attrName>
                                        </p:attrNameLst>
                                      </p:cBhvr>
                                    </p:anim>
                                    <p:set>
                                      <p:cBhvr>
                                        <p:cTn id="164" dur="770" fill="hold"/>
                                        <p:tgtEl>
                                          <p:spTgt spid="28699"/>
                                        </p:tgtEl>
                                        <p:attrNameLst>
                                          <p:attrName>ppt_y</p:attrName>
                                        </p:attrNameLst>
                                      </p:cBhvr>
                                      <p:to>
                                        <p:strVal val="(#ppt_y+0.4)"/>
                                      </p:to>
                                    </p:set>
                                    <p:anim from="(#ppt_y+0.4)" to="(#ppt_y)" calcmode="lin" valueType="num">
                                      <p:cBhvr>
                                        <p:cTn id="165" dur="1230" accel="100000" fill="hold">
                                          <p:stCondLst>
                                            <p:cond delay="770"/>
                                          </p:stCondLst>
                                        </p:cTn>
                                        <p:tgtEl>
                                          <p:spTgt spid="28699"/>
                                        </p:tgtEl>
                                        <p:attrNameLst>
                                          <p:attrName>ppt_y</p:attrName>
                                        </p:attrNameLst>
                                      </p:cBhvr>
                                    </p:anim>
                                  </p:childTnLst>
                                </p:cTn>
                              </p:par>
                            </p:childTnLst>
                          </p:cTn>
                        </p:par>
                      </p:childTnLst>
                    </p:cTn>
                  </p:par>
                  <p:par>
                    <p:cTn id="166" fill="hold" nodeType="clickPar">
                      <p:stCondLst>
                        <p:cond delay="indefinite"/>
                      </p:stCondLst>
                      <p:childTnLst>
                        <p:par>
                          <p:cTn id="167" fill="hold" nodeType="withGroup">
                            <p:stCondLst>
                              <p:cond delay="0"/>
                            </p:stCondLst>
                            <p:childTnLst>
                              <p:par>
                                <p:cTn id="168" presetID="55" presetClass="entr" presetSubtype="0" fill="hold" nodeType="clickEffect">
                                  <p:stCondLst>
                                    <p:cond delay="0"/>
                                  </p:stCondLst>
                                  <p:childTnLst>
                                    <p:set>
                                      <p:cBhvr>
                                        <p:cTn id="169" dur="1" fill="hold">
                                          <p:stCondLst>
                                            <p:cond delay="0"/>
                                          </p:stCondLst>
                                        </p:cTn>
                                        <p:tgtEl>
                                          <p:spTgt spid="28675">
                                            <p:txEl>
                                              <p:pRg st="9" end="9"/>
                                            </p:txEl>
                                          </p:spTgt>
                                        </p:tgtEl>
                                        <p:attrNameLst>
                                          <p:attrName>style.visibility</p:attrName>
                                        </p:attrNameLst>
                                      </p:cBhvr>
                                      <p:to>
                                        <p:strVal val="visible"/>
                                      </p:to>
                                    </p:set>
                                    <p:anim calcmode="lin" valueType="num">
                                      <p:cBhvr>
                                        <p:cTn id="170" dur="1000" fill="hold"/>
                                        <p:tgtEl>
                                          <p:spTgt spid="28675">
                                            <p:txEl>
                                              <p:pRg st="9" end="9"/>
                                            </p:txEl>
                                          </p:spTgt>
                                        </p:tgtEl>
                                        <p:attrNameLst>
                                          <p:attrName>ppt_w</p:attrName>
                                        </p:attrNameLst>
                                      </p:cBhvr>
                                      <p:tavLst>
                                        <p:tav tm="0">
                                          <p:val>
                                            <p:strVal val="#ppt_w*0.70"/>
                                          </p:val>
                                        </p:tav>
                                        <p:tav tm="100000">
                                          <p:val>
                                            <p:strVal val="#ppt_w"/>
                                          </p:val>
                                        </p:tav>
                                      </p:tavLst>
                                    </p:anim>
                                    <p:anim calcmode="lin" valueType="num">
                                      <p:cBhvr>
                                        <p:cTn id="171" dur="1000" fill="hold"/>
                                        <p:tgtEl>
                                          <p:spTgt spid="28675">
                                            <p:txEl>
                                              <p:pRg st="9" end="9"/>
                                            </p:txEl>
                                          </p:spTgt>
                                        </p:tgtEl>
                                        <p:attrNameLst>
                                          <p:attrName>ppt_h</p:attrName>
                                        </p:attrNameLst>
                                      </p:cBhvr>
                                      <p:tavLst>
                                        <p:tav tm="0">
                                          <p:val>
                                            <p:strVal val="#ppt_h"/>
                                          </p:val>
                                        </p:tav>
                                        <p:tav tm="100000">
                                          <p:val>
                                            <p:strVal val="#ppt_h"/>
                                          </p:val>
                                        </p:tav>
                                      </p:tavLst>
                                    </p:anim>
                                    <p:animEffect transition="in" filter="fade">
                                      <p:cBhvr>
                                        <p:cTn id="172" dur="1000"/>
                                        <p:tgtEl>
                                          <p:spTgt spid="28675">
                                            <p:txEl>
                                              <p:pRg st="9" end="9"/>
                                            </p:txEl>
                                          </p:spTgt>
                                        </p:tgtEl>
                                      </p:cBhvr>
                                    </p:animEffect>
                                  </p:childTnLst>
                                </p:cTn>
                              </p:par>
                            </p:childTnLst>
                          </p:cTn>
                        </p:par>
                        <p:par>
                          <p:cTn id="173" fill="hold" nodeType="afterGroup">
                            <p:stCondLst>
                              <p:cond delay="1000"/>
                            </p:stCondLst>
                            <p:childTnLst>
                              <p:par>
                                <p:cTn id="174" presetID="51" presetClass="entr" presetSubtype="0" fill="hold" nodeType="afterEffect">
                                  <p:stCondLst>
                                    <p:cond delay="0"/>
                                  </p:stCondLst>
                                  <p:childTnLst>
                                    <p:set>
                                      <p:cBhvr>
                                        <p:cTn id="175" dur="1" fill="hold">
                                          <p:stCondLst>
                                            <p:cond delay="0"/>
                                          </p:stCondLst>
                                        </p:cTn>
                                        <p:tgtEl>
                                          <p:spTgt spid="28697"/>
                                        </p:tgtEl>
                                        <p:attrNameLst>
                                          <p:attrName>style.visibility</p:attrName>
                                        </p:attrNameLst>
                                      </p:cBhvr>
                                      <p:to>
                                        <p:strVal val="visible"/>
                                      </p:to>
                                    </p:set>
                                    <p:animEffect transition="in" filter="fade">
                                      <p:cBhvr>
                                        <p:cTn id="176" dur="770" decel="100000"/>
                                        <p:tgtEl>
                                          <p:spTgt spid="28697"/>
                                        </p:tgtEl>
                                      </p:cBhvr>
                                    </p:animEffect>
                                    <p:animScale>
                                      <p:cBhvr>
                                        <p:cTn id="177" dur="770" decel="100000"/>
                                        <p:tgtEl>
                                          <p:spTgt spid="28697"/>
                                        </p:tgtEl>
                                      </p:cBhvr>
                                      <p:from x="10000" y="10000"/>
                                      <p:to x="200000" y="450000"/>
                                    </p:animScale>
                                    <p:animScale>
                                      <p:cBhvr>
                                        <p:cTn id="178" dur="1230" accel="100000" fill="hold">
                                          <p:stCondLst>
                                            <p:cond delay="770"/>
                                          </p:stCondLst>
                                        </p:cTn>
                                        <p:tgtEl>
                                          <p:spTgt spid="28697"/>
                                        </p:tgtEl>
                                      </p:cBhvr>
                                      <p:from x="200000" y="450000"/>
                                      <p:to x="100000" y="100000"/>
                                    </p:animScale>
                                    <p:set>
                                      <p:cBhvr>
                                        <p:cTn id="179" dur="770" fill="hold"/>
                                        <p:tgtEl>
                                          <p:spTgt spid="28697"/>
                                        </p:tgtEl>
                                        <p:attrNameLst>
                                          <p:attrName>ppt_x</p:attrName>
                                        </p:attrNameLst>
                                      </p:cBhvr>
                                      <p:to>
                                        <p:strVal val="(0.5)"/>
                                      </p:to>
                                    </p:set>
                                    <p:anim from="(0.5)" to="(#ppt_x)" calcmode="lin" valueType="num">
                                      <p:cBhvr>
                                        <p:cTn id="180" dur="1230" accel="100000" fill="hold">
                                          <p:stCondLst>
                                            <p:cond delay="770"/>
                                          </p:stCondLst>
                                        </p:cTn>
                                        <p:tgtEl>
                                          <p:spTgt spid="28697"/>
                                        </p:tgtEl>
                                        <p:attrNameLst>
                                          <p:attrName>ppt_x</p:attrName>
                                        </p:attrNameLst>
                                      </p:cBhvr>
                                    </p:anim>
                                    <p:set>
                                      <p:cBhvr>
                                        <p:cTn id="181" dur="770" fill="hold"/>
                                        <p:tgtEl>
                                          <p:spTgt spid="28697"/>
                                        </p:tgtEl>
                                        <p:attrNameLst>
                                          <p:attrName>ppt_y</p:attrName>
                                        </p:attrNameLst>
                                      </p:cBhvr>
                                      <p:to>
                                        <p:strVal val="(#ppt_y+0.4)"/>
                                      </p:to>
                                    </p:set>
                                    <p:anim from="(#ppt_y+0.4)" to="(#ppt_y)" calcmode="lin" valueType="num">
                                      <p:cBhvr>
                                        <p:cTn id="182" dur="1230" accel="100000" fill="hold">
                                          <p:stCondLst>
                                            <p:cond delay="770"/>
                                          </p:stCondLst>
                                        </p:cTn>
                                        <p:tgtEl>
                                          <p:spTgt spid="2869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6601" y="4038600"/>
            <a:ext cx="7315200" cy="830997"/>
          </a:xfrm>
          <a:prstGeom prst="rect">
            <a:avLst/>
          </a:prstGeom>
          <a:noFill/>
        </p:spPr>
        <p:txBody>
          <a:bodyPr wrap="square" rtlCol="0">
            <a:spAutoFit/>
          </a:bodyPr>
          <a:lstStyle/>
          <a:p>
            <a:pPr algn="ctr" defTabSz="1219170"/>
            <a:r>
              <a:rPr lang="en-US" sz="4800" dirty="0">
                <a:solidFill>
                  <a:prstClr val="black"/>
                </a:solidFill>
                <a:latin typeface="Candara"/>
              </a:rPr>
              <a:t>Trouble in Jerusalem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884" y="1722968"/>
            <a:ext cx="9656233" cy="17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758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076092"/>
            <a:ext cx="2661920" cy="1733488"/>
          </a:xfrm>
          <a:prstGeom prst="rect">
            <a:avLst/>
          </a:prstGeom>
          <a:noFill/>
        </p:spPr>
        <p:txBody>
          <a:bodyPr wrap="square" rtlCol="0">
            <a:spAutoFit/>
          </a:bodyPr>
          <a:lstStyle/>
          <a:p>
            <a:pPr defTabSz="1219170"/>
            <a:r>
              <a:rPr lang="en-US" sz="2133" b="1" dirty="0">
                <a:solidFill>
                  <a:prstClr val="black"/>
                </a:solidFill>
                <a:latin typeface="Candara"/>
              </a:rPr>
              <a:t>Acts 21: </a:t>
            </a:r>
            <a:r>
              <a:rPr lang="en-US" sz="2133" dirty="0">
                <a:solidFill>
                  <a:prstClr val="black"/>
                </a:solidFill>
                <a:latin typeface="Candara"/>
              </a:rPr>
              <a:t> </a:t>
            </a:r>
          </a:p>
          <a:p>
            <a:pPr defTabSz="1219170"/>
            <a:r>
              <a:rPr lang="en-US" sz="2133" baseline="30000" dirty="0">
                <a:solidFill>
                  <a:prstClr val="black"/>
                </a:solidFill>
                <a:latin typeface="Candara"/>
              </a:rPr>
              <a:t>15</a:t>
            </a:r>
            <a:r>
              <a:rPr lang="en-US" sz="2133" dirty="0">
                <a:solidFill>
                  <a:prstClr val="black"/>
                </a:solidFill>
                <a:latin typeface="Candara"/>
              </a:rPr>
              <a:t> And after those days we took up our carriages, and went up to Jerusalem.</a:t>
            </a:r>
            <a:endParaRPr lang="en-US" sz="2133" b="1" dirty="0">
              <a:solidFill>
                <a:prstClr val="black"/>
              </a:solidFill>
              <a:latin typeface="Candar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887876"/>
            <a:ext cx="6501761" cy="5080000"/>
          </a:xfrm>
          <a:prstGeom prst="rect">
            <a:avLst/>
          </a:prstGeom>
        </p:spPr>
      </p:pic>
      <p:sp>
        <p:nvSpPr>
          <p:cNvPr id="4" name="Right Arrow 3"/>
          <p:cNvSpPr/>
          <p:nvPr/>
        </p:nvSpPr>
        <p:spPr>
          <a:xfrm rot="13302692">
            <a:off x="10428407" y="5026063"/>
            <a:ext cx="50728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750486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950721"/>
            <a:ext cx="4714240" cy="2389950"/>
          </a:xfrm>
          <a:prstGeom prst="rect">
            <a:avLst/>
          </a:prstGeom>
          <a:noFill/>
        </p:spPr>
        <p:txBody>
          <a:bodyPr wrap="square" rtlCol="0">
            <a:spAutoFit/>
          </a:bodyPr>
          <a:lstStyle/>
          <a:p>
            <a:pPr defTabSz="1219170"/>
            <a:r>
              <a:rPr lang="en-US" sz="2133" baseline="30000" dirty="0">
                <a:solidFill>
                  <a:prstClr val="black"/>
                </a:solidFill>
                <a:latin typeface="Candara"/>
              </a:rPr>
              <a:t>16</a:t>
            </a:r>
            <a:r>
              <a:rPr lang="en-US" sz="2133" dirty="0">
                <a:solidFill>
                  <a:prstClr val="black"/>
                </a:solidFill>
                <a:latin typeface="Candara"/>
              </a:rPr>
              <a:t> There went with us also </a:t>
            </a:r>
            <a:r>
              <a:rPr lang="en-US" sz="2133" i="1" dirty="0">
                <a:solidFill>
                  <a:prstClr val="black"/>
                </a:solidFill>
                <a:latin typeface="Candara"/>
              </a:rPr>
              <a:t>certain </a:t>
            </a:r>
            <a:r>
              <a:rPr lang="en-US" sz="2133" dirty="0">
                <a:solidFill>
                  <a:prstClr val="black"/>
                </a:solidFill>
                <a:latin typeface="Candara"/>
              </a:rPr>
              <a:t>of the disciples of Caesarea, and brought with them one </a:t>
            </a:r>
            <a:r>
              <a:rPr lang="en-US" sz="2133" dirty="0" err="1">
                <a:solidFill>
                  <a:prstClr val="black"/>
                </a:solidFill>
                <a:latin typeface="Candara"/>
              </a:rPr>
              <a:t>Mnason</a:t>
            </a:r>
            <a:r>
              <a:rPr lang="en-US" sz="2133" dirty="0">
                <a:solidFill>
                  <a:prstClr val="black"/>
                </a:solidFill>
                <a:latin typeface="Candara"/>
              </a:rPr>
              <a:t> of Cyprus, an old disciple, with whom we should lodge.  </a:t>
            </a:r>
          </a:p>
          <a:p>
            <a:pPr defTabSz="1219170"/>
            <a:r>
              <a:rPr lang="en-US" sz="2133" baseline="30000" dirty="0">
                <a:solidFill>
                  <a:prstClr val="black"/>
                </a:solidFill>
                <a:latin typeface="Candara"/>
              </a:rPr>
              <a:t>17</a:t>
            </a:r>
            <a:r>
              <a:rPr lang="en-US" sz="2133" dirty="0">
                <a:solidFill>
                  <a:prstClr val="black"/>
                </a:solidFill>
                <a:latin typeface="Candara"/>
              </a:rPr>
              <a:t> And when we were come to Jerusalem, the brethren received us gladly.  </a:t>
            </a:r>
          </a:p>
        </p:txBody>
      </p:sp>
      <p:pic>
        <p:nvPicPr>
          <p:cNvPr id="1026" name="Picture 2">
            <a:extLst>
              <a:ext uri="{FF2B5EF4-FFF2-40B4-BE49-F238E27FC236}">
                <a16:creationId xmlns:a16="http://schemas.microsoft.com/office/drawing/2014/main" id="{81479F86-0934-4D8C-B4CF-7C6F0A258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482" y="644893"/>
            <a:ext cx="4938827" cy="553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8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6"/>
            <a:ext cx="10551240" cy="1157415"/>
          </a:xfrm>
        </p:spPr>
        <p:txBody>
          <a:bodyPr/>
          <a:lstStyle/>
          <a:p>
            <a:r>
              <a:rPr lang="en-US"/>
              <a:t>Holy Spirit</a:t>
            </a:r>
          </a:p>
        </p:txBody>
      </p:sp>
      <p:cxnSp>
        <p:nvCxnSpPr>
          <p:cNvPr id="4" name="Straight Connector 3"/>
          <p:cNvCxnSpPr/>
          <p:nvPr/>
        </p:nvCxnSpPr>
        <p:spPr>
          <a:xfrm>
            <a:off x="2896143" y="1800352"/>
            <a:ext cx="6341533" cy="0"/>
          </a:xfrm>
          <a:prstGeom prst="line">
            <a:avLst/>
          </a:prstGeom>
          <a:ln w="50800"/>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66740" y="2175054"/>
            <a:ext cx="0" cy="3569817"/>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33881" y="2584704"/>
            <a:ext cx="3998976" cy="23901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a:ln>
                  <a:noFill/>
                </a:ln>
                <a:solidFill>
                  <a:srgbClr val="FFFFFF"/>
                </a:solidFill>
                <a:effectLst/>
                <a:uLnTx/>
                <a:uFillTx/>
                <a:latin typeface="Lato" charset="0"/>
                <a:ea typeface="Lato" charset="0"/>
                <a:cs typeface="Lato" charset="0"/>
              </a:rPr>
              <a:t>Indwelling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Lato" charset="0"/>
                <a:ea typeface="Lato" charset="0"/>
                <a:cs typeface="Lato" charset="0"/>
              </a:rPr>
              <a:t>The Spirit dwells within a Christian (Acts 2:38)</a:t>
            </a:r>
          </a:p>
        </p:txBody>
      </p:sp>
      <p:sp>
        <p:nvSpPr>
          <p:cNvPr id="14" name="TextBox 13"/>
          <p:cNvSpPr txBox="1"/>
          <p:nvPr/>
        </p:nvSpPr>
        <p:spPr>
          <a:xfrm>
            <a:off x="6857798" y="2584704"/>
            <a:ext cx="4759756" cy="296459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a:ln>
                  <a:noFill/>
                </a:ln>
                <a:solidFill>
                  <a:srgbClr val="FFFFFF"/>
                </a:solidFill>
                <a:effectLst/>
                <a:uLnTx/>
                <a:uFillTx/>
                <a:latin typeface="Lato" charset="0"/>
                <a:ea typeface="Lato" charset="0"/>
                <a:cs typeface="Lato" charset="0"/>
              </a:rPr>
              <a:t>Empowering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Lato" charset="0"/>
                <a:ea typeface="Lato" charset="0"/>
                <a:cs typeface="Lato" charset="0"/>
              </a:rPr>
              <a:t>The Spirit gives you power to perform miracles, heal, speak in tongues.</a:t>
            </a:r>
          </a:p>
        </p:txBody>
      </p:sp>
    </p:spTree>
    <p:extLst>
      <p:ext uri="{BB962C8B-B14F-4D97-AF65-F5344CB8AC3E}">
        <p14:creationId xmlns:p14="http://schemas.microsoft.com/office/powerpoint/2010/main" val="655845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0"/>
            <a:ext cx="10607040" cy="3676853"/>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11442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730614"/>
            <a:ext cx="4592320" cy="3006144"/>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the </a:t>
            </a:r>
            <a:r>
              <a:rPr lang="en-US" sz="2133" i="1" dirty="0">
                <a:solidFill>
                  <a:prstClr val="black"/>
                </a:solidFill>
                <a:latin typeface="Candara"/>
              </a:rPr>
              <a:t>day </a:t>
            </a:r>
            <a:r>
              <a:rPr lang="en-US" sz="2133" dirty="0">
                <a:solidFill>
                  <a:prstClr val="black"/>
                </a:solidFill>
                <a:latin typeface="Candara"/>
              </a:rPr>
              <a:t>following Paul went in with us unto James; and all the elders were present.</a:t>
            </a:r>
          </a:p>
          <a:p>
            <a:pPr defTabSz="1219170">
              <a:spcBef>
                <a:spcPts val="1600"/>
              </a:spcBef>
            </a:pPr>
            <a:r>
              <a:rPr lang="en-US" sz="1867" dirty="0">
                <a:solidFill>
                  <a:srgbClr val="002060"/>
                </a:solidFill>
                <a:latin typeface="Candara"/>
              </a:rPr>
              <a:t>Although he surely attended this meeting, Peter is not mentioned by name in the book of Acts after the council at Jerusalem in chapter 15. Even then it was James, the half-brother of Jesus, who was the chief speaker.</a:t>
            </a:r>
          </a:p>
        </p:txBody>
      </p:sp>
      <p:pic>
        <p:nvPicPr>
          <p:cNvPr id="2050" name="Picture 2">
            <a:extLst>
              <a:ext uri="{FF2B5EF4-FFF2-40B4-BE49-F238E27FC236}">
                <a16:creationId xmlns:a16="http://schemas.microsoft.com/office/drawing/2014/main" id="{08884221-0321-41A6-9909-A833BE9B4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067" y="644893"/>
            <a:ext cx="4931242" cy="553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932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584200"/>
            <a:ext cx="6319520" cy="5673541"/>
          </a:xfrm>
          <a:prstGeom prst="rect">
            <a:avLst/>
          </a:prstGeom>
          <a:noFill/>
        </p:spPr>
        <p:txBody>
          <a:bodyPr wrap="square" rtlCol="0">
            <a:spAutoFit/>
          </a:bodyPr>
          <a:lstStyle/>
          <a:p>
            <a:pPr defTabSz="1219170">
              <a:spcBef>
                <a:spcPts val="1600"/>
              </a:spcBef>
            </a:pPr>
            <a:r>
              <a:rPr lang="en-US" sz="1867" dirty="0">
                <a:solidFill>
                  <a:srgbClr val="002060"/>
                </a:solidFill>
                <a:latin typeface="Candara"/>
              </a:rPr>
              <a:t>Paul speaks of Peter in his letter to the Galatians but not in  an entirely favorable light. This incident took place </a:t>
            </a:r>
            <a:r>
              <a:rPr lang="en-US" sz="1867" i="1" dirty="0">
                <a:solidFill>
                  <a:srgbClr val="002060"/>
                </a:solidFill>
                <a:latin typeface="Candara"/>
              </a:rPr>
              <a:t>after</a:t>
            </a:r>
            <a:r>
              <a:rPr lang="en-US" sz="1867" dirty="0">
                <a:solidFill>
                  <a:srgbClr val="002060"/>
                </a:solidFill>
                <a:latin typeface="Candara"/>
              </a:rPr>
              <a:t> the Council at Jerusalem but </a:t>
            </a:r>
            <a:r>
              <a:rPr lang="en-US" sz="1867" i="1" dirty="0">
                <a:solidFill>
                  <a:srgbClr val="002060"/>
                </a:solidFill>
                <a:latin typeface="Candara"/>
              </a:rPr>
              <a:t>before</a:t>
            </a:r>
            <a:r>
              <a:rPr lang="en-US" sz="1867" dirty="0">
                <a:solidFill>
                  <a:srgbClr val="002060"/>
                </a:solidFill>
                <a:latin typeface="Candara"/>
              </a:rPr>
              <a:t> Barnabas and Paul split up:</a:t>
            </a:r>
          </a:p>
          <a:p>
            <a:pPr defTabSz="1219170">
              <a:spcBef>
                <a:spcPts val="800"/>
              </a:spcBef>
            </a:pPr>
            <a:r>
              <a:rPr lang="en-US" sz="2000" b="1" dirty="0">
                <a:solidFill>
                  <a:prstClr val="black"/>
                </a:solidFill>
                <a:latin typeface="Candara"/>
              </a:rPr>
              <a:t>Galatians 2: </a:t>
            </a:r>
            <a:r>
              <a:rPr lang="en-US" sz="2000" dirty="0">
                <a:solidFill>
                  <a:prstClr val="black"/>
                </a:solidFill>
                <a:latin typeface="Candara"/>
              </a:rPr>
              <a:t> </a:t>
            </a:r>
          </a:p>
          <a:p>
            <a:pPr defTabSz="1219170"/>
            <a:r>
              <a:rPr lang="en-US" sz="2000" baseline="30000" dirty="0">
                <a:solidFill>
                  <a:prstClr val="black"/>
                </a:solidFill>
                <a:latin typeface="Candara"/>
              </a:rPr>
              <a:t>11</a:t>
            </a:r>
            <a:r>
              <a:rPr lang="en-US" sz="2000" dirty="0">
                <a:solidFill>
                  <a:prstClr val="black"/>
                </a:solidFill>
                <a:latin typeface="Candara"/>
              </a:rPr>
              <a:t> But when Peter was come to Antioch, I withstood     him to the face, because he was to be blamed.  </a:t>
            </a:r>
          </a:p>
          <a:p>
            <a:pPr defTabSz="1219170"/>
            <a:r>
              <a:rPr lang="en-US" sz="2000" baseline="30000" dirty="0">
                <a:solidFill>
                  <a:prstClr val="black"/>
                </a:solidFill>
                <a:latin typeface="Candara"/>
              </a:rPr>
              <a:t>12</a:t>
            </a:r>
            <a:r>
              <a:rPr lang="en-US" sz="2000" dirty="0">
                <a:solidFill>
                  <a:prstClr val="black"/>
                </a:solidFill>
                <a:latin typeface="Candara"/>
              </a:rPr>
              <a:t> For before that certain came from James, he did         eat with the Gentiles: but when they were come, he withdrew and separated himself, fearing them which were of the circumcision.  </a:t>
            </a:r>
          </a:p>
          <a:p>
            <a:pPr defTabSz="1219170"/>
            <a:r>
              <a:rPr lang="en-US" sz="2000" baseline="30000" dirty="0">
                <a:solidFill>
                  <a:prstClr val="black"/>
                </a:solidFill>
                <a:latin typeface="Candara"/>
              </a:rPr>
              <a:t>13</a:t>
            </a:r>
            <a:r>
              <a:rPr lang="en-US" sz="2000" dirty="0">
                <a:solidFill>
                  <a:prstClr val="black"/>
                </a:solidFill>
                <a:latin typeface="Candara"/>
              </a:rPr>
              <a:t> And the other Jews dissembled likewise with him; insomuch that Barnabas also was carried away with  their dissimulation [hypocrisy]. </a:t>
            </a:r>
          </a:p>
          <a:p>
            <a:pPr defTabSz="1219170"/>
            <a:r>
              <a:rPr lang="en-US" sz="2000" baseline="30000" dirty="0">
                <a:solidFill>
                  <a:prstClr val="black"/>
                </a:solidFill>
                <a:latin typeface="Candara"/>
              </a:rPr>
              <a:t>14</a:t>
            </a:r>
            <a:r>
              <a:rPr lang="en-US" sz="2000" dirty="0">
                <a:solidFill>
                  <a:prstClr val="black"/>
                </a:solidFill>
                <a:latin typeface="Candara"/>
              </a:rPr>
              <a:t> But when I saw that they walked not uprightly according to the truth of the gospel, I said unto Peter before </a:t>
            </a:r>
            <a:r>
              <a:rPr lang="en-US" sz="2000" i="1" dirty="0">
                <a:solidFill>
                  <a:prstClr val="black"/>
                </a:solidFill>
                <a:latin typeface="Candara"/>
              </a:rPr>
              <a:t>them </a:t>
            </a:r>
            <a:r>
              <a:rPr lang="en-US" sz="2000" dirty="0">
                <a:solidFill>
                  <a:prstClr val="black"/>
                </a:solidFill>
                <a:latin typeface="Candara"/>
              </a:rPr>
              <a:t>all, If thou, being a Jew, </a:t>
            </a:r>
            <a:r>
              <a:rPr lang="en-US" sz="2000" dirty="0" err="1">
                <a:solidFill>
                  <a:prstClr val="black"/>
                </a:solidFill>
                <a:latin typeface="Candara"/>
              </a:rPr>
              <a:t>livest</a:t>
            </a:r>
            <a:r>
              <a:rPr lang="en-US" sz="2000" dirty="0">
                <a:solidFill>
                  <a:prstClr val="black"/>
                </a:solidFill>
                <a:latin typeface="Candara"/>
              </a:rPr>
              <a:t> after the manner of Gentiles, and not as do the Jews, why </a:t>
            </a:r>
            <a:r>
              <a:rPr lang="en-US" sz="2000" dirty="0" err="1">
                <a:solidFill>
                  <a:prstClr val="black"/>
                </a:solidFill>
                <a:latin typeface="Candara"/>
              </a:rPr>
              <a:t>compellest</a:t>
            </a:r>
            <a:r>
              <a:rPr lang="en-US" sz="2000" dirty="0">
                <a:solidFill>
                  <a:prstClr val="black"/>
                </a:solidFill>
                <a:latin typeface="Candara"/>
              </a:rPr>
              <a:t> thou the Gentiles to live as do the Jews? </a:t>
            </a:r>
            <a:endParaRPr lang="en-US" sz="2000" dirty="0">
              <a:solidFill>
                <a:srgbClr val="002060"/>
              </a:solidFill>
              <a:latin typeface="Candara"/>
            </a:endParaRPr>
          </a:p>
        </p:txBody>
      </p:sp>
      <p:pic>
        <p:nvPicPr>
          <p:cNvPr id="1028" name="Picture 4" descr="D:\_PowerPoint- Book of Acts\Bible People\Peter\apostle pet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719412"/>
            <a:ext cx="3487501" cy="5419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9BE6FC-81A0-4237-A8E7-D044536801D0}"/>
              </a:ext>
            </a:extLst>
          </p:cNvPr>
          <p:cNvSpPr txBox="1"/>
          <p:nvPr/>
        </p:nvSpPr>
        <p:spPr>
          <a:xfrm>
            <a:off x="8576108" y="3429000"/>
            <a:ext cx="2040557" cy="830997"/>
          </a:xfrm>
          <a:prstGeom prst="rect">
            <a:avLst/>
          </a:prstGeom>
          <a:solidFill>
            <a:schemeClr val="accent4">
              <a:lumMod val="50000"/>
            </a:schemeClr>
          </a:solidFill>
        </p:spPr>
        <p:txBody>
          <a:bodyPr wrap="square" rtlCol="0">
            <a:spAutoFit/>
          </a:bodyPr>
          <a:lstStyle/>
          <a:p>
            <a:r>
              <a:rPr lang="en-US" sz="1600" dirty="0">
                <a:solidFill>
                  <a:schemeClr val="bg2"/>
                </a:solidFill>
                <a:effectLst>
                  <a:outerShdw blurRad="38100" dist="38100" dir="2700000" algn="tl">
                    <a:srgbClr val="000000">
                      <a:alpha val="43137"/>
                    </a:srgbClr>
                  </a:outerShdw>
                </a:effectLst>
                <a:latin typeface="Chiller" panose="04020404031007020602" pitchFamily="82" charset="0"/>
              </a:rPr>
              <a:t>The Apostle Paul Obviously Did Not Regard The Apostle Peter As The “Chief Apostle”</a:t>
            </a:r>
          </a:p>
        </p:txBody>
      </p:sp>
    </p:spTree>
    <p:extLst>
      <p:ext uri="{BB962C8B-B14F-4D97-AF65-F5344CB8AC3E}">
        <p14:creationId xmlns:p14="http://schemas.microsoft.com/office/powerpoint/2010/main" val="3116689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627030"/>
            <a:ext cx="6319520" cy="3498009"/>
          </a:xfrm>
          <a:prstGeom prst="rect">
            <a:avLst/>
          </a:prstGeom>
          <a:noFill/>
        </p:spPr>
        <p:txBody>
          <a:bodyPr wrap="square" rtlCol="0">
            <a:spAutoFit/>
          </a:bodyPr>
          <a:lstStyle/>
          <a:p>
            <a:pPr defTabSz="1219170">
              <a:spcBef>
                <a:spcPts val="1600"/>
              </a:spcBef>
            </a:pPr>
            <a:r>
              <a:rPr lang="en-US" sz="1867" dirty="0">
                <a:solidFill>
                  <a:srgbClr val="002060"/>
                </a:solidFill>
                <a:latin typeface="Candara"/>
              </a:rPr>
              <a:t>Peter’s praise for Paul in his own epistle shows that there was no bad feelings between them.</a:t>
            </a:r>
          </a:p>
          <a:p>
            <a:pPr defTabSz="1219170">
              <a:spcBef>
                <a:spcPts val="1600"/>
              </a:spcBef>
            </a:pPr>
            <a:r>
              <a:rPr lang="en-US" sz="2133" b="1" dirty="0">
                <a:solidFill>
                  <a:prstClr val="black"/>
                </a:solidFill>
                <a:latin typeface="Candara"/>
              </a:rPr>
              <a:t>2 Peter 3:</a:t>
            </a:r>
            <a:endParaRPr lang="en-US" sz="2133" dirty="0">
              <a:solidFill>
                <a:prstClr val="black"/>
              </a:solidFill>
              <a:latin typeface="Candara"/>
            </a:endParaRPr>
          </a:p>
          <a:p>
            <a:pPr defTabSz="1219170"/>
            <a:r>
              <a:rPr lang="en-US" sz="2133" baseline="30000" dirty="0">
                <a:solidFill>
                  <a:prstClr val="black"/>
                </a:solidFill>
                <a:latin typeface="Candara"/>
              </a:rPr>
              <a:t>14</a:t>
            </a:r>
            <a:r>
              <a:rPr lang="en-US" sz="2133" dirty="0">
                <a:solidFill>
                  <a:prstClr val="black"/>
                </a:solidFill>
                <a:latin typeface="Candara"/>
              </a:rPr>
              <a:t> Wherefore, beloved, seeing that ye look for such things, be diligent that ye may be found of him in peace, without spot, and blameless.  </a:t>
            </a:r>
          </a:p>
          <a:p>
            <a:pPr defTabSz="1219170"/>
            <a:r>
              <a:rPr lang="en-US" sz="2133" baseline="30000" dirty="0">
                <a:solidFill>
                  <a:prstClr val="black"/>
                </a:solidFill>
                <a:latin typeface="Candara"/>
              </a:rPr>
              <a:t>15</a:t>
            </a:r>
            <a:r>
              <a:rPr lang="en-US" sz="2133" dirty="0">
                <a:solidFill>
                  <a:prstClr val="black"/>
                </a:solidFill>
                <a:latin typeface="Candara"/>
              </a:rPr>
              <a:t> And account </a:t>
            </a:r>
            <a:r>
              <a:rPr lang="en-US" sz="2133" i="1" dirty="0">
                <a:solidFill>
                  <a:prstClr val="black"/>
                </a:solidFill>
                <a:latin typeface="Candara"/>
              </a:rPr>
              <a:t>that </a:t>
            </a:r>
            <a:r>
              <a:rPr lang="en-US" sz="2133" dirty="0">
                <a:solidFill>
                  <a:prstClr val="black"/>
                </a:solidFill>
                <a:latin typeface="Candara"/>
              </a:rPr>
              <a:t>the longsuffering of our Lord </a:t>
            </a:r>
            <a:r>
              <a:rPr lang="en-US" sz="2133" i="1" dirty="0">
                <a:solidFill>
                  <a:prstClr val="black"/>
                </a:solidFill>
                <a:latin typeface="Candara"/>
              </a:rPr>
              <a:t>is </a:t>
            </a:r>
            <a:r>
              <a:rPr lang="en-US" sz="2133" dirty="0">
                <a:solidFill>
                  <a:prstClr val="black"/>
                </a:solidFill>
                <a:latin typeface="Candara"/>
              </a:rPr>
              <a:t>salvation; even as </a:t>
            </a:r>
            <a:r>
              <a:rPr lang="en-US" sz="2133" b="1" dirty="0">
                <a:solidFill>
                  <a:prstClr val="black"/>
                </a:solidFill>
                <a:latin typeface="Candara"/>
              </a:rPr>
              <a:t>our beloved brother Paul </a:t>
            </a:r>
            <a:r>
              <a:rPr lang="en-US" sz="2133" dirty="0">
                <a:solidFill>
                  <a:prstClr val="black"/>
                </a:solidFill>
                <a:latin typeface="Candara"/>
              </a:rPr>
              <a:t>also according to the wisdom given unto him hath written unto you;  </a:t>
            </a:r>
          </a:p>
        </p:txBody>
      </p:sp>
      <p:pic>
        <p:nvPicPr>
          <p:cNvPr id="1028" name="Picture 4" descr="D:\_PowerPoint- Book of Acts\Bible People\Peter\apostle pet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719412"/>
            <a:ext cx="3487501" cy="5419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1D796C-5D79-4FFF-8BC1-B44F0FCB5DE9}"/>
              </a:ext>
            </a:extLst>
          </p:cNvPr>
          <p:cNvSpPr txBox="1"/>
          <p:nvPr/>
        </p:nvSpPr>
        <p:spPr>
          <a:xfrm>
            <a:off x="8576108" y="3429000"/>
            <a:ext cx="2040557" cy="830997"/>
          </a:xfrm>
          <a:prstGeom prst="rect">
            <a:avLst/>
          </a:prstGeom>
          <a:solidFill>
            <a:schemeClr val="accent4">
              <a:lumMod val="50000"/>
            </a:schemeClr>
          </a:solidFill>
        </p:spPr>
        <p:txBody>
          <a:bodyPr wrap="square" rtlCol="0">
            <a:spAutoFit/>
          </a:bodyPr>
          <a:lstStyle/>
          <a:p>
            <a:r>
              <a:rPr lang="en-US" sz="1600" dirty="0">
                <a:solidFill>
                  <a:schemeClr val="bg2"/>
                </a:solidFill>
                <a:effectLst>
                  <a:outerShdw blurRad="38100" dist="38100" dir="2700000" algn="tl">
                    <a:srgbClr val="000000">
                      <a:alpha val="43137"/>
                    </a:srgbClr>
                  </a:outerShdw>
                </a:effectLst>
                <a:latin typeface="Chiller" panose="04020404031007020602" pitchFamily="82" charset="0"/>
              </a:rPr>
              <a:t>The Apostle Paul Obviously Did Not Regard The Apostle Peter As The “Chief Apostle”</a:t>
            </a:r>
          </a:p>
        </p:txBody>
      </p:sp>
    </p:spTree>
    <p:extLst>
      <p:ext uri="{BB962C8B-B14F-4D97-AF65-F5344CB8AC3E}">
        <p14:creationId xmlns:p14="http://schemas.microsoft.com/office/powerpoint/2010/main" val="28791155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09800" y="228600"/>
            <a:ext cx="7772400" cy="762000"/>
          </a:xfrm>
          <a:ln>
            <a:solidFill>
              <a:schemeClr val="bg2"/>
            </a:solidFill>
          </a:ln>
        </p:spPr>
        <p:txBody>
          <a:bodyPr/>
          <a:lstStyle/>
          <a:p>
            <a:r>
              <a:rPr lang="en-US">
                <a:solidFill>
                  <a:schemeClr val="accent2"/>
                </a:solidFill>
              </a:rPr>
              <a:t>Was Peter the First Pope?</a:t>
            </a:r>
          </a:p>
        </p:txBody>
      </p:sp>
      <p:sp>
        <p:nvSpPr>
          <p:cNvPr id="84995" name="Rectangle 3"/>
          <p:cNvSpPr>
            <a:spLocks noGrp="1" noChangeArrowheads="1"/>
          </p:cNvSpPr>
          <p:nvPr>
            <p:ph type="body" sz="half" idx="1"/>
          </p:nvPr>
        </p:nvSpPr>
        <p:spPr>
          <a:xfrm>
            <a:off x="2209800" y="1295400"/>
            <a:ext cx="7772400" cy="2667000"/>
          </a:xfrm>
          <a:solidFill>
            <a:schemeClr val="hlink"/>
          </a:solidFill>
        </p:spPr>
        <p:txBody>
          <a:bodyPr/>
          <a:lstStyle/>
          <a:p>
            <a:pPr>
              <a:lnSpc>
                <a:spcPct val="90000"/>
              </a:lnSpc>
            </a:pPr>
            <a:r>
              <a:rPr lang="en-US" sz="2400"/>
              <a:t>This tradition that the Apostle Peter held the papal office from A.D. 42 to A.D. 67 started early in the third century. </a:t>
            </a:r>
          </a:p>
          <a:p>
            <a:pPr>
              <a:lnSpc>
                <a:spcPct val="90000"/>
              </a:lnSpc>
            </a:pPr>
            <a:r>
              <a:rPr lang="en-US" sz="2400"/>
              <a:t>26 church congregants are noted by their names in the first fifteen verses of Paul’s Letter to the Romans in chapter 16.   Peter is not even casually mentioned although this point of time overlaps with that of his supposed service term there.</a:t>
            </a:r>
          </a:p>
          <a:p>
            <a:pPr>
              <a:lnSpc>
                <a:spcPct val="90000"/>
              </a:lnSpc>
            </a:pPr>
            <a:r>
              <a:rPr lang="en-US" sz="2400"/>
              <a:t>Acts 12 – Peter was held this period in prison in Jerusalem.  </a:t>
            </a:r>
          </a:p>
        </p:txBody>
      </p:sp>
      <p:sp>
        <p:nvSpPr>
          <p:cNvPr id="84996" name="Rectangle 4"/>
          <p:cNvSpPr>
            <a:spLocks noGrp="1" noChangeArrowheads="1"/>
          </p:cNvSpPr>
          <p:nvPr>
            <p:ph sz="half" idx="2"/>
          </p:nvPr>
        </p:nvSpPr>
        <p:spPr>
          <a:xfrm>
            <a:off x="2209800" y="4191000"/>
            <a:ext cx="7772400" cy="2438400"/>
          </a:xfrm>
          <a:ln>
            <a:solidFill>
              <a:srgbClr val="CC3300"/>
            </a:solidFill>
          </a:ln>
        </p:spPr>
        <p:txBody>
          <a:bodyPr/>
          <a:lstStyle/>
          <a:p>
            <a:pPr>
              <a:buFontTx/>
              <a:buNone/>
            </a:pPr>
            <a:r>
              <a:rPr lang="en-US" sz="2400">
                <a:solidFill>
                  <a:srgbClr val="FF3300"/>
                </a:solidFill>
              </a:rPr>
              <a:t>     </a:t>
            </a:r>
            <a:r>
              <a:rPr lang="en-US" sz="2000">
                <a:solidFill>
                  <a:srgbClr val="FF3300"/>
                </a:solidFill>
              </a:rPr>
              <a:t>“But it is said on all sides ,  Was not St. Peter at Rome? Was he not crucified with his head down?  Are not the pulpits in which he taught, the altars at which he said the mass, in this eternal city?   St. Peter having been in Rome, my venerable brethren, rest only on tradition…  Scaliger, one of the most learned of men, has not hesitated to say St. Peter’s episcopate and residence at Rome ought to be classed with ridiculous legends.”   </a:t>
            </a:r>
            <a:r>
              <a:rPr lang="en-US" sz="2000" b="1">
                <a:solidFill>
                  <a:srgbClr val="FF3300"/>
                </a:solidFill>
              </a:rPr>
              <a:t>1870 Vatican Council;  Bishop Strossmayer</a:t>
            </a:r>
            <a:endParaRPr lang="en-US" sz="2800" b="1">
              <a:solidFill>
                <a:srgbClr val="FF3300"/>
              </a:solidFill>
            </a:endParaRPr>
          </a:p>
        </p:txBody>
      </p:sp>
      <p:sp>
        <p:nvSpPr>
          <p:cNvPr id="84997" name="Comment 5"/>
          <p:cNvSpPr>
            <a:spLocks noChangeArrowheads="1"/>
          </p:cNvSpPr>
          <p:nvPr/>
        </p:nvSpPr>
        <p:spPr bwMode="auto">
          <a:xfrm>
            <a:off x="1539876" y="-9144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Oldest Continuously Functioning Institution In World Still Can’t Trace Origins To Apostles! </a:t>
            </a:r>
          </a:p>
        </p:txBody>
      </p:sp>
    </p:spTree>
    <p:extLst>
      <p:ext uri="{BB962C8B-B14F-4D97-AF65-F5344CB8AC3E}">
        <p14:creationId xmlns:p14="http://schemas.microsoft.com/office/powerpoint/2010/main" val="15579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84996"/>
                                        </p:tgtEl>
                                        <p:attrNameLst>
                                          <p:attrName>style.visibility</p:attrName>
                                        </p:attrNameLst>
                                      </p:cBhvr>
                                      <p:to>
                                        <p:strVal val="visible"/>
                                      </p:to>
                                    </p:set>
                                    <p:anim calcmode="lin" valueType="num">
                                      <p:cBhvr>
                                        <p:cTn id="7" dur="300" fill="hold"/>
                                        <p:tgtEl>
                                          <p:spTgt spid="84996"/>
                                        </p:tgtEl>
                                        <p:attrNameLst>
                                          <p:attrName>ppt_w</p:attrName>
                                        </p:attrNameLst>
                                      </p:cBhvr>
                                      <p:tavLst>
                                        <p:tav tm="0">
                                          <p:val>
                                            <p:fltVal val="0"/>
                                          </p:val>
                                        </p:tav>
                                        <p:tav tm="100000">
                                          <p:val>
                                            <p:strVal val="#ppt_w"/>
                                          </p:val>
                                        </p:tav>
                                      </p:tavLst>
                                    </p:anim>
                                    <p:anim calcmode="lin" valueType="num">
                                      <p:cBhvr>
                                        <p:cTn id="8" dur="300" fill="hold"/>
                                        <p:tgtEl>
                                          <p:spTgt spid="84996"/>
                                        </p:tgtEl>
                                        <p:attrNameLst>
                                          <p:attrName>ppt_h</p:attrName>
                                        </p:attrNameLst>
                                      </p:cBhvr>
                                      <p:tavLst>
                                        <p:tav tm="0">
                                          <p:val>
                                            <p:fltVal val="0"/>
                                          </p:val>
                                        </p:tav>
                                        <p:tav tm="100000">
                                          <p:val>
                                            <p:strVal val="#ppt_h"/>
                                          </p:val>
                                        </p:tav>
                                      </p:tavLst>
                                    </p:anim>
                                    <p:anim calcmode="lin" valueType="num">
                                      <p:cBhvr>
                                        <p:cTn id="9" dur="300" fill="hold"/>
                                        <p:tgtEl>
                                          <p:spTgt spid="84996"/>
                                        </p:tgtEl>
                                        <p:attrNameLst>
                                          <p:attrName>ppt_x</p:attrName>
                                        </p:attrNameLst>
                                      </p:cBhvr>
                                      <p:tavLst>
                                        <p:tav tm="0">
                                          <p:val>
                                            <p:fltVal val="0.5"/>
                                          </p:val>
                                        </p:tav>
                                        <p:tav tm="100000">
                                          <p:val>
                                            <p:strVal val="#ppt_x"/>
                                          </p:val>
                                        </p:tav>
                                      </p:tavLst>
                                    </p:anim>
                                    <p:anim calcmode="lin" valueType="num">
                                      <p:cBhvr>
                                        <p:cTn id="10" dur="300" fill="hold"/>
                                        <p:tgtEl>
                                          <p:spTgt spid="849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950721"/>
            <a:ext cx="4693920" cy="2389950"/>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the </a:t>
            </a:r>
            <a:r>
              <a:rPr lang="en-US" sz="2133" i="1" dirty="0">
                <a:solidFill>
                  <a:prstClr val="black"/>
                </a:solidFill>
                <a:latin typeface="Candara"/>
              </a:rPr>
              <a:t>day </a:t>
            </a:r>
            <a:r>
              <a:rPr lang="en-US" sz="2133" dirty="0">
                <a:solidFill>
                  <a:prstClr val="black"/>
                </a:solidFill>
                <a:latin typeface="Candara"/>
              </a:rPr>
              <a:t>following Paul went in with us unto James; and all the elders were present.</a:t>
            </a:r>
          </a:p>
          <a:p>
            <a:pPr defTabSz="1219170"/>
            <a:r>
              <a:rPr lang="en-US" sz="2133" baseline="30000" dirty="0">
                <a:solidFill>
                  <a:prstClr val="black"/>
                </a:solidFill>
                <a:latin typeface="Candara"/>
              </a:rPr>
              <a:t>19</a:t>
            </a:r>
            <a:r>
              <a:rPr lang="en-US" sz="2133" dirty="0">
                <a:solidFill>
                  <a:prstClr val="black"/>
                </a:solidFill>
                <a:latin typeface="Candara"/>
              </a:rPr>
              <a:t> And when he had saluted them, he declared particularly what things God had wrought among the Gentiles by his ministry. </a:t>
            </a:r>
          </a:p>
        </p:txBody>
      </p:sp>
      <p:sp>
        <p:nvSpPr>
          <p:cNvPr id="5" name="Rectangle 4"/>
          <p:cNvSpPr/>
          <p:nvPr/>
        </p:nvSpPr>
        <p:spPr>
          <a:xfrm>
            <a:off x="1219201" y="1456118"/>
            <a:ext cx="1624163" cy="338554"/>
          </a:xfrm>
          <a:prstGeom prst="rect">
            <a:avLst/>
          </a:prstGeom>
        </p:spPr>
        <p:txBody>
          <a:bodyPr wrap="none">
            <a:spAutoFit/>
          </a:bodyPr>
          <a:lstStyle/>
          <a:p>
            <a:pPr defTabSz="1219170"/>
            <a:r>
              <a:rPr lang="en-US" sz="1600" b="1" dirty="0">
                <a:solidFill>
                  <a:srgbClr val="C00000"/>
                </a:solidFill>
                <a:latin typeface="Candara"/>
              </a:rPr>
              <a:t>Back to Acts 21 –</a:t>
            </a:r>
          </a:p>
        </p:txBody>
      </p:sp>
      <p:pic>
        <p:nvPicPr>
          <p:cNvPr id="3074" name="Picture 2">
            <a:extLst>
              <a:ext uri="{FF2B5EF4-FFF2-40B4-BE49-F238E27FC236}">
                <a16:creationId xmlns:a16="http://schemas.microsoft.com/office/drawing/2014/main" id="{A350E95D-BACD-442C-8963-FEEE08226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673767"/>
            <a:ext cx="4918507" cy="550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50095"/>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0" y="1295400"/>
            <a:ext cx="4064000" cy="4359335"/>
          </a:xfrm>
          <a:prstGeom prst="rect">
            <a:avLst/>
          </a:prstGeom>
          <a:noFill/>
        </p:spPr>
        <p:txBody>
          <a:bodyPr wrap="square" rtlCol="0">
            <a:spAutoFit/>
          </a:bodyPr>
          <a:lstStyle/>
          <a:p>
            <a:pPr defTabSz="1219170"/>
            <a:r>
              <a:rPr lang="en-US" sz="2133" baseline="30000" dirty="0">
                <a:solidFill>
                  <a:prstClr val="black"/>
                </a:solidFill>
                <a:latin typeface="Candara"/>
              </a:rPr>
              <a:t>20</a:t>
            </a:r>
            <a:r>
              <a:rPr lang="en-US" sz="2133" dirty="0">
                <a:solidFill>
                  <a:prstClr val="black"/>
                </a:solidFill>
                <a:latin typeface="Candara"/>
              </a:rPr>
              <a:t> And when they heard </a:t>
            </a:r>
            <a:r>
              <a:rPr lang="en-US" sz="2133" i="1" dirty="0">
                <a:solidFill>
                  <a:prstClr val="black"/>
                </a:solidFill>
                <a:latin typeface="Candara"/>
              </a:rPr>
              <a:t>it</a:t>
            </a:r>
            <a:r>
              <a:rPr lang="en-US" sz="2133" dirty="0">
                <a:solidFill>
                  <a:prstClr val="black"/>
                </a:solidFill>
                <a:latin typeface="Candara"/>
              </a:rPr>
              <a:t>, they glorified the Lord, and said unto him, Thou </a:t>
            </a:r>
            <a:r>
              <a:rPr lang="en-US" sz="2133" dirty="0" err="1">
                <a:solidFill>
                  <a:prstClr val="black"/>
                </a:solidFill>
                <a:latin typeface="Candara"/>
              </a:rPr>
              <a:t>seest</a:t>
            </a:r>
            <a:r>
              <a:rPr lang="en-US" sz="2133" dirty="0">
                <a:solidFill>
                  <a:prstClr val="black"/>
                </a:solidFill>
                <a:latin typeface="Candara"/>
              </a:rPr>
              <a:t>, brother, how many thousands of Jews there are which believe; and they are  all zealous of the law:</a:t>
            </a:r>
          </a:p>
          <a:p>
            <a:pPr defTabSz="1219170"/>
            <a:r>
              <a:rPr lang="en-US" sz="2133" baseline="30000" dirty="0">
                <a:solidFill>
                  <a:prstClr val="black"/>
                </a:solidFill>
                <a:latin typeface="Candara"/>
              </a:rPr>
              <a:t>21</a:t>
            </a:r>
            <a:r>
              <a:rPr lang="en-US" sz="2133" dirty="0">
                <a:solidFill>
                  <a:prstClr val="black"/>
                </a:solidFill>
                <a:latin typeface="Candara"/>
              </a:rPr>
              <a:t> And they were informed of thee, that thou </a:t>
            </a:r>
            <a:r>
              <a:rPr lang="en-US" sz="2133" dirty="0" err="1">
                <a:solidFill>
                  <a:prstClr val="black"/>
                </a:solidFill>
                <a:latin typeface="Candara"/>
              </a:rPr>
              <a:t>teachest</a:t>
            </a:r>
            <a:r>
              <a:rPr lang="en-US" sz="2133" dirty="0">
                <a:solidFill>
                  <a:prstClr val="black"/>
                </a:solidFill>
                <a:latin typeface="Candara"/>
              </a:rPr>
              <a:t> all the Jews which are among the Gentiles to forsake Moses, saying that they ought not to circumcise </a:t>
            </a:r>
            <a:r>
              <a:rPr lang="en-US" sz="2133" i="1" dirty="0">
                <a:solidFill>
                  <a:prstClr val="black"/>
                </a:solidFill>
                <a:latin typeface="Candara"/>
              </a:rPr>
              <a:t>their </a:t>
            </a:r>
            <a:r>
              <a:rPr lang="en-US" sz="2133" dirty="0">
                <a:solidFill>
                  <a:prstClr val="black"/>
                </a:solidFill>
                <a:latin typeface="Candara"/>
              </a:rPr>
              <a:t>children, neither to walk after  the customs.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2" y="1393824"/>
            <a:ext cx="6171457" cy="407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08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0" y="2352120"/>
            <a:ext cx="4064000" cy="2061718"/>
          </a:xfrm>
          <a:prstGeom prst="rect">
            <a:avLst/>
          </a:prstGeom>
          <a:noFill/>
        </p:spPr>
        <p:txBody>
          <a:bodyPr wrap="square" rtlCol="0">
            <a:spAutoFit/>
          </a:bodyPr>
          <a:lstStyle/>
          <a:p>
            <a:pPr defTabSz="1219170"/>
            <a:r>
              <a:rPr lang="en-US" sz="2133" baseline="30000" dirty="0">
                <a:solidFill>
                  <a:prstClr val="black"/>
                </a:solidFill>
                <a:latin typeface="Candara"/>
              </a:rPr>
              <a:t>22</a:t>
            </a:r>
            <a:r>
              <a:rPr lang="en-US" sz="2133" dirty="0">
                <a:solidFill>
                  <a:prstClr val="black"/>
                </a:solidFill>
                <a:latin typeface="Candara"/>
              </a:rPr>
              <a:t> What is it therefore? the assembly must needs come together: for they will hear that thou art come.  </a:t>
            </a:r>
          </a:p>
          <a:p>
            <a:pPr defTabSz="1219170"/>
            <a:r>
              <a:rPr lang="en-US" sz="2133" baseline="30000" dirty="0">
                <a:solidFill>
                  <a:prstClr val="black"/>
                </a:solidFill>
                <a:latin typeface="Candara"/>
              </a:rPr>
              <a:t>23</a:t>
            </a:r>
            <a:r>
              <a:rPr lang="en-US" sz="2133" dirty="0">
                <a:solidFill>
                  <a:prstClr val="black"/>
                </a:solidFill>
                <a:latin typeface="Candara"/>
              </a:rPr>
              <a:t> Do therefore this that we say  to thee: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2" y="1393824"/>
            <a:ext cx="6171457" cy="407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0474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295401"/>
            <a:ext cx="4368800" cy="3374642"/>
          </a:xfrm>
          <a:prstGeom prst="rect">
            <a:avLst/>
          </a:prstGeom>
          <a:noFill/>
        </p:spPr>
        <p:txBody>
          <a:bodyPr wrap="square" rtlCol="0">
            <a:spAutoFit/>
          </a:bodyPr>
          <a:lstStyle/>
          <a:p>
            <a:pPr defTabSz="1219170">
              <a:spcBef>
                <a:spcPts val="1200"/>
              </a:spcBef>
            </a:pPr>
            <a:r>
              <a:rPr lang="en-US" sz="2133" dirty="0">
                <a:solidFill>
                  <a:prstClr val="black"/>
                </a:solidFill>
                <a:latin typeface="Candara"/>
              </a:rPr>
              <a:t>We have four men which have a vow on them;</a:t>
            </a:r>
            <a:endParaRPr lang="en-US" sz="2133" baseline="30000" dirty="0">
              <a:solidFill>
                <a:prstClr val="black"/>
              </a:solidFill>
              <a:latin typeface="Candara"/>
            </a:endParaRPr>
          </a:p>
          <a:p>
            <a:pPr defTabSz="1219170"/>
            <a:r>
              <a:rPr lang="en-US" sz="2133" baseline="30000" dirty="0">
                <a:solidFill>
                  <a:prstClr val="black"/>
                </a:solidFill>
                <a:latin typeface="Candara"/>
              </a:rPr>
              <a:t>24</a:t>
            </a:r>
            <a:r>
              <a:rPr lang="en-US" sz="2133" dirty="0">
                <a:solidFill>
                  <a:prstClr val="black"/>
                </a:solidFill>
                <a:latin typeface="Candara"/>
              </a:rPr>
              <a:t> Them take, and </a:t>
            </a:r>
            <a:r>
              <a:rPr lang="en-US" sz="2133" dirty="0">
                <a:solidFill>
                  <a:srgbClr val="55393F"/>
                </a:solidFill>
                <a:latin typeface="Candara"/>
              </a:rPr>
              <a:t>purify thyself with them, </a:t>
            </a:r>
            <a:r>
              <a:rPr lang="en-US" sz="2133" dirty="0">
                <a:solidFill>
                  <a:prstClr val="black"/>
                </a:solidFill>
                <a:latin typeface="Candara"/>
              </a:rPr>
              <a:t>and </a:t>
            </a:r>
            <a:r>
              <a:rPr lang="en-US" sz="2133" dirty="0">
                <a:solidFill>
                  <a:srgbClr val="55393F"/>
                </a:solidFill>
                <a:latin typeface="Candara"/>
              </a:rPr>
              <a:t>be at charges with them, that they </a:t>
            </a:r>
            <a:r>
              <a:rPr lang="en-US" sz="2133" dirty="0">
                <a:solidFill>
                  <a:prstClr val="black"/>
                </a:solidFill>
                <a:latin typeface="Candara"/>
              </a:rPr>
              <a:t>may shave </a:t>
            </a:r>
            <a:r>
              <a:rPr lang="en-US" sz="2133" i="1" dirty="0">
                <a:solidFill>
                  <a:prstClr val="black"/>
                </a:solidFill>
                <a:latin typeface="Candara"/>
              </a:rPr>
              <a:t>their </a:t>
            </a:r>
            <a:r>
              <a:rPr lang="en-US" sz="2133" dirty="0">
                <a:solidFill>
                  <a:prstClr val="black"/>
                </a:solidFill>
                <a:latin typeface="Candara"/>
              </a:rPr>
              <a:t>heads:</a:t>
            </a:r>
          </a:p>
          <a:p>
            <a:pPr defTabSz="1219170"/>
            <a:r>
              <a:rPr lang="en-US" sz="2133" dirty="0">
                <a:solidFill>
                  <a:prstClr val="black"/>
                </a:solidFill>
                <a:latin typeface="Candara"/>
              </a:rPr>
              <a:t>and all may know that those things, whereof they were informed concerning thee, are nothing; </a:t>
            </a:r>
            <a:br>
              <a:rPr lang="en-US" sz="2133" dirty="0">
                <a:solidFill>
                  <a:prstClr val="black"/>
                </a:solidFill>
                <a:latin typeface="Candara"/>
              </a:rPr>
            </a:br>
            <a:r>
              <a:rPr lang="en-US" sz="2133" dirty="0">
                <a:solidFill>
                  <a:prstClr val="black"/>
                </a:solidFill>
                <a:latin typeface="Candara"/>
              </a:rPr>
              <a:t>but </a:t>
            </a:r>
            <a:r>
              <a:rPr lang="en-US" sz="2133" i="1" dirty="0">
                <a:solidFill>
                  <a:prstClr val="black"/>
                </a:solidFill>
                <a:latin typeface="Candara"/>
              </a:rPr>
              <a:t>that </a:t>
            </a:r>
            <a:r>
              <a:rPr lang="en-US" sz="2133" dirty="0">
                <a:solidFill>
                  <a:prstClr val="black"/>
                </a:solidFill>
                <a:latin typeface="Candara"/>
              </a:rPr>
              <a:t>thou thyself also </a:t>
            </a:r>
            <a:r>
              <a:rPr lang="en-US" sz="2133" dirty="0" err="1">
                <a:solidFill>
                  <a:prstClr val="black"/>
                </a:solidFill>
                <a:latin typeface="Candara"/>
              </a:rPr>
              <a:t>walkest</a:t>
            </a:r>
            <a:r>
              <a:rPr lang="en-US" sz="2133" dirty="0">
                <a:solidFill>
                  <a:prstClr val="black"/>
                </a:solidFill>
                <a:latin typeface="Candara"/>
              </a:rPr>
              <a:t> orderly, and </a:t>
            </a:r>
            <a:r>
              <a:rPr lang="en-US" sz="2133" dirty="0" err="1">
                <a:solidFill>
                  <a:prstClr val="black"/>
                </a:solidFill>
                <a:latin typeface="Candara"/>
              </a:rPr>
              <a:t>keepest</a:t>
            </a:r>
            <a:r>
              <a:rPr lang="en-US" sz="2133" dirty="0">
                <a:solidFill>
                  <a:prstClr val="black"/>
                </a:solidFill>
                <a:latin typeface="Candara"/>
              </a:rPr>
              <a:t> the law.</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1126067"/>
            <a:ext cx="3996267" cy="4605867"/>
          </a:xfrm>
          <a:prstGeom prst="rect">
            <a:avLst/>
          </a:prstGeom>
        </p:spPr>
      </p:pic>
    </p:spTree>
    <p:extLst>
      <p:ext uri="{BB962C8B-B14F-4D97-AF65-F5344CB8AC3E}">
        <p14:creationId xmlns:p14="http://schemas.microsoft.com/office/powerpoint/2010/main" val="149407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44640" y="1668065"/>
            <a:ext cx="4429760" cy="3458063"/>
          </a:xfrm>
          <a:prstGeom prst="rect">
            <a:avLst/>
          </a:prstGeom>
          <a:noFill/>
        </p:spPr>
        <p:txBody>
          <a:bodyPr wrap="square" rtlCol="0">
            <a:spAutoFit/>
          </a:bodyPr>
          <a:lstStyle/>
          <a:p>
            <a:pPr defTabSz="1219170"/>
            <a:r>
              <a:rPr lang="en-US" sz="1867" dirty="0">
                <a:solidFill>
                  <a:srgbClr val="55393F"/>
                </a:solidFill>
                <a:latin typeface="Candara"/>
              </a:rPr>
              <a:t>The elders advised Paul to join himself to four men who were also undergoing the Nazarite ritual of purification – something Paul had begun in </a:t>
            </a:r>
            <a:r>
              <a:rPr lang="en-US" sz="1867" dirty="0" err="1">
                <a:solidFill>
                  <a:srgbClr val="55393F"/>
                </a:solidFill>
                <a:latin typeface="Candara"/>
              </a:rPr>
              <a:t>Cenchrea</a:t>
            </a:r>
            <a:r>
              <a:rPr lang="en-US" sz="1867" dirty="0">
                <a:solidFill>
                  <a:srgbClr val="55393F"/>
                </a:solidFill>
                <a:latin typeface="Candara"/>
              </a:rPr>
              <a:t> when he shaved his head.</a:t>
            </a:r>
          </a:p>
          <a:p>
            <a:pPr defTabSz="1219170">
              <a:spcBef>
                <a:spcPts val="800"/>
              </a:spcBef>
            </a:pPr>
            <a:r>
              <a:rPr lang="en-US" sz="1867" dirty="0">
                <a:solidFill>
                  <a:srgbClr val="55393F"/>
                </a:solidFill>
                <a:latin typeface="Candara"/>
              </a:rPr>
              <a:t>The word “Nazarite” comes from the Hebrew word </a:t>
            </a:r>
            <a:r>
              <a:rPr lang="en-US" sz="1867" i="1" dirty="0" err="1">
                <a:solidFill>
                  <a:srgbClr val="55393F"/>
                </a:solidFill>
                <a:latin typeface="Candara"/>
              </a:rPr>
              <a:t>nazir</a:t>
            </a:r>
            <a:r>
              <a:rPr lang="en-US" sz="1867" dirty="0">
                <a:solidFill>
                  <a:srgbClr val="55393F"/>
                </a:solidFill>
                <a:latin typeface="Candara"/>
              </a:rPr>
              <a:t> meaning consecrated or separated.</a:t>
            </a:r>
          </a:p>
          <a:p>
            <a:pPr defTabSz="1219170">
              <a:spcBef>
                <a:spcPts val="800"/>
              </a:spcBef>
            </a:pPr>
            <a:r>
              <a:rPr lang="en-US" sz="1867" dirty="0">
                <a:solidFill>
                  <a:srgbClr val="55393F"/>
                </a:solidFill>
                <a:latin typeface="Candara"/>
              </a:rPr>
              <a:t>This is different from a </a:t>
            </a:r>
            <a:r>
              <a:rPr lang="en-US" sz="1867" i="1" dirty="0">
                <a:solidFill>
                  <a:srgbClr val="55393F"/>
                </a:solidFill>
                <a:latin typeface="Candara"/>
              </a:rPr>
              <a:t>Nazarene</a:t>
            </a:r>
            <a:r>
              <a:rPr lang="en-US" sz="1867" dirty="0">
                <a:solidFill>
                  <a:srgbClr val="55393F"/>
                </a:solidFill>
                <a:latin typeface="Candara"/>
              </a:rPr>
              <a:t> – someone from the city of Nazareth. Jesus of Nazareth was not a Nazarite.</a:t>
            </a:r>
          </a:p>
        </p:txBody>
      </p:sp>
      <p:sp>
        <p:nvSpPr>
          <p:cNvPr id="4" name="TextBox 3"/>
          <p:cNvSpPr txBox="1"/>
          <p:nvPr/>
        </p:nvSpPr>
        <p:spPr>
          <a:xfrm>
            <a:off x="1219200" y="1295401"/>
            <a:ext cx="4368800" cy="3374642"/>
          </a:xfrm>
          <a:prstGeom prst="rect">
            <a:avLst/>
          </a:prstGeom>
          <a:noFill/>
        </p:spPr>
        <p:txBody>
          <a:bodyPr wrap="square" rtlCol="0">
            <a:spAutoFit/>
          </a:bodyPr>
          <a:lstStyle/>
          <a:p>
            <a:pPr defTabSz="1219170">
              <a:spcBef>
                <a:spcPts val="1200"/>
              </a:spcBef>
            </a:pPr>
            <a:r>
              <a:rPr lang="en-US" sz="2133" dirty="0">
                <a:solidFill>
                  <a:prstClr val="black"/>
                </a:solidFill>
                <a:latin typeface="Candara"/>
              </a:rPr>
              <a:t>We have four men which have a vow on them;</a:t>
            </a:r>
            <a:endParaRPr lang="en-US" sz="2133" baseline="30000" dirty="0">
              <a:solidFill>
                <a:prstClr val="black"/>
              </a:solidFill>
              <a:latin typeface="Candara"/>
            </a:endParaRPr>
          </a:p>
          <a:p>
            <a:pPr defTabSz="1219170"/>
            <a:r>
              <a:rPr lang="en-US" sz="2133" baseline="30000" dirty="0">
                <a:solidFill>
                  <a:prstClr val="black"/>
                </a:solidFill>
                <a:latin typeface="Candara"/>
              </a:rPr>
              <a:t>24</a:t>
            </a:r>
            <a:r>
              <a:rPr lang="en-US" sz="2133" dirty="0">
                <a:solidFill>
                  <a:prstClr val="black"/>
                </a:solidFill>
                <a:latin typeface="Candara"/>
              </a:rPr>
              <a:t> Them take, and </a:t>
            </a:r>
            <a:r>
              <a:rPr lang="en-US" sz="2133" dirty="0">
                <a:solidFill>
                  <a:srgbClr val="C00000"/>
                </a:solidFill>
                <a:latin typeface="Candara"/>
              </a:rPr>
              <a:t>purify thyself with them</a:t>
            </a:r>
            <a:r>
              <a:rPr lang="en-US" sz="2133" dirty="0">
                <a:solidFill>
                  <a:prstClr val="black"/>
                </a:solidFill>
                <a:latin typeface="Candara"/>
              </a:rPr>
              <a:t>, and be at charges with them, that they may shave </a:t>
            </a:r>
            <a:r>
              <a:rPr lang="en-US" sz="2133" i="1" dirty="0">
                <a:solidFill>
                  <a:prstClr val="black"/>
                </a:solidFill>
                <a:latin typeface="Candara"/>
              </a:rPr>
              <a:t>their </a:t>
            </a:r>
            <a:r>
              <a:rPr lang="en-US" sz="2133" dirty="0">
                <a:solidFill>
                  <a:prstClr val="black"/>
                </a:solidFill>
                <a:latin typeface="Candara"/>
              </a:rPr>
              <a:t>heads:</a:t>
            </a:r>
          </a:p>
          <a:p>
            <a:pPr defTabSz="1219170"/>
            <a:r>
              <a:rPr lang="en-US" sz="2133" dirty="0">
                <a:solidFill>
                  <a:prstClr val="black"/>
                </a:solidFill>
                <a:latin typeface="Candara"/>
              </a:rPr>
              <a:t>and all may know that those things, whereof they were informed concerning thee, are nothing; </a:t>
            </a:r>
            <a:br>
              <a:rPr lang="en-US" sz="2133" dirty="0">
                <a:solidFill>
                  <a:prstClr val="black"/>
                </a:solidFill>
                <a:latin typeface="Candara"/>
              </a:rPr>
            </a:br>
            <a:r>
              <a:rPr lang="en-US" sz="2133" dirty="0">
                <a:solidFill>
                  <a:prstClr val="black"/>
                </a:solidFill>
                <a:latin typeface="Candara"/>
              </a:rPr>
              <a:t>but </a:t>
            </a:r>
            <a:r>
              <a:rPr lang="en-US" sz="2133" i="1" dirty="0">
                <a:solidFill>
                  <a:prstClr val="black"/>
                </a:solidFill>
                <a:latin typeface="Candara"/>
              </a:rPr>
              <a:t>that </a:t>
            </a:r>
            <a:r>
              <a:rPr lang="en-US" sz="2133" dirty="0">
                <a:solidFill>
                  <a:prstClr val="black"/>
                </a:solidFill>
                <a:latin typeface="Candara"/>
              </a:rPr>
              <a:t>thou thyself also </a:t>
            </a:r>
            <a:r>
              <a:rPr lang="en-US" sz="2133" dirty="0" err="1">
                <a:solidFill>
                  <a:prstClr val="black"/>
                </a:solidFill>
                <a:latin typeface="Candara"/>
              </a:rPr>
              <a:t>walkest</a:t>
            </a:r>
            <a:r>
              <a:rPr lang="en-US" sz="2133" dirty="0">
                <a:solidFill>
                  <a:prstClr val="black"/>
                </a:solidFill>
                <a:latin typeface="Candara"/>
              </a:rPr>
              <a:t> orderly, and </a:t>
            </a:r>
            <a:r>
              <a:rPr lang="en-US" sz="2133" dirty="0" err="1">
                <a:solidFill>
                  <a:prstClr val="black"/>
                </a:solidFill>
                <a:latin typeface="Candara"/>
              </a:rPr>
              <a:t>keepest</a:t>
            </a:r>
            <a:r>
              <a:rPr lang="en-US" sz="2133" dirty="0">
                <a:solidFill>
                  <a:prstClr val="black"/>
                </a:solidFill>
                <a:latin typeface="Candara"/>
              </a:rPr>
              <a:t> the law.</a:t>
            </a:r>
          </a:p>
        </p:txBody>
      </p:sp>
    </p:spTree>
    <p:extLst>
      <p:ext uri="{BB962C8B-B14F-4D97-AF65-F5344CB8AC3E}">
        <p14:creationId xmlns:p14="http://schemas.microsoft.com/office/powerpoint/2010/main" val="280025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Indwelling </a:t>
            </a:r>
            <a:r>
              <a:rPr lang="is-IS" dirty="0"/>
              <a:t>→ 		</a:t>
            </a:r>
            <a:r>
              <a:rPr lang="is-IS" b="0" dirty="0"/>
              <a:t>Baptism</a:t>
            </a:r>
            <a:br>
              <a:rPr lang="is-IS" dirty="0"/>
            </a:br>
            <a:br>
              <a:rPr lang="is-IS" dirty="0"/>
            </a:br>
            <a:r>
              <a:rPr lang="is-IS" dirty="0"/>
              <a:t>Empowering → 	</a:t>
            </a:r>
            <a:r>
              <a:rPr lang="is-IS" b="0" dirty="0"/>
              <a:t>Laying on of hands</a:t>
            </a:r>
            <a:br>
              <a:rPr lang="is-IS" b="0" dirty="0"/>
            </a:br>
            <a:r>
              <a:rPr lang="is-IS" b="0" dirty="0"/>
              <a:t>								by the Apostles</a:t>
            </a:r>
            <a:endParaRPr lang="en-US" b="0" dirty="0"/>
          </a:p>
        </p:txBody>
      </p:sp>
    </p:spTree>
    <p:extLst>
      <p:ext uri="{BB962C8B-B14F-4D97-AF65-F5344CB8AC3E}">
        <p14:creationId xmlns:p14="http://schemas.microsoft.com/office/powerpoint/2010/main" val="610659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07200" y="1600200"/>
            <a:ext cx="4124960" cy="3509359"/>
          </a:xfrm>
          <a:prstGeom prst="rect">
            <a:avLst/>
          </a:prstGeom>
          <a:noFill/>
        </p:spPr>
        <p:txBody>
          <a:bodyPr wrap="square" rtlCol="0">
            <a:spAutoFit/>
          </a:bodyPr>
          <a:lstStyle/>
          <a:p>
            <a:pPr defTabSz="1219170">
              <a:spcBef>
                <a:spcPts val="1600"/>
              </a:spcBef>
            </a:pPr>
            <a:r>
              <a:rPr lang="en-US" sz="1867" dirty="0">
                <a:solidFill>
                  <a:srgbClr val="55393F"/>
                </a:solidFill>
                <a:latin typeface="Candara"/>
              </a:rPr>
              <a:t>The elders also advised Paul to cover the expense of the offerings that were required with the Nazarite vow.</a:t>
            </a:r>
          </a:p>
          <a:p>
            <a:pPr defTabSz="1219170">
              <a:spcBef>
                <a:spcPts val="400"/>
              </a:spcBef>
            </a:pPr>
            <a:r>
              <a:rPr lang="en-US" sz="1867" dirty="0">
                <a:solidFill>
                  <a:srgbClr val="55393F"/>
                </a:solidFill>
                <a:latin typeface="Candara"/>
              </a:rPr>
              <a:t>These offerings are listed in Numbers 6:13-15:</a:t>
            </a:r>
          </a:p>
          <a:p>
            <a:pPr marL="380990" indent="-380990" defTabSz="1219170">
              <a:spcBef>
                <a:spcPts val="1600"/>
              </a:spcBef>
              <a:buFont typeface="Arial" panose="020B0604020202020204" pitchFamily="34" charset="0"/>
              <a:buChar char="•"/>
            </a:pPr>
            <a:r>
              <a:rPr lang="en-US" sz="1867" dirty="0">
                <a:solidFill>
                  <a:srgbClr val="55393F"/>
                </a:solidFill>
                <a:latin typeface="Candara"/>
              </a:rPr>
              <a:t>a year-old ram for a burnt-offering</a:t>
            </a:r>
          </a:p>
          <a:p>
            <a:pPr marL="380990" indent="-380990" defTabSz="1219170">
              <a:buFont typeface="Arial" panose="020B0604020202020204" pitchFamily="34" charset="0"/>
              <a:buChar char="•"/>
            </a:pPr>
            <a:r>
              <a:rPr lang="en-US" sz="1867" dirty="0">
                <a:solidFill>
                  <a:srgbClr val="55393F"/>
                </a:solidFill>
                <a:latin typeface="Candara"/>
              </a:rPr>
              <a:t>a year-old sheep for a sin-offering, </a:t>
            </a:r>
          </a:p>
          <a:p>
            <a:pPr marL="380990" indent="-380990" defTabSz="1219170">
              <a:buFont typeface="Arial" panose="020B0604020202020204" pitchFamily="34" charset="0"/>
              <a:buChar char="•"/>
            </a:pPr>
            <a:r>
              <a:rPr lang="en-US" sz="1867" dirty="0">
                <a:solidFill>
                  <a:srgbClr val="55393F"/>
                </a:solidFill>
                <a:latin typeface="Candara"/>
              </a:rPr>
              <a:t>a ram for a thank-offering, </a:t>
            </a:r>
          </a:p>
          <a:p>
            <a:pPr marL="380990" indent="-380990" defTabSz="1219170">
              <a:buFont typeface="Arial" panose="020B0604020202020204" pitchFamily="34" charset="0"/>
              <a:buChar char="•"/>
            </a:pPr>
            <a:r>
              <a:rPr lang="en-US" sz="1867" dirty="0">
                <a:solidFill>
                  <a:srgbClr val="55393F"/>
                </a:solidFill>
                <a:latin typeface="Candara"/>
              </a:rPr>
              <a:t>a basket of unleavened cakes, </a:t>
            </a:r>
          </a:p>
          <a:p>
            <a:pPr marL="380990" indent="-380990" defTabSz="1219170">
              <a:buFont typeface="Arial" panose="020B0604020202020204" pitchFamily="34" charset="0"/>
              <a:buChar char="•"/>
            </a:pPr>
            <a:r>
              <a:rPr lang="en-US" sz="1867" dirty="0">
                <a:solidFill>
                  <a:srgbClr val="55393F"/>
                </a:solidFill>
                <a:latin typeface="Candara"/>
              </a:rPr>
              <a:t>a libation of wine (the pouring out of a drink as an offering). </a:t>
            </a:r>
          </a:p>
        </p:txBody>
      </p:sp>
      <p:sp>
        <p:nvSpPr>
          <p:cNvPr id="4" name="TextBox 3"/>
          <p:cNvSpPr txBox="1"/>
          <p:nvPr/>
        </p:nvSpPr>
        <p:spPr>
          <a:xfrm>
            <a:off x="1219200" y="1295401"/>
            <a:ext cx="4368800" cy="3374642"/>
          </a:xfrm>
          <a:prstGeom prst="rect">
            <a:avLst/>
          </a:prstGeom>
          <a:noFill/>
        </p:spPr>
        <p:txBody>
          <a:bodyPr wrap="square" rtlCol="0">
            <a:spAutoFit/>
          </a:bodyPr>
          <a:lstStyle/>
          <a:p>
            <a:pPr defTabSz="1219170">
              <a:spcBef>
                <a:spcPts val="1200"/>
              </a:spcBef>
            </a:pPr>
            <a:r>
              <a:rPr lang="en-US" sz="2133" dirty="0">
                <a:solidFill>
                  <a:prstClr val="black"/>
                </a:solidFill>
                <a:latin typeface="Candara"/>
              </a:rPr>
              <a:t>We have four men which have a vow on them;</a:t>
            </a:r>
            <a:endParaRPr lang="en-US" sz="2133" baseline="30000" dirty="0">
              <a:solidFill>
                <a:prstClr val="black"/>
              </a:solidFill>
              <a:latin typeface="Candara"/>
            </a:endParaRPr>
          </a:p>
          <a:p>
            <a:pPr defTabSz="1219170"/>
            <a:r>
              <a:rPr lang="en-US" sz="2133" baseline="30000" dirty="0">
                <a:solidFill>
                  <a:prstClr val="black"/>
                </a:solidFill>
                <a:latin typeface="Candara"/>
              </a:rPr>
              <a:t>24</a:t>
            </a:r>
            <a:r>
              <a:rPr lang="en-US" sz="2133" dirty="0">
                <a:solidFill>
                  <a:prstClr val="black"/>
                </a:solidFill>
                <a:latin typeface="Candara"/>
              </a:rPr>
              <a:t> Them take, and </a:t>
            </a:r>
            <a:r>
              <a:rPr lang="en-US" sz="2133" dirty="0">
                <a:solidFill>
                  <a:srgbClr val="55393F"/>
                </a:solidFill>
                <a:latin typeface="Candara"/>
              </a:rPr>
              <a:t>purify thyself with them, </a:t>
            </a:r>
            <a:r>
              <a:rPr lang="en-US" sz="2133" dirty="0">
                <a:solidFill>
                  <a:prstClr val="black"/>
                </a:solidFill>
                <a:latin typeface="Candara"/>
              </a:rPr>
              <a:t>and </a:t>
            </a:r>
            <a:r>
              <a:rPr lang="en-US" sz="2133" dirty="0">
                <a:solidFill>
                  <a:srgbClr val="C00000"/>
                </a:solidFill>
                <a:latin typeface="Candara"/>
              </a:rPr>
              <a:t>be at charges with them</a:t>
            </a:r>
            <a:r>
              <a:rPr lang="en-US" sz="2133" dirty="0">
                <a:solidFill>
                  <a:prstClr val="black"/>
                </a:solidFill>
                <a:latin typeface="Candara"/>
              </a:rPr>
              <a:t>, that they may shave </a:t>
            </a:r>
            <a:r>
              <a:rPr lang="en-US" sz="2133" i="1" dirty="0">
                <a:solidFill>
                  <a:prstClr val="black"/>
                </a:solidFill>
                <a:latin typeface="Candara"/>
              </a:rPr>
              <a:t>their </a:t>
            </a:r>
            <a:r>
              <a:rPr lang="en-US" sz="2133" dirty="0">
                <a:solidFill>
                  <a:prstClr val="black"/>
                </a:solidFill>
                <a:latin typeface="Candara"/>
              </a:rPr>
              <a:t>heads:</a:t>
            </a:r>
          </a:p>
          <a:p>
            <a:pPr defTabSz="1219170"/>
            <a:r>
              <a:rPr lang="en-US" sz="2133" dirty="0">
                <a:solidFill>
                  <a:prstClr val="black"/>
                </a:solidFill>
                <a:latin typeface="Candara"/>
              </a:rPr>
              <a:t>and all may know that those things, whereof they were informed concerning thee, are nothing; </a:t>
            </a:r>
            <a:br>
              <a:rPr lang="en-US" sz="2133" dirty="0">
                <a:solidFill>
                  <a:prstClr val="black"/>
                </a:solidFill>
                <a:latin typeface="Candara"/>
              </a:rPr>
            </a:br>
            <a:r>
              <a:rPr lang="en-US" sz="2133" dirty="0">
                <a:solidFill>
                  <a:prstClr val="black"/>
                </a:solidFill>
                <a:latin typeface="Candara"/>
              </a:rPr>
              <a:t>but </a:t>
            </a:r>
            <a:r>
              <a:rPr lang="en-US" sz="2133" i="1" dirty="0">
                <a:solidFill>
                  <a:prstClr val="black"/>
                </a:solidFill>
                <a:latin typeface="Candara"/>
              </a:rPr>
              <a:t>that </a:t>
            </a:r>
            <a:r>
              <a:rPr lang="en-US" sz="2133" dirty="0">
                <a:solidFill>
                  <a:prstClr val="black"/>
                </a:solidFill>
                <a:latin typeface="Candara"/>
              </a:rPr>
              <a:t>thou thyself also </a:t>
            </a:r>
            <a:r>
              <a:rPr lang="en-US" sz="2133" dirty="0" err="1">
                <a:solidFill>
                  <a:prstClr val="black"/>
                </a:solidFill>
                <a:latin typeface="Candara"/>
              </a:rPr>
              <a:t>walkest</a:t>
            </a:r>
            <a:r>
              <a:rPr lang="en-US" sz="2133" dirty="0">
                <a:solidFill>
                  <a:prstClr val="black"/>
                </a:solidFill>
                <a:latin typeface="Candara"/>
              </a:rPr>
              <a:t> orderly, and </a:t>
            </a:r>
            <a:r>
              <a:rPr lang="en-US" sz="2133" dirty="0" err="1">
                <a:solidFill>
                  <a:prstClr val="black"/>
                </a:solidFill>
                <a:latin typeface="Candara"/>
              </a:rPr>
              <a:t>keepest</a:t>
            </a:r>
            <a:r>
              <a:rPr lang="en-US" sz="2133" dirty="0">
                <a:solidFill>
                  <a:prstClr val="black"/>
                </a:solidFill>
                <a:latin typeface="Candara"/>
              </a:rPr>
              <a:t> the law.</a:t>
            </a:r>
          </a:p>
        </p:txBody>
      </p:sp>
    </p:spTree>
    <p:extLst>
      <p:ext uri="{BB962C8B-B14F-4D97-AF65-F5344CB8AC3E}">
        <p14:creationId xmlns:p14="http://schemas.microsoft.com/office/powerpoint/2010/main" val="36879791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295401"/>
            <a:ext cx="4368800" cy="3374642"/>
          </a:xfrm>
          <a:prstGeom prst="rect">
            <a:avLst/>
          </a:prstGeom>
          <a:noFill/>
        </p:spPr>
        <p:txBody>
          <a:bodyPr wrap="square" rtlCol="0">
            <a:spAutoFit/>
          </a:bodyPr>
          <a:lstStyle/>
          <a:p>
            <a:pPr defTabSz="1219170">
              <a:spcBef>
                <a:spcPts val="1200"/>
              </a:spcBef>
            </a:pPr>
            <a:r>
              <a:rPr lang="en-US" sz="2133" dirty="0">
                <a:solidFill>
                  <a:prstClr val="black"/>
                </a:solidFill>
                <a:latin typeface="Candara"/>
              </a:rPr>
              <a:t>We have four men which have a vow on them;</a:t>
            </a:r>
            <a:endParaRPr lang="en-US" sz="2133" baseline="30000" dirty="0">
              <a:solidFill>
                <a:prstClr val="black"/>
              </a:solidFill>
              <a:latin typeface="Candara"/>
            </a:endParaRPr>
          </a:p>
          <a:p>
            <a:pPr defTabSz="1219170"/>
            <a:r>
              <a:rPr lang="en-US" sz="2133" baseline="30000" dirty="0">
                <a:solidFill>
                  <a:prstClr val="black"/>
                </a:solidFill>
                <a:latin typeface="Candara"/>
              </a:rPr>
              <a:t>24</a:t>
            </a:r>
            <a:r>
              <a:rPr lang="en-US" sz="2133" dirty="0">
                <a:solidFill>
                  <a:prstClr val="black"/>
                </a:solidFill>
                <a:latin typeface="Candara"/>
              </a:rPr>
              <a:t> Them take, and </a:t>
            </a:r>
            <a:r>
              <a:rPr lang="en-US" sz="2133" dirty="0">
                <a:solidFill>
                  <a:srgbClr val="55393F"/>
                </a:solidFill>
                <a:latin typeface="Candara"/>
              </a:rPr>
              <a:t>purify thyself with them, </a:t>
            </a:r>
            <a:r>
              <a:rPr lang="en-US" sz="2133" dirty="0">
                <a:solidFill>
                  <a:prstClr val="black"/>
                </a:solidFill>
                <a:latin typeface="Candara"/>
              </a:rPr>
              <a:t>and be at charges with them, that they may shave </a:t>
            </a:r>
            <a:r>
              <a:rPr lang="en-US" sz="2133" i="1" dirty="0">
                <a:solidFill>
                  <a:prstClr val="black"/>
                </a:solidFill>
                <a:latin typeface="Candara"/>
              </a:rPr>
              <a:t>their </a:t>
            </a:r>
            <a:r>
              <a:rPr lang="en-US" sz="2133" dirty="0">
                <a:solidFill>
                  <a:prstClr val="black"/>
                </a:solidFill>
                <a:latin typeface="Candara"/>
              </a:rPr>
              <a:t>heads:</a:t>
            </a:r>
          </a:p>
          <a:p>
            <a:pPr defTabSz="1219170"/>
            <a:r>
              <a:rPr lang="en-US" sz="2133" dirty="0">
                <a:solidFill>
                  <a:prstClr val="black"/>
                </a:solidFill>
                <a:latin typeface="Candara"/>
              </a:rPr>
              <a:t>and all may know that those things, whereof they were informed concerning thee, are nothing; </a:t>
            </a:r>
            <a:br>
              <a:rPr lang="en-US" sz="2133" dirty="0">
                <a:solidFill>
                  <a:prstClr val="black"/>
                </a:solidFill>
                <a:latin typeface="Candara"/>
              </a:rPr>
            </a:br>
            <a:r>
              <a:rPr lang="en-US" sz="2133" dirty="0">
                <a:solidFill>
                  <a:prstClr val="black"/>
                </a:solidFill>
                <a:latin typeface="Candara"/>
              </a:rPr>
              <a:t>but </a:t>
            </a:r>
            <a:r>
              <a:rPr lang="en-US" sz="2133" i="1" dirty="0">
                <a:solidFill>
                  <a:prstClr val="black"/>
                </a:solidFill>
                <a:latin typeface="Candara"/>
              </a:rPr>
              <a:t>that </a:t>
            </a:r>
            <a:r>
              <a:rPr lang="en-US" sz="2133" dirty="0">
                <a:solidFill>
                  <a:prstClr val="black"/>
                </a:solidFill>
                <a:latin typeface="Candara"/>
              </a:rPr>
              <a:t>thou thyself also </a:t>
            </a:r>
            <a:r>
              <a:rPr lang="en-US" sz="2133" dirty="0" err="1">
                <a:solidFill>
                  <a:prstClr val="black"/>
                </a:solidFill>
                <a:latin typeface="Candara"/>
              </a:rPr>
              <a:t>walkest</a:t>
            </a:r>
            <a:r>
              <a:rPr lang="en-US" sz="2133" dirty="0">
                <a:solidFill>
                  <a:prstClr val="black"/>
                </a:solidFill>
                <a:latin typeface="Candara"/>
              </a:rPr>
              <a:t> orderly, and </a:t>
            </a:r>
            <a:r>
              <a:rPr lang="en-US" sz="2133" dirty="0" err="1">
                <a:solidFill>
                  <a:prstClr val="black"/>
                </a:solidFill>
                <a:latin typeface="Candara"/>
              </a:rPr>
              <a:t>keepest</a:t>
            </a:r>
            <a:r>
              <a:rPr lang="en-US" sz="2133" dirty="0">
                <a:solidFill>
                  <a:prstClr val="black"/>
                </a:solidFill>
                <a:latin typeface="Candara"/>
              </a:rPr>
              <a:t> the law.</a:t>
            </a:r>
          </a:p>
        </p:txBody>
      </p:sp>
      <p:sp>
        <p:nvSpPr>
          <p:cNvPr id="4" name="TextBox 3"/>
          <p:cNvSpPr txBox="1"/>
          <p:nvPr/>
        </p:nvSpPr>
        <p:spPr>
          <a:xfrm>
            <a:off x="6807201" y="1932485"/>
            <a:ext cx="4226740" cy="2410532"/>
          </a:xfrm>
          <a:prstGeom prst="rect">
            <a:avLst/>
          </a:prstGeom>
          <a:noFill/>
        </p:spPr>
        <p:txBody>
          <a:bodyPr wrap="square" rtlCol="0">
            <a:spAutoFit/>
          </a:bodyPr>
          <a:lstStyle/>
          <a:p>
            <a:pPr defTabSz="1219170"/>
            <a:r>
              <a:rPr lang="en-US" sz="1600" b="1" dirty="0">
                <a:solidFill>
                  <a:srgbClr val="C00000"/>
                </a:solidFill>
                <a:latin typeface="Candara"/>
              </a:rPr>
              <a:t>Why did Paul agree to this ritual?</a:t>
            </a:r>
          </a:p>
          <a:p>
            <a:pPr defTabSz="1219170">
              <a:spcBef>
                <a:spcPts val="800"/>
              </a:spcBef>
            </a:pPr>
            <a:r>
              <a:rPr lang="en-US" sz="2133" b="1" dirty="0">
                <a:solidFill>
                  <a:srgbClr val="073E87">
                    <a:lumMod val="75000"/>
                  </a:srgbClr>
                </a:solidFill>
                <a:latin typeface="Candara"/>
              </a:rPr>
              <a:t>1 Corinthians 9:20</a:t>
            </a:r>
          </a:p>
          <a:p>
            <a:pPr defTabSz="1219170"/>
            <a:r>
              <a:rPr lang="en-US" sz="2133" dirty="0">
                <a:solidFill>
                  <a:srgbClr val="073E87">
                    <a:lumMod val="75000"/>
                  </a:srgbClr>
                </a:solidFill>
                <a:latin typeface="Candara"/>
              </a:rPr>
              <a:t>And unto the Jews I became as a Jew, that I might gain the Jews; </a:t>
            </a:r>
            <a:br>
              <a:rPr lang="en-US" sz="2133" dirty="0">
                <a:solidFill>
                  <a:srgbClr val="073E87">
                    <a:lumMod val="75000"/>
                  </a:srgbClr>
                </a:solidFill>
                <a:latin typeface="Candara"/>
              </a:rPr>
            </a:br>
            <a:r>
              <a:rPr lang="en-US" sz="2133" dirty="0">
                <a:solidFill>
                  <a:srgbClr val="073E87">
                    <a:lumMod val="75000"/>
                  </a:srgbClr>
                </a:solidFill>
                <a:latin typeface="Candara"/>
              </a:rPr>
              <a:t>to them that are under the law, </a:t>
            </a:r>
            <a:br>
              <a:rPr lang="en-US" sz="2133" dirty="0">
                <a:solidFill>
                  <a:srgbClr val="073E87">
                    <a:lumMod val="75000"/>
                  </a:srgbClr>
                </a:solidFill>
                <a:latin typeface="Candara"/>
              </a:rPr>
            </a:br>
            <a:r>
              <a:rPr lang="en-US" sz="2133" dirty="0">
                <a:solidFill>
                  <a:srgbClr val="073E87">
                    <a:lumMod val="75000"/>
                  </a:srgbClr>
                </a:solidFill>
                <a:latin typeface="Candara"/>
              </a:rPr>
              <a:t>as under the law, that I might gain them that are under the law;</a:t>
            </a:r>
          </a:p>
        </p:txBody>
      </p:sp>
    </p:spTree>
    <p:extLst>
      <p:ext uri="{BB962C8B-B14F-4D97-AF65-F5344CB8AC3E}">
        <p14:creationId xmlns:p14="http://schemas.microsoft.com/office/powerpoint/2010/main" val="3431746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2000330"/>
            <a:ext cx="4064000" cy="2718180"/>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25</a:t>
            </a:r>
            <a:r>
              <a:rPr lang="en-US" sz="2133" dirty="0">
                <a:solidFill>
                  <a:prstClr val="black"/>
                </a:solidFill>
                <a:latin typeface="Candara"/>
              </a:rPr>
              <a:t> As touching the Gentiles which believe, we have written </a:t>
            </a:r>
            <a:r>
              <a:rPr lang="en-US" sz="2133" i="1" dirty="0">
                <a:solidFill>
                  <a:prstClr val="black"/>
                </a:solidFill>
                <a:latin typeface="Candara"/>
              </a:rPr>
              <a:t>and </a:t>
            </a:r>
            <a:r>
              <a:rPr lang="en-US" sz="2133" dirty="0">
                <a:solidFill>
                  <a:prstClr val="black"/>
                </a:solidFill>
                <a:latin typeface="Candara"/>
              </a:rPr>
              <a:t>concluded that they observe no such thing, save only that they keep themselves from </a:t>
            </a:r>
            <a:r>
              <a:rPr lang="en-US" sz="2133" i="1" dirty="0">
                <a:solidFill>
                  <a:prstClr val="black"/>
                </a:solidFill>
                <a:latin typeface="Candara"/>
              </a:rPr>
              <a:t>things </a:t>
            </a:r>
            <a:r>
              <a:rPr lang="en-US" sz="2133" dirty="0">
                <a:solidFill>
                  <a:prstClr val="black"/>
                </a:solidFill>
                <a:latin typeface="Candara"/>
              </a:rPr>
              <a:t>offered to idols, and from blood, and from strangled, and from fornication.</a:t>
            </a:r>
          </a:p>
        </p:txBody>
      </p:sp>
      <p:sp>
        <p:nvSpPr>
          <p:cNvPr id="7" name="TextBox 6"/>
          <p:cNvSpPr txBox="1"/>
          <p:nvPr/>
        </p:nvSpPr>
        <p:spPr>
          <a:xfrm>
            <a:off x="6949440" y="2444115"/>
            <a:ext cx="3950712" cy="954300"/>
          </a:xfrm>
          <a:prstGeom prst="rect">
            <a:avLst/>
          </a:prstGeom>
          <a:noFill/>
        </p:spPr>
        <p:txBody>
          <a:bodyPr wrap="square" rtlCol="0">
            <a:spAutoFit/>
          </a:bodyPr>
          <a:lstStyle/>
          <a:p>
            <a:pPr defTabSz="1219170">
              <a:spcBef>
                <a:spcPts val="1600"/>
              </a:spcBef>
            </a:pPr>
            <a:r>
              <a:rPr lang="en-US" sz="1867" dirty="0">
                <a:solidFill>
                  <a:srgbClr val="55393F"/>
                </a:solidFill>
                <a:latin typeface="Candara"/>
              </a:rPr>
              <a:t>They made it clear that they were not going to impose Jewish law on the Gentile believers.</a:t>
            </a:r>
          </a:p>
        </p:txBody>
      </p:sp>
      <p:sp>
        <p:nvSpPr>
          <p:cNvPr id="3" name="Rectangle 2"/>
          <p:cNvSpPr/>
          <p:nvPr/>
        </p:nvSpPr>
        <p:spPr>
          <a:xfrm>
            <a:off x="1219201" y="1456118"/>
            <a:ext cx="2077813" cy="338554"/>
          </a:xfrm>
          <a:prstGeom prst="rect">
            <a:avLst/>
          </a:prstGeom>
        </p:spPr>
        <p:txBody>
          <a:bodyPr wrap="none">
            <a:spAutoFit/>
          </a:bodyPr>
          <a:lstStyle/>
          <a:p>
            <a:pPr defTabSz="1219170"/>
            <a:r>
              <a:rPr lang="en-US" sz="1600" b="1" dirty="0">
                <a:solidFill>
                  <a:srgbClr val="C00000"/>
                </a:solidFill>
                <a:latin typeface="Candara"/>
              </a:rPr>
              <a:t>The elders continued:</a:t>
            </a:r>
          </a:p>
        </p:txBody>
      </p:sp>
    </p:spTree>
    <p:extLst>
      <p:ext uri="{BB962C8B-B14F-4D97-AF65-F5344CB8AC3E}">
        <p14:creationId xmlns:p14="http://schemas.microsoft.com/office/powerpoint/2010/main" val="2664614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8198" y="2006601"/>
            <a:ext cx="4242602" cy="2389950"/>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26</a:t>
            </a:r>
            <a:r>
              <a:rPr lang="en-US" sz="2133" dirty="0">
                <a:solidFill>
                  <a:prstClr val="black"/>
                </a:solidFill>
                <a:latin typeface="Candara"/>
              </a:rPr>
              <a:t> Then Paul took the men, </a:t>
            </a:r>
            <a:br>
              <a:rPr lang="en-US" sz="2133" dirty="0">
                <a:solidFill>
                  <a:prstClr val="black"/>
                </a:solidFill>
                <a:latin typeface="Candara"/>
              </a:rPr>
            </a:br>
            <a:r>
              <a:rPr lang="en-US" sz="2133" dirty="0">
                <a:solidFill>
                  <a:prstClr val="black"/>
                </a:solidFill>
                <a:latin typeface="Candara"/>
              </a:rPr>
              <a:t>and the next day purifying himself with them entered into the temple, to signify the accomplishment of the days of purification, until that an offering should be offered for every one of them.</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6152" y="712078"/>
            <a:ext cx="6165849" cy="535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17318"/>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0" y="584200"/>
            <a:ext cx="4064000" cy="5672258"/>
          </a:xfrm>
          <a:prstGeom prst="rect">
            <a:avLst/>
          </a:prstGeom>
          <a:noFill/>
        </p:spPr>
        <p:txBody>
          <a:bodyPr wrap="square" rtlCol="0">
            <a:spAutoFit/>
          </a:bodyPr>
          <a:lstStyle/>
          <a:p>
            <a:pPr defTabSz="1219170"/>
            <a:r>
              <a:rPr lang="en-US" sz="2133" baseline="30000" dirty="0">
                <a:solidFill>
                  <a:prstClr val="black"/>
                </a:solidFill>
                <a:latin typeface="Candara"/>
              </a:rPr>
              <a:t>27</a:t>
            </a:r>
            <a:r>
              <a:rPr lang="en-US" sz="2133" dirty="0">
                <a:solidFill>
                  <a:prstClr val="black"/>
                </a:solidFill>
                <a:latin typeface="Candara"/>
              </a:rPr>
              <a:t> And when the seven days were almost ended, the Jews which were of Asia, when they saw him in the temple, stirred up all the people, and laid hands on him,</a:t>
            </a:r>
          </a:p>
          <a:p>
            <a:pPr defTabSz="1219170"/>
            <a:r>
              <a:rPr lang="en-US" sz="2133" baseline="30000" dirty="0">
                <a:solidFill>
                  <a:prstClr val="black"/>
                </a:solidFill>
                <a:latin typeface="Candara"/>
              </a:rPr>
              <a:t>28</a:t>
            </a:r>
            <a:r>
              <a:rPr lang="en-US" sz="2133" dirty="0">
                <a:solidFill>
                  <a:prstClr val="black"/>
                </a:solidFill>
                <a:latin typeface="Candara"/>
              </a:rPr>
              <a:t> Crying out, Men of Israel, help: </a:t>
            </a:r>
            <a:br>
              <a:rPr lang="en-US" sz="2133" dirty="0">
                <a:solidFill>
                  <a:prstClr val="black"/>
                </a:solidFill>
                <a:latin typeface="Candara"/>
              </a:rPr>
            </a:br>
            <a:r>
              <a:rPr lang="en-US" sz="2133" dirty="0">
                <a:solidFill>
                  <a:prstClr val="black"/>
                </a:solidFill>
                <a:latin typeface="Candara"/>
              </a:rPr>
              <a:t>This is the man, that </a:t>
            </a:r>
            <a:r>
              <a:rPr lang="en-US" sz="2133" dirty="0" err="1">
                <a:solidFill>
                  <a:prstClr val="black"/>
                </a:solidFill>
                <a:latin typeface="Candara"/>
              </a:rPr>
              <a:t>teacheth</a:t>
            </a:r>
            <a:r>
              <a:rPr lang="en-US" sz="2133" dirty="0">
                <a:solidFill>
                  <a:prstClr val="black"/>
                </a:solidFill>
                <a:latin typeface="Candara"/>
              </a:rPr>
              <a:t> all </a:t>
            </a:r>
            <a:r>
              <a:rPr lang="en-US" sz="2133" i="1" dirty="0">
                <a:solidFill>
                  <a:prstClr val="black"/>
                </a:solidFill>
                <a:latin typeface="Candara"/>
              </a:rPr>
              <a:t>men </a:t>
            </a:r>
            <a:r>
              <a:rPr lang="en-US" sz="2133" dirty="0">
                <a:solidFill>
                  <a:prstClr val="black"/>
                </a:solidFill>
                <a:latin typeface="Candara"/>
              </a:rPr>
              <a:t>every where against the people, and the law, and this place: and further brought Greeks also into the temple, and hath polluted this holy place.</a:t>
            </a:r>
          </a:p>
          <a:p>
            <a:pPr defTabSz="1219170"/>
            <a:r>
              <a:rPr lang="en-US" sz="2133" baseline="30000" dirty="0">
                <a:solidFill>
                  <a:prstClr val="black"/>
                </a:solidFill>
                <a:latin typeface="Candara"/>
              </a:rPr>
              <a:t>29</a:t>
            </a:r>
            <a:r>
              <a:rPr lang="en-US" sz="2133" dirty="0">
                <a:solidFill>
                  <a:prstClr val="black"/>
                </a:solidFill>
                <a:latin typeface="Candara"/>
              </a:rPr>
              <a:t> (For they had seen before with him in the city </a:t>
            </a:r>
            <a:r>
              <a:rPr lang="en-US" sz="2133" dirty="0" err="1">
                <a:solidFill>
                  <a:prstClr val="black"/>
                </a:solidFill>
                <a:latin typeface="Candara"/>
              </a:rPr>
              <a:t>Trophimus</a:t>
            </a:r>
            <a:r>
              <a:rPr lang="en-US" sz="2133" dirty="0">
                <a:solidFill>
                  <a:prstClr val="black"/>
                </a:solidFill>
                <a:latin typeface="Candara"/>
              </a:rPr>
              <a:t> an Ephesian, whom they supposed that Paul had brought into the temple.)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6152" y="712078"/>
            <a:ext cx="6165849" cy="535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78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771650"/>
            <a:ext cx="5689600" cy="3251596"/>
          </a:xfrm>
          <a:prstGeom prst="rect">
            <a:avLst/>
          </a:prstGeom>
          <a:noFill/>
        </p:spPr>
        <p:txBody>
          <a:bodyPr wrap="square" rtlCol="0">
            <a:spAutoFit/>
          </a:bodyPr>
          <a:lstStyle/>
          <a:p>
            <a:pPr defTabSz="1219170"/>
            <a:r>
              <a:rPr lang="en-US" sz="2133" dirty="0">
                <a:solidFill>
                  <a:srgbClr val="073E87">
                    <a:lumMod val="75000"/>
                  </a:srgbClr>
                </a:solidFill>
                <a:latin typeface="Candara"/>
              </a:rPr>
              <a:t>These </a:t>
            </a:r>
            <a:r>
              <a:rPr lang="en-US" sz="2133" dirty="0" err="1">
                <a:solidFill>
                  <a:srgbClr val="073E87">
                    <a:lumMod val="75000"/>
                  </a:srgbClr>
                </a:solidFill>
                <a:latin typeface="Candara"/>
              </a:rPr>
              <a:t>Judaizers</a:t>
            </a:r>
            <a:r>
              <a:rPr lang="en-US" sz="2133" dirty="0">
                <a:solidFill>
                  <a:srgbClr val="073E87">
                    <a:lumMod val="75000"/>
                  </a:srgbClr>
                </a:solidFill>
                <a:latin typeface="Candara"/>
              </a:rPr>
              <a:t> (Christians who expect their fellows to follow the law of Moses) made three accusations against Paul:</a:t>
            </a:r>
          </a:p>
          <a:p>
            <a:pPr marL="457189" indent="-457189" defTabSz="1219170">
              <a:spcBef>
                <a:spcPts val="1600"/>
              </a:spcBef>
              <a:buFontTx/>
              <a:buAutoNum type="arabicPeriod"/>
            </a:pPr>
            <a:r>
              <a:rPr lang="en-US" sz="2133" dirty="0">
                <a:solidFill>
                  <a:srgbClr val="073E87">
                    <a:lumMod val="75000"/>
                  </a:srgbClr>
                </a:solidFill>
                <a:latin typeface="Candara"/>
              </a:rPr>
              <a:t>That he taught the people to forsake their heritage.</a:t>
            </a:r>
          </a:p>
          <a:p>
            <a:pPr marL="457189" indent="-457189" defTabSz="1219170">
              <a:buFontTx/>
              <a:buAutoNum type="arabicPeriod"/>
            </a:pPr>
            <a:r>
              <a:rPr lang="en-US" sz="2133" dirty="0">
                <a:solidFill>
                  <a:srgbClr val="073E87">
                    <a:lumMod val="75000"/>
                  </a:srgbClr>
                </a:solidFill>
                <a:latin typeface="Candara"/>
              </a:rPr>
              <a:t>That he taught them to forsake the law of Moses.</a:t>
            </a:r>
          </a:p>
          <a:p>
            <a:pPr marL="457189" indent="-457189" defTabSz="1219170">
              <a:buFontTx/>
              <a:buAutoNum type="arabicPeriod"/>
            </a:pPr>
            <a:r>
              <a:rPr lang="en-US" sz="2133" dirty="0">
                <a:solidFill>
                  <a:srgbClr val="073E87">
                    <a:lumMod val="75000"/>
                  </a:srgbClr>
                </a:solidFill>
                <a:latin typeface="Candara"/>
              </a:rPr>
              <a:t>That he defiled the temple by bringing in Gentiles with him.</a:t>
            </a:r>
          </a:p>
        </p:txBody>
      </p:sp>
      <p:sp>
        <p:nvSpPr>
          <p:cNvPr id="6" name="TextBox 5"/>
          <p:cNvSpPr txBox="1"/>
          <p:nvPr/>
        </p:nvSpPr>
        <p:spPr>
          <a:xfrm>
            <a:off x="7315200" y="584200"/>
            <a:ext cx="4064000" cy="5672258"/>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27</a:t>
            </a:r>
            <a:r>
              <a:rPr lang="en-US" sz="2133" dirty="0">
                <a:solidFill>
                  <a:prstClr val="white">
                    <a:lumMod val="50000"/>
                  </a:prstClr>
                </a:solidFill>
                <a:latin typeface="Candara"/>
              </a:rPr>
              <a:t> And when the seven days were almost ended, the Jews which were of Asia, when they saw him in the temple, stirred up all the people, and laid hands on him,</a:t>
            </a:r>
          </a:p>
          <a:p>
            <a:pPr defTabSz="1219170"/>
            <a:r>
              <a:rPr lang="en-US" sz="2133" baseline="30000" dirty="0">
                <a:solidFill>
                  <a:prstClr val="white">
                    <a:lumMod val="50000"/>
                  </a:prstClr>
                </a:solidFill>
                <a:latin typeface="Candara"/>
              </a:rPr>
              <a:t>28</a:t>
            </a:r>
            <a:r>
              <a:rPr lang="en-US" sz="2133" dirty="0">
                <a:solidFill>
                  <a:prstClr val="white">
                    <a:lumMod val="50000"/>
                  </a:prstClr>
                </a:solidFill>
                <a:latin typeface="Candara"/>
              </a:rPr>
              <a:t> Crying out, Men of Israel, help: </a:t>
            </a:r>
            <a:br>
              <a:rPr lang="en-US" sz="2133" dirty="0">
                <a:solidFill>
                  <a:prstClr val="white">
                    <a:lumMod val="50000"/>
                  </a:prstClr>
                </a:solidFill>
                <a:latin typeface="Candara"/>
              </a:rPr>
            </a:br>
            <a:r>
              <a:rPr lang="en-US" sz="2133" dirty="0">
                <a:solidFill>
                  <a:prstClr val="white">
                    <a:lumMod val="50000"/>
                  </a:prstClr>
                </a:solidFill>
                <a:latin typeface="Candara"/>
              </a:rPr>
              <a:t>This is the man, that </a:t>
            </a:r>
            <a:r>
              <a:rPr lang="en-US" sz="2133" dirty="0" err="1">
                <a:solidFill>
                  <a:prstClr val="white">
                    <a:lumMod val="50000"/>
                  </a:prstClr>
                </a:solidFill>
                <a:latin typeface="Candara"/>
              </a:rPr>
              <a:t>teacheth</a:t>
            </a:r>
            <a:r>
              <a:rPr lang="en-US" sz="2133" dirty="0">
                <a:solidFill>
                  <a:prstClr val="white">
                    <a:lumMod val="50000"/>
                  </a:prstClr>
                </a:solidFill>
                <a:latin typeface="Candara"/>
              </a:rPr>
              <a:t> all </a:t>
            </a:r>
            <a:r>
              <a:rPr lang="en-US" sz="2133" i="1" dirty="0">
                <a:solidFill>
                  <a:prstClr val="white">
                    <a:lumMod val="50000"/>
                  </a:prstClr>
                </a:solidFill>
                <a:latin typeface="Candara"/>
              </a:rPr>
              <a:t>men </a:t>
            </a:r>
            <a:r>
              <a:rPr lang="en-US" sz="2133" dirty="0">
                <a:solidFill>
                  <a:prstClr val="white">
                    <a:lumMod val="50000"/>
                  </a:prstClr>
                </a:solidFill>
                <a:latin typeface="Candara"/>
              </a:rPr>
              <a:t>every where against the people, and the law, and this place: and further brought Greeks also into the temple, and hath polluted this holy place.</a:t>
            </a:r>
          </a:p>
          <a:p>
            <a:pPr defTabSz="1219170"/>
            <a:r>
              <a:rPr lang="en-US" sz="2133" baseline="30000" dirty="0">
                <a:solidFill>
                  <a:prstClr val="white">
                    <a:lumMod val="50000"/>
                  </a:prstClr>
                </a:solidFill>
                <a:latin typeface="Candara"/>
              </a:rPr>
              <a:t>29</a:t>
            </a:r>
            <a:r>
              <a:rPr lang="en-US" sz="2133" dirty="0">
                <a:solidFill>
                  <a:prstClr val="white">
                    <a:lumMod val="50000"/>
                  </a:prstClr>
                </a:solidFill>
                <a:latin typeface="Candara"/>
              </a:rPr>
              <a:t> (For they had seen before with him in the city </a:t>
            </a:r>
            <a:r>
              <a:rPr lang="en-US" sz="2133" dirty="0" err="1">
                <a:solidFill>
                  <a:prstClr val="white">
                    <a:lumMod val="50000"/>
                  </a:prstClr>
                </a:solidFill>
                <a:latin typeface="Candara"/>
              </a:rPr>
              <a:t>Trophimus</a:t>
            </a:r>
            <a:r>
              <a:rPr lang="en-US" sz="2133" dirty="0">
                <a:solidFill>
                  <a:prstClr val="white">
                    <a:lumMod val="50000"/>
                  </a:prstClr>
                </a:solidFill>
                <a:latin typeface="Candara"/>
              </a:rPr>
              <a:t> an Ephesian, whom they supposed that Paul had brought into the temple.) </a:t>
            </a:r>
          </a:p>
        </p:txBody>
      </p:sp>
    </p:spTree>
    <p:extLst>
      <p:ext uri="{BB962C8B-B14F-4D97-AF65-F5344CB8AC3E}">
        <p14:creationId xmlns:p14="http://schemas.microsoft.com/office/powerpoint/2010/main" val="1343742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5200" y="584200"/>
            <a:ext cx="4064000" cy="5672258"/>
          </a:xfrm>
          <a:prstGeom prst="rect">
            <a:avLst/>
          </a:prstGeom>
          <a:noFill/>
        </p:spPr>
        <p:txBody>
          <a:bodyPr wrap="square" rtlCol="0">
            <a:spAutoFit/>
          </a:bodyPr>
          <a:lstStyle/>
          <a:p>
            <a:pPr defTabSz="1219170"/>
            <a:r>
              <a:rPr lang="en-US" sz="2133" baseline="30000" dirty="0">
                <a:solidFill>
                  <a:prstClr val="white">
                    <a:lumMod val="75000"/>
                  </a:prstClr>
                </a:solidFill>
                <a:latin typeface="Candara"/>
              </a:rPr>
              <a:t>27</a:t>
            </a:r>
            <a:r>
              <a:rPr lang="en-US" sz="2133" dirty="0">
                <a:solidFill>
                  <a:prstClr val="white">
                    <a:lumMod val="75000"/>
                  </a:prstClr>
                </a:solidFill>
                <a:latin typeface="Candara"/>
              </a:rPr>
              <a:t> And when the seven days were almost ended, the Jews which were of Asia, when they saw him in the temple, stirred up all the people, and laid hands on him,</a:t>
            </a:r>
          </a:p>
          <a:p>
            <a:pPr defTabSz="1219170"/>
            <a:r>
              <a:rPr lang="en-US" sz="2133" baseline="30000" dirty="0">
                <a:solidFill>
                  <a:prstClr val="white">
                    <a:lumMod val="75000"/>
                  </a:prstClr>
                </a:solidFill>
                <a:latin typeface="Candara"/>
              </a:rPr>
              <a:t>28</a:t>
            </a:r>
            <a:r>
              <a:rPr lang="en-US" sz="2133" dirty="0">
                <a:solidFill>
                  <a:prstClr val="white">
                    <a:lumMod val="75000"/>
                  </a:prstClr>
                </a:solidFill>
                <a:latin typeface="Candara"/>
              </a:rPr>
              <a:t> Crying out, Men of Israel, help: </a:t>
            </a:r>
            <a:br>
              <a:rPr lang="en-US" sz="2133" dirty="0">
                <a:solidFill>
                  <a:prstClr val="white">
                    <a:lumMod val="75000"/>
                  </a:prstClr>
                </a:solidFill>
                <a:latin typeface="Candara"/>
              </a:rPr>
            </a:br>
            <a:r>
              <a:rPr lang="en-US" sz="2133" dirty="0">
                <a:solidFill>
                  <a:prstClr val="white">
                    <a:lumMod val="75000"/>
                  </a:prstClr>
                </a:solidFill>
                <a:latin typeface="Candara"/>
              </a:rPr>
              <a:t>This is the man, that </a:t>
            </a:r>
            <a:r>
              <a:rPr lang="en-US" sz="2133" dirty="0" err="1">
                <a:solidFill>
                  <a:prstClr val="white">
                    <a:lumMod val="75000"/>
                  </a:prstClr>
                </a:solidFill>
                <a:latin typeface="Candara"/>
              </a:rPr>
              <a:t>teacheth</a:t>
            </a:r>
            <a:r>
              <a:rPr lang="en-US" sz="2133" dirty="0">
                <a:solidFill>
                  <a:prstClr val="white">
                    <a:lumMod val="75000"/>
                  </a:prstClr>
                </a:solidFill>
                <a:latin typeface="Candara"/>
              </a:rPr>
              <a:t> all </a:t>
            </a:r>
            <a:r>
              <a:rPr lang="en-US" sz="2133" i="1" dirty="0">
                <a:solidFill>
                  <a:prstClr val="white">
                    <a:lumMod val="75000"/>
                  </a:prstClr>
                </a:solidFill>
                <a:latin typeface="Candara"/>
              </a:rPr>
              <a:t>men </a:t>
            </a:r>
            <a:r>
              <a:rPr lang="en-US" sz="2133" dirty="0">
                <a:solidFill>
                  <a:prstClr val="white">
                    <a:lumMod val="75000"/>
                  </a:prstClr>
                </a:solidFill>
                <a:latin typeface="Candara"/>
              </a:rPr>
              <a:t>every where </a:t>
            </a:r>
            <a:r>
              <a:rPr lang="en-US" sz="2133" dirty="0">
                <a:solidFill>
                  <a:srgbClr val="C00000"/>
                </a:solidFill>
                <a:latin typeface="Candara"/>
              </a:rPr>
              <a:t>against the people, and the law, and this place: </a:t>
            </a:r>
            <a:r>
              <a:rPr lang="en-US" sz="2133" dirty="0">
                <a:solidFill>
                  <a:prstClr val="white">
                    <a:lumMod val="75000"/>
                  </a:prstClr>
                </a:solidFill>
                <a:latin typeface="Candara"/>
              </a:rPr>
              <a:t>and further brought Greeks also into the temple, and hath polluted this holy place.</a:t>
            </a:r>
          </a:p>
          <a:p>
            <a:pPr defTabSz="1219170"/>
            <a:r>
              <a:rPr lang="en-US" sz="2133" baseline="30000" dirty="0">
                <a:solidFill>
                  <a:prstClr val="white">
                    <a:lumMod val="75000"/>
                  </a:prstClr>
                </a:solidFill>
                <a:latin typeface="Candara"/>
              </a:rPr>
              <a:t>29</a:t>
            </a:r>
            <a:r>
              <a:rPr lang="en-US" sz="2133" dirty="0">
                <a:solidFill>
                  <a:prstClr val="white">
                    <a:lumMod val="75000"/>
                  </a:prstClr>
                </a:solidFill>
                <a:latin typeface="Candara"/>
              </a:rPr>
              <a:t> (For they had seen before with him in the city </a:t>
            </a:r>
            <a:r>
              <a:rPr lang="en-US" sz="2133" dirty="0" err="1">
                <a:solidFill>
                  <a:prstClr val="white">
                    <a:lumMod val="75000"/>
                  </a:prstClr>
                </a:solidFill>
                <a:latin typeface="Candara"/>
              </a:rPr>
              <a:t>Trophimus</a:t>
            </a:r>
            <a:r>
              <a:rPr lang="en-US" sz="2133" dirty="0">
                <a:solidFill>
                  <a:prstClr val="white">
                    <a:lumMod val="75000"/>
                  </a:prstClr>
                </a:solidFill>
                <a:latin typeface="Candara"/>
              </a:rPr>
              <a:t> an Ephesian, whom they supposed that Paul had brought into the temple.) </a:t>
            </a:r>
          </a:p>
        </p:txBody>
      </p:sp>
      <p:sp>
        <p:nvSpPr>
          <p:cNvPr id="6" name="TextBox 5"/>
          <p:cNvSpPr txBox="1"/>
          <p:nvPr/>
        </p:nvSpPr>
        <p:spPr>
          <a:xfrm>
            <a:off x="1219200" y="1771650"/>
            <a:ext cx="5689600" cy="3251596"/>
          </a:xfrm>
          <a:prstGeom prst="rect">
            <a:avLst/>
          </a:prstGeom>
          <a:noFill/>
        </p:spPr>
        <p:txBody>
          <a:bodyPr wrap="square" rtlCol="0">
            <a:spAutoFit/>
          </a:bodyPr>
          <a:lstStyle/>
          <a:p>
            <a:pPr defTabSz="1219170"/>
            <a:r>
              <a:rPr lang="en-US" sz="2133" dirty="0">
                <a:solidFill>
                  <a:srgbClr val="073E87">
                    <a:lumMod val="75000"/>
                  </a:srgbClr>
                </a:solidFill>
                <a:latin typeface="Candara"/>
              </a:rPr>
              <a:t>These </a:t>
            </a:r>
            <a:r>
              <a:rPr lang="en-US" sz="2133" dirty="0" err="1">
                <a:solidFill>
                  <a:srgbClr val="073E87">
                    <a:lumMod val="75000"/>
                  </a:srgbClr>
                </a:solidFill>
                <a:latin typeface="Candara"/>
              </a:rPr>
              <a:t>Judaizers</a:t>
            </a:r>
            <a:r>
              <a:rPr lang="en-US" sz="2133" dirty="0">
                <a:solidFill>
                  <a:srgbClr val="073E87">
                    <a:lumMod val="75000"/>
                  </a:srgbClr>
                </a:solidFill>
                <a:latin typeface="Candara"/>
              </a:rPr>
              <a:t> (Christians who expect their fellows to follow the law of Moses) made three accusations against Paul:</a:t>
            </a:r>
          </a:p>
          <a:p>
            <a:pPr marL="457189" indent="-457189" defTabSz="1219170">
              <a:spcBef>
                <a:spcPts val="1600"/>
              </a:spcBef>
              <a:buFontTx/>
              <a:buAutoNum type="arabicPeriod"/>
            </a:pPr>
            <a:r>
              <a:rPr lang="en-US" sz="2133" dirty="0">
                <a:solidFill>
                  <a:srgbClr val="073E87">
                    <a:lumMod val="75000"/>
                  </a:srgbClr>
                </a:solidFill>
                <a:latin typeface="Candara"/>
              </a:rPr>
              <a:t>That he taught the people to forsake their heritage.</a:t>
            </a:r>
          </a:p>
          <a:p>
            <a:pPr marL="457189" indent="-457189" defTabSz="1219170">
              <a:buFontTx/>
              <a:buAutoNum type="arabicPeriod"/>
            </a:pPr>
            <a:r>
              <a:rPr lang="en-US" sz="2133" dirty="0">
                <a:solidFill>
                  <a:srgbClr val="073E87">
                    <a:lumMod val="75000"/>
                  </a:srgbClr>
                </a:solidFill>
                <a:latin typeface="Candara"/>
              </a:rPr>
              <a:t>That he taught them to forsake the law of Moses.</a:t>
            </a:r>
          </a:p>
          <a:p>
            <a:pPr marL="457189" indent="-457189" defTabSz="1219170">
              <a:buFontTx/>
              <a:buAutoNum type="arabicPeriod"/>
            </a:pPr>
            <a:r>
              <a:rPr lang="en-US" sz="2133" dirty="0">
                <a:solidFill>
                  <a:srgbClr val="073E87">
                    <a:lumMod val="75000"/>
                  </a:srgbClr>
                </a:solidFill>
                <a:latin typeface="Candara"/>
              </a:rPr>
              <a:t>That he defiled the temple by bringing in Gentiles with him.</a:t>
            </a:r>
          </a:p>
        </p:txBody>
      </p:sp>
    </p:spTree>
    <p:extLst>
      <p:ext uri="{BB962C8B-B14F-4D97-AF65-F5344CB8AC3E}">
        <p14:creationId xmlns:p14="http://schemas.microsoft.com/office/powerpoint/2010/main" val="18860753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064" y="799988"/>
            <a:ext cx="4546600" cy="4546600"/>
          </a:xfrm>
          <a:prstGeom prst="rect">
            <a:avLst/>
          </a:prstGeom>
        </p:spPr>
      </p:pic>
      <p:sp>
        <p:nvSpPr>
          <p:cNvPr id="3" name="TextBox 2"/>
          <p:cNvSpPr txBox="1"/>
          <p:nvPr/>
        </p:nvSpPr>
        <p:spPr>
          <a:xfrm>
            <a:off x="6604000" y="5461000"/>
            <a:ext cx="4546600" cy="420564"/>
          </a:xfrm>
          <a:prstGeom prst="rect">
            <a:avLst/>
          </a:prstGeom>
          <a:noFill/>
        </p:spPr>
        <p:txBody>
          <a:bodyPr wrap="square" rtlCol="0">
            <a:spAutoFit/>
          </a:bodyPr>
          <a:lstStyle/>
          <a:p>
            <a:pPr algn="ctr" defTabSz="1219170"/>
            <a:r>
              <a:rPr lang="en-US" sz="2133" dirty="0">
                <a:solidFill>
                  <a:prstClr val="white"/>
                </a:solidFill>
                <a:latin typeface="Candara"/>
              </a:rPr>
              <a:t>The Court of the Gentiles</a:t>
            </a:r>
          </a:p>
        </p:txBody>
      </p:sp>
      <p:sp>
        <p:nvSpPr>
          <p:cNvPr id="8" name="Right Arrow 7"/>
          <p:cNvSpPr/>
          <p:nvPr/>
        </p:nvSpPr>
        <p:spPr>
          <a:xfrm>
            <a:off x="6807200" y="2619572"/>
            <a:ext cx="8128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5" name="TextBox 4"/>
          <p:cNvSpPr txBox="1"/>
          <p:nvPr/>
        </p:nvSpPr>
        <p:spPr>
          <a:xfrm>
            <a:off x="1117600" y="1014453"/>
            <a:ext cx="4978400" cy="4338880"/>
          </a:xfrm>
          <a:prstGeom prst="rect">
            <a:avLst/>
          </a:prstGeom>
          <a:noFill/>
        </p:spPr>
        <p:txBody>
          <a:bodyPr wrap="square" rtlCol="0">
            <a:spAutoFit/>
          </a:bodyPr>
          <a:lstStyle/>
          <a:p>
            <a:pPr defTabSz="1219170"/>
            <a:r>
              <a:rPr lang="en-US" sz="2133" dirty="0">
                <a:solidFill>
                  <a:srgbClr val="FFFFCC"/>
                </a:solidFill>
                <a:latin typeface="Candara"/>
              </a:rPr>
              <a:t>Remember that no Gentile was allowed beyond the “middle wall of partition” that separated the Court of the Gentiles from the inner court.</a:t>
            </a:r>
          </a:p>
          <a:p>
            <a:pPr defTabSz="1219170"/>
            <a:endParaRPr lang="en-US" sz="2133" dirty="0">
              <a:solidFill>
                <a:srgbClr val="FFFFCC"/>
              </a:solidFill>
              <a:latin typeface="Candara"/>
            </a:endParaRPr>
          </a:p>
          <a:p>
            <a:pPr defTabSz="1219170"/>
            <a:r>
              <a:rPr lang="en-US" sz="2133" dirty="0">
                <a:solidFill>
                  <a:srgbClr val="FFFFCC"/>
                </a:solidFill>
                <a:latin typeface="Candara"/>
              </a:rPr>
              <a:t>This notice was posted in plain view:</a:t>
            </a:r>
          </a:p>
          <a:p>
            <a:pPr defTabSz="1219170">
              <a:spcBef>
                <a:spcPts val="800"/>
              </a:spcBef>
            </a:pPr>
            <a:r>
              <a:rPr lang="en-US" sz="2133" dirty="0">
                <a:solidFill>
                  <a:prstClr val="white"/>
                </a:solidFill>
                <a:latin typeface="Candara"/>
              </a:rPr>
              <a:t>“No alien is to enter within the railing and enclosure around the temple. Whosoever is caught will be responsible to himself for his death which will ensue.”</a:t>
            </a:r>
          </a:p>
          <a:p>
            <a:pPr defTabSz="1219170">
              <a:spcBef>
                <a:spcPts val="1600"/>
              </a:spcBef>
            </a:pPr>
            <a:r>
              <a:rPr lang="en-US" sz="2133" dirty="0">
                <a:solidFill>
                  <a:srgbClr val="FFFFCC"/>
                </a:solidFill>
                <a:latin typeface="Candara"/>
              </a:rPr>
              <a:t>The uproar against Paul must have taken place within the temple itself.</a:t>
            </a:r>
          </a:p>
        </p:txBody>
      </p:sp>
    </p:spTree>
    <p:extLst>
      <p:ext uri="{BB962C8B-B14F-4D97-AF65-F5344CB8AC3E}">
        <p14:creationId xmlns:p14="http://schemas.microsoft.com/office/powerpoint/2010/main" val="1806950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0" y="5461000"/>
            <a:ext cx="4546600" cy="420564"/>
          </a:xfrm>
          <a:prstGeom prst="rect">
            <a:avLst/>
          </a:prstGeom>
          <a:noFill/>
        </p:spPr>
        <p:txBody>
          <a:bodyPr wrap="square" rtlCol="0">
            <a:spAutoFit/>
          </a:bodyPr>
          <a:lstStyle/>
          <a:p>
            <a:pPr algn="ctr" defTabSz="1219170"/>
            <a:r>
              <a:rPr lang="en-US" sz="2133" dirty="0">
                <a:solidFill>
                  <a:prstClr val="white"/>
                </a:solidFill>
                <a:latin typeface="Candara"/>
              </a:rPr>
              <a:t>The Court of Women</a:t>
            </a:r>
          </a:p>
        </p:txBody>
      </p:sp>
      <p:sp>
        <p:nvSpPr>
          <p:cNvPr id="5" name="TextBox 4"/>
          <p:cNvSpPr txBox="1"/>
          <p:nvPr/>
        </p:nvSpPr>
        <p:spPr>
          <a:xfrm>
            <a:off x="1117600" y="1014453"/>
            <a:ext cx="4978400" cy="4338880"/>
          </a:xfrm>
          <a:prstGeom prst="rect">
            <a:avLst/>
          </a:prstGeom>
          <a:noFill/>
        </p:spPr>
        <p:txBody>
          <a:bodyPr wrap="square" rtlCol="0">
            <a:spAutoFit/>
          </a:bodyPr>
          <a:lstStyle/>
          <a:p>
            <a:pPr defTabSz="1219170"/>
            <a:r>
              <a:rPr lang="en-US" sz="2133" dirty="0">
                <a:solidFill>
                  <a:srgbClr val="FFFFCC"/>
                </a:solidFill>
                <a:latin typeface="Candara"/>
              </a:rPr>
              <a:t>Remember that no Gentile was allowed beyond the “middle wall of partition” that separated the Court of the Gentiles from the inner court.</a:t>
            </a:r>
          </a:p>
          <a:p>
            <a:pPr defTabSz="1219170"/>
            <a:endParaRPr lang="en-US" sz="2133" dirty="0">
              <a:solidFill>
                <a:srgbClr val="FFFFCC"/>
              </a:solidFill>
              <a:latin typeface="Candara"/>
            </a:endParaRPr>
          </a:p>
          <a:p>
            <a:pPr defTabSz="1219170"/>
            <a:r>
              <a:rPr lang="en-US" sz="2133" dirty="0">
                <a:solidFill>
                  <a:srgbClr val="FFFFCC"/>
                </a:solidFill>
                <a:latin typeface="Candara"/>
              </a:rPr>
              <a:t>This notice was posted in plain view:</a:t>
            </a:r>
          </a:p>
          <a:p>
            <a:pPr defTabSz="1219170">
              <a:spcBef>
                <a:spcPts val="800"/>
              </a:spcBef>
            </a:pPr>
            <a:r>
              <a:rPr lang="en-US" sz="2133" dirty="0">
                <a:solidFill>
                  <a:prstClr val="white"/>
                </a:solidFill>
                <a:latin typeface="Candara"/>
              </a:rPr>
              <a:t>“No alien is to enter within the railing and enclosure around the temple. Whosoever is caught will be responsible to himself for his death which will ensue.”</a:t>
            </a:r>
          </a:p>
          <a:p>
            <a:pPr defTabSz="1219170">
              <a:spcBef>
                <a:spcPts val="1600"/>
              </a:spcBef>
            </a:pPr>
            <a:r>
              <a:rPr lang="en-US" sz="2133" dirty="0">
                <a:solidFill>
                  <a:srgbClr val="FFFFCC"/>
                </a:solidFill>
                <a:latin typeface="Candara"/>
              </a:rPr>
              <a:t>The uproar against Paul must have taken place within the temple itself.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0" y="804672"/>
            <a:ext cx="4546600" cy="4546600"/>
          </a:xfrm>
          <a:prstGeom prst="rect">
            <a:avLst/>
          </a:prstGeom>
        </p:spPr>
      </p:pic>
      <p:sp>
        <p:nvSpPr>
          <p:cNvPr id="7" name="Right Arrow 6"/>
          <p:cNvSpPr/>
          <p:nvPr/>
        </p:nvSpPr>
        <p:spPr>
          <a:xfrm>
            <a:off x="8331200" y="2514600"/>
            <a:ext cx="8128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2219093708"/>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1319253"/>
            <a:ext cx="4587240" cy="3047053"/>
          </a:xfrm>
          <a:prstGeom prst="rect">
            <a:avLst/>
          </a:prstGeom>
          <a:noFill/>
        </p:spPr>
        <p:txBody>
          <a:bodyPr wrap="square" rtlCol="0">
            <a:spAutoFit/>
          </a:bodyPr>
          <a:lstStyle/>
          <a:p>
            <a:pPr defTabSz="1219170"/>
            <a:r>
              <a:rPr lang="en-US" sz="2133" baseline="30000" dirty="0">
                <a:solidFill>
                  <a:prstClr val="black"/>
                </a:solidFill>
                <a:latin typeface="Candara"/>
              </a:rPr>
              <a:t>30</a:t>
            </a:r>
            <a:r>
              <a:rPr lang="en-US" sz="2133" dirty="0">
                <a:solidFill>
                  <a:prstClr val="black"/>
                </a:solidFill>
                <a:latin typeface="Candara"/>
              </a:rPr>
              <a:t> And all the city was moved, and the people ran together: and they took Paul, and drew him out of the temple: and forthwith the doors were shut.</a:t>
            </a:r>
          </a:p>
          <a:p>
            <a:pPr defTabSz="1219170">
              <a:spcBef>
                <a:spcPts val="1600"/>
              </a:spcBef>
            </a:pPr>
            <a:r>
              <a:rPr lang="en-US" sz="1867" dirty="0">
                <a:solidFill>
                  <a:srgbClr val="073E87"/>
                </a:solidFill>
                <a:latin typeface="Candara"/>
              </a:rPr>
              <a:t>The gate doors were shut by the temple guards because a death on the grounds would defile the temple. But no effort was made to rescue Paul from the crowd which was intent on beating him to death.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0" y="812800"/>
            <a:ext cx="4546600" cy="4546600"/>
          </a:xfrm>
          <a:prstGeom prst="rect">
            <a:avLst/>
          </a:prstGeom>
        </p:spPr>
      </p:pic>
      <p:sp>
        <p:nvSpPr>
          <p:cNvPr id="3" name="TextBox 2"/>
          <p:cNvSpPr txBox="1"/>
          <p:nvPr/>
        </p:nvSpPr>
        <p:spPr>
          <a:xfrm>
            <a:off x="6604000" y="5461000"/>
            <a:ext cx="4546600" cy="420564"/>
          </a:xfrm>
          <a:prstGeom prst="rect">
            <a:avLst/>
          </a:prstGeom>
          <a:noFill/>
        </p:spPr>
        <p:txBody>
          <a:bodyPr wrap="square" rtlCol="0">
            <a:spAutoFit/>
          </a:bodyPr>
          <a:lstStyle/>
          <a:p>
            <a:pPr algn="ctr" defTabSz="1219170"/>
            <a:r>
              <a:rPr lang="en-US" sz="2133" dirty="0">
                <a:solidFill>
                  <a:prstClr val="white"/>
                </a:solidFill>
                <a:latin typeface="Candara"/>
              </a:rPr>
              <a:t>The Court of Women</a:t>
            </a:r>
          </a:p>
        </p:txBody>
      </p:sp>
      <p:sp>
        <p:nvSpPr>
          <p:cNvPr id="5" name="Right Arrow 4"/>
          <p:cNvSpPr/>
          <p:nvPr/>
        </p:nvSpPr>
        <p:spPr>
          <a:xfrm rot="10800000">
            <a:off x="9956800" y="2616200"/>
            <a:ext cx="711200"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5292786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Indwelling</a:t>
            </a:r>
            <a:br>
              <a:rPr lang="en-US" dirty="0"/>
            </a:br>
            <a:r>
              <a:rPr lang="en-US" b="0" dirty="0"/>
              <a:t>Holy Spirit </a:t>
            </a:r>
            <a:r>
              <a:rPr lang="is-IS" b="0" dirty="0"/>
              <a:t>→ Gospel → Disciples</a:t>
            </a:r>
            <a:br>
              <a:rPr lang="is-IS" dirty="0"/>
            </a:br>
            <a:br>
              <a:rPr lang="is-IS" dirty="0"/>
            </a:br>
            <a:r>
              <a:rPr lang="is-IS" dirty="0"/>
              <a:t>Empowering</a:t>
            </a:r>
            <a:br>
              <a:rPr lang="is-IS" dirty="0"/>
            </a:br>
            <a:r>
              <a:rPr lang="is-IS" b="0" dirty="0"/>
              <a:t>Holy Spirirt → Apostles → Disciples</a:t>
            </a:r>
            <a:endParaRPr lang="en-US" b="0" dirty="0"/>
          </a:p>
        </p:txBody>
      </p:sp>
    </p:spTree>
    <p:extLst>
      <p:ext uri="{BB962C8B-B14F-4D97-AF65-F5344CB8AC3E}">
        <p14:creationId xmlns:p14="http://schemas.microsoft.com/office/powerpoint/2010/main" val="1119386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1561822"/>
            <a:ext cx="5425440" cy="3702873"/>
          </a:xfrm>
          <a:prstGeom prst="rect">
            <a:avLst/>
          </a:prstGeom>
          <a:noFill/>
        </p:spPr>
        <p:txBody>
          <a:bodyPr wrap="square" rtlCol="0">
            <a:spAutoFit/>
          </a:bodyPr>
          <a:lstStyle/>
          <a:p>
            <a:pPr defTabSz="1219170"/>
            <a:r>
              <a:rPr lang="en-US" sz="2133" baseline="30000" dirty="0">
                <a:solidFill>
                  <a:prstClr val="black"/>
                </a:solidFill>
                <a:latin typeface="Candara"/>
              </a:rPr>
              <a:t>31</a:t>
            </a:r>
            <a:r>
              <a:rPr lang="en-US" sz="2133" dirty="0">
                <a:solidFill>
                  <a:prstClr val="black"/>
                </a:solidFill>
                <a:latin typeface="Candara"/>
              </a:rPr>
              <a:t> And as they went about to kill him, </a:t>
            </a:r>
            <a:br>
              <a:rPr lang="en-US" sz="2133" dirty="0">
                <a:solidFill>
                  <a:prstClr val="black"/>
                </a:solidFill>
                <a:latin typeface="Candara"/>
              </a:rPr>
            </a:br>
            <a:r>
              <a:rPr lang="en-US" sz="2133" dirty="0">
                <a:solidFill>
                  <a:prstClr val="black"/>
                </a:solidFill>
                <a:latin typeface="Candara"/>
              </a:rPr>
              <a:t>tidings came unto the chief captain of the band, that all Jerusalem was in an uproar.  </a:t>
            </a:r>
          </a:p>
          <a:p>
            <a:pPr defTabSz="1219170"/>
            <a:r>
              <a:rPr lang="en-US" sz="2133" baseline="30000" dirty="0">
                <a:solidFill>
                  <a:prstClr val="black"/>
                </a:solidFill>
                <a:latin typeface="Candara"/>
              </a:rPr>
              <a:t>32</a:t>
            </a:r>
            <a:r>
              <a:rPr lang="en-US" sz="2133" dirty="0">
                <a:solidFill>
                  <a:prstClr val="black"/>
                </a:solidFill>
                <a:latin typeface="Candara"/>
              </a:rPr>
              <a:t> Who immediately took soldiers and centurions, and ran down unto them: and when they saw the chief captain and the soldiers, they left beating of Paul. </a:t>
            </a:r>
            <a:endParaRPr lang="en-US" sz="2133" baseline="30000" dirty="0">
              <a:solidFill>
                <a:prstClr val="black"/>
              </a:solidFill>
              <a:latin typeface="Candara"/>
            </a:endParaRPr>
          </a:p>
          <a:p>
            <a:pPr defTabSz="1219170"/>
            <a:r>
              <a:rPr lang="en-US" sz="2133" baseline="30000" dirty="0">
                <a:solidFill>
                  <a:prstClr val="black"/>
                </a:solidFill>
                <a:latin typeface="Candara"/>
              </a:rPr>
              <a:t>33</a:t>
            </a:r>
            <a:r>
              <a:rPr lang="en-US" sz="2133" dirty="0">
                <a:solidFill>
                  <a:prstClr val="black"/>
                </a:solidFill>
                <a:latin typeface="Candara"/>
              </a:rPr>
              <a:t> Then the chief captain came near, and took him, and commanded </a:t>
            </a:r>
            <a:r>
              <a:rPr lang="en-US" sz="2133" i="1" dirty="0">
                <a:solidFill>
                  <a:prstClr val="black"/>
                </a:solidFill>
                <a:latin typeface="Candara"/>
              </a:rPr>
              <a:t>him </a:t>
            </a:r>
            <a:r>
              <a:rPr lang="en-US" sz="2133" dirty="0">
                <a:solidFill>
                  <a:prstClr val="black"/>
                </a:solidFill>
                <a:latin typeface="Candara"/>
              </a:rPr>
              <a:t>to be bound with two chains; and demanded who he was, </a:t>
            </a:r>
            <a:br>
              <a:rPr lang="en-US" sz="2133" dirty="0">
                <a:solidFill>
                  <a:prstClr val="black"/>
                </a:solidFill>
                <a:latin typeface="Candara"/>
              </a:rPr>
            </a:br>
            <a:r>
              <a:rPr lang="en-US" sz="2133" dirty="0">
                <a:solidFill>
                  <a:prstClr val="black"/>
                </a:solidFill>
                <a:latin typeface="Candara"/>
              </a:rPr>
              <a:t>and what he had done.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1" y="584198"/>
            <a:ext cx="4195159" cy="5738977"/>
          </a:xfrm>
          <a:prstGeom prst="rect">
            <a:avLst/>
          </a:prstGeom>
        </p:spPr>
      </p:pic>
    </p:spTree>
    <p:extLst>
      <p:ext uri="{BB962C8B-B14F-4D97-AF65-F5344CB8AC3E}">
        <p14:creationId xmlns:p14="http://schemas.microsoft.com/office/powerpoint/2010/main" val="2247442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1561821"/>
            <a:ext cx="5425440" cy="4092787"/>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31</a:t>
            </a:r>
            <a:r>
              <a:rPr lang="en-US" sz="2133" dirty="0">
                <a:solidFill>
                  <a:prstClr val="white">
                    <a:lumMod val="50000"/>
                  </a:prstClr>
                </a:solidFill>
                <a:latin typeface="Candara"/>
              </a:rPr>
              <a:t> And as they went about to kill him, </a:t>
            </a:r>
            <a:br>
              <a:rPr lang="en-US" sz="2133" dirty="0">
                <a:solidFill>
                  <a:prstClr val="white">
                    <a:lumMod val="50000"/>
                  </a:prstClr>
                </a:solidFill>
                <a:latin typeface="Candara"/>
              </a:rPr>
            </a:br>
            <a:r>
              <a:rPr lang="en-US" sz="2133" dirty="0">
                <a:solidFill>
                  <a:prstClr val="white">
                    <a:lumMod val="50000"/>
                  </a:prstClr>
                </a:solidFill>
                <a:latin typeface="Candara"/>
              </a:rPr>
              <a:t>tidings came unto the chief captain of the band, that all Jerusalem was in an uproar.  </a:t>
            </a:r>
          </a:p>
          <a:p>
            <a:pPr defTabSz="1219170"/>
            <a:r>
              <a:rPr lang="en-US" sz="2133" baseline="30000" dirty="0">
                <a:solidFill>
                  <a:prstClr val="white">
                    <a:lumMod val="50000"/>
                  </a:prstClr>
                </a:solidFill>
                <a:latin typeface="Candara"/>
              </a:rPr>
              <a:t>32</a:t>
            </a:r>
            <a:r>
              <a:rPr lang="en-US" sz="2133" dirty="0">
                <a:solidFill>
                  <a:prstClr val="white">
                    <a:lumMod val="50000"/>
                  </a:prstClr>
                </a:solidFill>
                <a:latin typeface="Candara"/>
              </a:rPr>
              <a:t> Who immediately took soldiers and centurions, and ran down unto them: and when they saw the chief captain and the soldiers, they left beating of Paul. </a:t>
            </a:r>
            <a:endParaRPr lang="en-US" sz="2133" baseline="30000" dirty="0">
              <a:solidFill>
                <a:prstClr val="white">
                  <a:lumMod val="50000"/>
                </a:prstClr>
              </a:solidFill>
              <a:latin typeface="Candara"/>
            </a:endParaRPr>
          </a:p>
          <a:p>
            <a:pPr defTabSz="1219170"/>
            <a:r>
              <a:rPr lang="en-US" sz="2133" baseline="30000" dirty="0">
                <a:solidFill>
                  <a:prstClr val="white">
                    <a:lumMod val="50000"/>
                  </a:prstClr>
                </a:solidFill>
                <a:latin typeface="Candara"/>
              </a:rPr>
              <a:t>33</a:t>
            </a:r>
            <a:r>
              <a:rPr lang="en-US" sz="2133" dirty="0">
                <a:solidFill>
                  <a:prstClr val="white">
                    <a:lumMod val="50000"/>
                  </a:prstClr>
                </a:solidFill>
                <a:latin typeface="Candara"/>
              </a:rPr>
              <a:t> Then the chief captain came near, and took him, and commanded </a:t>
            </a:r>
            <a:r>
              <a:rPr lang="en-US" sz="2133" i="1" dirty="0">
                <a:solidFill>
                  <a:prstClr val="white">
                    <a:lumMod val="50000"/>
                  </a:prstClr>
                </a:solidFill>
                <a:latin typeface="Candara"/>
              </a:rPr>
              <a:t>him </a:t>
            </a:r>
            <a:r>
              <a:rPr lang="en-US" sz="2133" dirty="0">
                <a:solidFill>
                  <a:prstClr val="white">
                    <a:lumMod val="50000"/>
                  </a:prstClr>
                </a:solidFill>
                <a:latin typeface="Candara"/>
              </a:rPr>
              <a:t>to be bound with </a:t>
            </a:r>
            <a:r>
              <a:rPr lang="en-US" sz="2133" dirty="0">
                <a:solidFill>
                  <a:srgbClr val="C00000"/>
                </a:solidFill>
                <a:latin typeface="Candara"/>
              </a:rPr>
              <a:t>two chains</a:t>
            </a:r>
            <a:r>
              <a:rPr lang="en-US" sz="2133" dirty="0">
                <a:solidFill>
                  <a:prstClr val="white">
                    <a:lumMod val="50000"/>
                  </a:prstClr>
                </a:solidFill>
                <a:latin typeface="Candara"/>
              </a:rPr>
              <a:t>; and demanded who he was, </a:t>
            </a:r>
            <a:br>
              <a:rPr lang="en-US" sz="2133" dirty="0">
                <a:solidFill>
                  <a:prstClr val="white">
                    <a:lumMod val="50000"/>
                  </a:prstClr>
                </a:solidFill>
                <a:latin typeface="Candara"/>
              </a:rPr>
            </a:br>
            <a:r>
              <a:rPr lang="en-US" sz="2133" dirty="0">
                <a:solidFill>
                  <a:prstClr val="white">
                    <a:lumMod val="50000"/>
                  </a:prstClr>
                </a:solidFill>
                <a:latin typeface="Candara"/>
              </a:rPr>
              <a:t>and what he had done. </a:t>
            </a:r>
          </a:p>
          <a:p>
            <a:pPr defTabSz="1219170">
              <a:spcBef>
                <a:spcPts val="800"/>
              </a:spcBef>
            </a:pPr>
            <a:r>
              <a:rPr lang="en-US" sz="1867" dirty="0">
                <a:solidFill>
                  <a:srgbClr val="073E87"/>
                </a:solidFill>
                <a:latin typeface="Candara"/>
              </a:rPr>
              <a:t>(Thus fulfilling the prophecy of </a:t>
            </a:r>
            <a:r>
              <a:rPr lang="en-US" sz="1867" dirty="0" err="1">
                <a:solidFill>
                  <a:srgbClr val="073E87"/>
                </a:solidFill>
                <a:latin typeface="Candara"/>
              </a:rPr>
              <a:t>Agabus</a:t>
            </a:r>
            <a:r>
              <a:rPr lang="en-US" sz="1867" dirty="0">
                <a:solidFill>
                  <a:srgbClr val="073E87"/>
                </a:solidFill>
                <a:latin typeface="Candara"/>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1" y="584198"/>
            <a:ext cx="4195159" cy="5738977"/>
          </a:xfrm>
          <a:prstGeom prst="rect">
            <a:avLst/>
          </a:prstGeom>
        </p:spPr>
      </p:pic>
    </p:spTree>
    <p:extLst>
      <p:ext uri="{BB962C8B-B14F-4D97-AF65-F5344CB8AC3E}">
        <p14:creationId xmlns:p14="http://schemas.microsoft.com/office/powerpoint/2010/main" val="892091021"/>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2152" y="990601"/>
            <a:ext cx="4822255" cy="3374642"/>
          </a:xfrm>
          <a:prstGeom prst="rect">
            <a:avLst/>
          </a:prstGeom>
          <a:noFill/>
        </p:spPr>
        <p:txBody>
          <a:bodyPr wrap="square" rtlCol="0">
            <a:spAutoFit/>
          </a:bodyPr>
          <a:lstStyle/>
          <a:p>
            <a:pPr defTabSz="1219170"/>
            <a:r>
              <a:rPr lang="en-US" sz="2133" baseline="30000" dirty="0">
                <a:solidFill>
                  <a:prstClr val="black"/>
                </a:solidFill>
                <a:latin typeface="Candara"/>
              </a:rPr>
              <a:t>34</a:t>
            </a:r>
            <a:r>
              <a:rPr lang="en-US" sz="2133" dirty="0">
                <a:solidFill>
                  <a:prstClr val="black"/>
                </a:solidFill>
                <a:latin typeface="Candara"/>
              </a:rPr>
              <a:t> And some cried one thing,              some another, among the multitude: </a:t>
            </a:r>
          </a:p>
          <a:p>
            <a:pPr defTabSz="1219170"/>
            <a:r>
              <a:rPr lang="en-US" sz="2133" dirty="0">
                <a:solidFill>
                  <a:prstClr val="black"/>
                </a:solidFill>
                <a:latin typeface="Candara"/>
              </a:rPr>
              <a:t>and when he could not know the certainty for the tumult, he commanded him to be carried into the castle.  </a:t>
            </a:r>
          </a:p>
          <a:p>
            <a:pPr defTabSz="1219170"/>
            <a:r>
              <a:rPr lang="en-US" sz="2133" baseline="30000" dirty="0">
                <a:solidFill>
                  <a:prstClr val="black"/>
                </a:solidFill>
                <a:latin typeface="Candara"/>
              </a:rPr>
              <a:t>35</a:t>
            </a:r>
            <a:r>
              <a:rPr lang="en-US" sz="2133" dirty="0">
                <a:solidFill>
                  <a:prstClr val="black"/>
                </a:solidFill>
                <a:latin typeface="Candara"/>
              </a:rPr>
              <a:t> And when he came upon the stairs, so it was, that he was borne of the soldiers for the violence of the people. </a:t>
            </a:r>
          </a:p>
          <a:p>
            <a:pPr defTabSz="1219170"/>
            <a:r>
              <a:rPr lang="en-US" sz="2133" baseline="30000" dirty="0">
                <a:solidFill>
                  <a:prstClr val="black"/>
                </a:solidFill>
                <a:latin typeface="Candara"/>
              </a:rPr>
              <a:t>36</a:t>
            </a:r>
            <a:r>
              <a:rPr lang="en-US" sz="2133" dirty="0">
                <a:solidFill>
                  <a:prstClr val="black"/>
                </a:solidFill>
                <a:latin typeface="Candara"/>
              </a:rPr>
              <a:t> For the multitude of the people followed after, crying, Away with him.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0" y="812800"/>
            <a:ext cx="4546600" cy="4546600"/>
          </a:xfrm>
          <a:prstGeom prst="rect">
            <a:avLst/>
          </a:prstGeom>
        </p:spPr>
      </p:pic>
      <p:sp>
        <p:nvSpPr>
          <p:cNvPr id="3" name="TextBox 2"/>
          <p:cNvSpPr txBox="1"/>
          <p:nvPr/>
        </p:nvSpPr>
        <p:spPr>
          <a:xfrm>
            <a:off x="6604000" y="5359400"/>
            <a:ext cx="4546600" cy="666977"/>
          </a:xfrm>
          <a:prstGeom prst="rect">
            <a:avLst/>
          </a:prstGeom>
          <a:noFill/>
        </p:spPr>
        <p:txBody>
          <a:bodyPr wrap="square" rtlCol="0">
            <a:spAutoFit/>
          </a:bodyPr>
          <a:lstStyle/>
          <a:p>
            <a:pPr algn="ctr" defTabSz="1219170"/>
            <a:r>
              <a:rPr lang="en-US" sz="1867" dirty="0">
                <a:solidFill>
                  <a:prstClr val="white"/>
                </a:solidFill>
                <a:latin typeface="Candara"/>
              </a:rPr>
              <a:t>The Castle of Antonia was a military barracks named for Mark Antony.</a:t>
            </a:r>
          </a:p>
        </p:txBody>
      </p:sp>
      <p:sp>
        <p:nvSpPr>
          <p:cNvPr id="5" name="Right Arrow 4"/>
          <p:cNvSpPr/>
          <p:nvPr/>
        </p:nvSpPr>
        <p:spPr>
          <a:xfrm rot="10800000">
            <a:off x="9652000" y="990600"/>
            <a:ext cx="8128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58630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498600"/>
            <a:ext cx="4673600" cy="3149004"/>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37</a:t>
            </a:r>
            <a:r>
              <a:rPr lang="en-US" sz="2133" dirty="0">
                <a:solidFill>
                  <a:prstClr val="black"/>
                </a:solidFill>
                <a:latin typeface="Candara"/>
              </a:rPr>
              <a:t> And as Paul was to be led into the castle, he said unto the chief captain, May I speak unto thee? </a:t>
            </a:r>
          </a:p>
          <a:p>
            <a:pPr defTabSz="1219170">
              <a:spcBef>
                <a:spcPts val="800"/>
              </a:spcBef>
            </a:pPr>
            <a:r>
              <a:rPr lang="en-US" sz="2133" dirty="0">
                <a:solidFill>
                  <a:prstClr val="black"/>
                </a:solidFill>
                <a:latin typeface="Candara"/>
              </a:rPr>
              <a:t>Who said, Canst thou speak Greek? </a:t>
            </a:r>
          </a:p>
          <a:p>
            <a:pPr defTabSz="1219170"/>
            <a:r>
              <a:rPr lang="en-US" sz="2133" baseline="30000" dirty="0">
                <a:solidFill>
                  <a:prstClr val="black"/>
                </a:solidFill>
                <a:latin typeface="Candara"/>
              </a:rPr>
              <a:t>38</a:t>
            </a:r>
            <a:r>
              <a:rPr lang="en-US" sz="2133" dirty="0">
                <a:solidFill>
                  <a:prstClr val="black"/>
                </a:solidFill>
                <a:latin typeface="Candara"/>
              </a:rPr>
              <a:t> Art not thou that Egyptian, which before these days </a:t>
            </a:r>
            <a:r>
              <a:rPr lang="en-US" sz="2133" dirty="0" err="1">
                <a:solidFill>
                  <a:prstClr val="black"/>
                </a:solidFill>
                <a:latin typeface="Candara"/>
              </a:rPr>
              <a:t>madest</a:t>
            </a:r>
            <a:r>
              <a:rPr lang="en-US" sz="2133" dirty="0">
                <a:solidFill>
                  <a:prstClr val="black"/>
                </a:solidFill>
                <a:latin typeface="Candara"/>
              </a:rPr>
              <a:t> an uproar, and </a:t>
            </a:r>
            <a:r>
              <a:rPr lang="en-US" sz="2133" dirty="0" err="1">
                <a:solidFill>
                  <a:prstClr val="black"/>
                </a:solidFill>
                <a:latin typeface="Candara"/>
              </a:rPr>
              <a:t>leddest</a:t>
            </a:r>
            <a:r>
              <a:rPr lang="en-US" sz="2133" dirty="0">
                <a:solidFill>
                  <a:prstClr val="black"/>
                </a:solidFill>
                <a:latin typeface="Candara"/>
              </a:rPr>
              <a:t> out into the wilderness four thousand men that were murderers?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6978" y="1212849"/>
            <a:ext cx="4103981" cy="44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9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2070815"/>
            <a:ext cx="4673600" cy="2061718"/>
          </a:xfrm>
          <a:prstGeom prst="rect">
            <a:avLst/>
          </a:prstGeom>
          <a:noFill/>
        </p:spPr>
        <p:txBody>
          <a:bodyPr wrap="square" rtlCol="0">
            <a:spAutoFit/>
          </a:bodyPr>
          <a:lstStyle/>
          <a:p>
            <a:pPr defTabSz="1219170"/>
            <a:r>
              <a:rPr lang="en-US" sz="2133" baseline="30000" dirty="0">
                <a:solidFill>
                  <a:prstClr val="black"/>
                </a:solidFill>
                <a:latin typeface="Candara"/>
              </a:rPr>
              <a:t>39</a:t>
            </a:r>
            <a:r>
              <a:rPr lang="en-US" sz="2133" dirty="0">
                <a:solidFill>
                  <a:prstClr val="black"/>
                </a:solidFill>
                <a:latin typeface="Candara"/>
              </a:rPr>
              <a:t> But Paul said, </a:t>
            </a:r>
          </a:p>
          <a:p>
            <a:pPr defTabSz="1219170"/>
            <a:r>
              <a:rPr lang="en-US" sz="2133" dirty="0">
                <a:solidFill>
                  <a:prstClr val="black"/>
                </a:solidFill>
                <a:latin typeface="Candara"/>
              </a:rPr>
              <a:t>I am a man </a:t>
            </a:r>
            <a:r>
              <a:rPr lang="en-US" sz="2133" i="1" dirty="0">
                <a:solidFill>
                  <a:prstClr val="black"/>
                </a:solidFill>
                <a:latin typeface="Candara"/>
              </a:rPr>
              <a:t>which am </a:t>
            </a:r>
            <a:r>
              <a:rPr lang="en-US" sz="2133" dirty="0">
                <a:solidFill>
                  <a:prstClr val="black"/>
                </a:solidFill>
                <a:latin typeface="Candara"/>
              </a:rPr>
              <a:t>a Jew of Tarsus, </a:t>
            </a:r>
          </a:p>
          <a:p>
            <a:pPr defTabSz="1219170"/>
            <a:r>
              <a:rPr lang="en-US" sz="2133" i="1" dirty="0">
                <a:solidFill>
                  <a:prstClr val="black"/>
                </a:solidFill>
                <a:latin typeface="Candara"/>
              </a:rPr>
              <a:t>a city </a:t>
            </a:r>
            <a:r>
              <a:rPr lang="en-US" sz="2133" dirty="0">
                <a:solidFill>
                  <a:prstClr val="black"/>
                </a:solidFill>
                <a:latin typeface="Candara"/>
              </a:rPr>
              <a:t>in Cilicia, a citizen of no mean [insignificant] city: </a:t>
            </a:r>
          </a:p>
          <a:p>
            <a:pPr defTabSz="1219170"/>
            <a:r>
              <a:rPr lang="en-US" sz="2133" dirty="0">
                <a:solidFill>
                  <a:prstClr val="black"/>
                </a:solidFill>
                <a:latin typeface="Candara"/>
              </a:rPr>
              <a:t>and, I beseech thee, </a:t>
            </a:r>
          </a:p>
          <a:p>
            <a:pPr defTabSz="1219170"/>
            <a:r>
              <a:rPr lang="en-US" sz="2133" dirty="0">
                <a:solidFill>
                  <a:prstClr val="black"/>
                </a:solidFill>
                <a:latin typeface="Candara"/>
              </a:rPr>
              <a:t>suffer me to speak unto the people.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6978" y="1212849"/>
            <a:ext cx="4103981" cy="44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7674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a:t>
            </a:r>
            <a:r>
              <a:rPr lang="en-US" sz="2800" b="1" dirty="0">
                <a:solidFill>
                  <a:prstClr val="black"/>
                </a:solidFill>
                <a:effectLst>
                  <a:outerShdw blurRad="38100" dist="38100" dir="2700000" algn="tl">
                    <a:srgbClr val="000000">
                      <a:alpha val="43137"/>
                    </a:srgbClr>
                  </a:outerShdw>
                </a:effectLst>
                <a:latin typeface="Calibri"/>
              </a:rPr>
              <a:t>10 + 9, Ephesus Time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20</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Traveling </a:t>
            </a:r>
            <a:r>
              <a:rPr lang="en-US" sz="2800" b="1" dirty="0" err="1">
                <a:solidFill>
                  <a:prstClr val="black"/>
                </a:solidFill>
                <a:effectLst>
                  <a:outerShdw blurRad="38100" dist="38100" dir="2700000" algn="tl">
                    <a:srgbClr val="000000">
                      <a:alpha val="43137"/>
                    </a:srgbClr>
                  </a:outerShdw>
                </a:effectLst>
                <a:latin typeface="Calibri"/>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21</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Confinement Begun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22</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A Mob, Not A Few</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The Council, You See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24</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Felix Listens No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Arrives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26</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Realizes Paul’s Fix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27</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Shipwreck &amp; An Angel From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28 – “The End Of Our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097289" y="1674796"/>
            <a:ext cx="8749551" cy="4023360"/>
            <a:chOff x="8319799" y="-3283936"/>
            <a:chExt cx="74720"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9799" y="-1084812"/>
              <a:ext cx="74720"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r>
                <a:rPr lang="en-US" sz="40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Before A Mob, Not A Few</a:t>
              </a:r>
              <a:r>
                <a:rPr kumimoji="0" lang="en-US" sz="4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Twenty-Two</a:t>
              </a:r>
            </a:p>
          </p:txBody>
        </p:sp>
      </p:grpSp>
    </p:spTree>
    <p:extLst>
      <p:ext uri="{BB962C8B-B14F-4D97-AF65-F5344CB8AC3E}">
        <p14:creationId xmlns:p14="http://schemas.microsoft.com/office/powerpoint/2010/main" val="24471501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398350"/>
            <a:ext cx="5588000" cy="4359335"/>
          </a:xfrm>
          <a:prstGeom prst="rect">
            <a:avLst/>
          </a:prstGeom>
          <a:noFill/>
        </p:spPr>
        <p:txBody>
          <a:bodyPr wrap="square" rtlCol="0">
            <a:spAutoFit/>
          </a:bodyPr>
          <a:lstStyle/>
          <a:p>
            <a:pPr defTabSz="1219170"/>
            <a:r>
              <a:rPr lang="en-US" sz="2133" baseline="30000" dirty="0">
                <a:solidFill>
                  <a:prstClr val="black"/>
                </a:solidFill>
                <a:latin typeface="Candara"/>
              </a:rPr>
              <a:t>40</a:t>
            </a:r>
            <a:r>
              <a:rPr lang="en-US" sz="2133" dirty="0">
                <a:solidFill>
                  <a:prstClr val="black"/>
                </a:solidFill>
                <a:latin typeface="Candara"/>
              </a:rPr>
              <a:t> And when he had given him </a:t>
            </a:r>
            <a:r>
              <a:rPr lang="en-US" sz="2133" dirty="0" err="1">
                <a:solidFill>
                  <a:prstClr val="black"/>
                </a:solidFill>
                <a:latin typeface="Candara"/>
              </a:rPr>
              <a:t>licence</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Paul stood on the stairs, and beckoned with the hand unto the people. </a:t>
            </a:r>
          </a:p>
          <a:p>
            <a:pPr defTabSz="1219170"/>
            <a:r>
              <a:rPr lang="en-US" sz="2133" dirty="0">
                <a:solidFill>
                  <a:prstClr val="black"/>
                </a:solidFill>
                <a:latin typeface="Candara"/>
              </a:rPr>
              <a:t>And when there was made a great silence, </a:t>
            </a:r>
            <a:br>
              <a:rPr lang="en-US" sz="2133" dirty="0">
                <a:solidFill>
                  <a:prstClr val="black"/>
                </a:solidFill>
                <a:latin typeface="Candara"/>
              </a:rPr>
            </a:br>
            <a:r>
              <a:rPr lang="en-US" sz="2133" dirty="0">
                <a:solidFill>
                  <a:prstClr val="black"/>
                </a:solidFill>
                <a:latin typeface="Candara"/>
              </a:rPr>
              <a:t>he </a:t>
            </a:r>
            <a:r>
              <a:rPr lang="en-US" sz="2133" dirty="0" err="1">
                <a:solidFill>
                  <a:prstClr val="black"/>
                </a:solidFill>
                <a:latin typeface="Candara"/>
              </a:rPr>
              <a:t>spake</a:t>
            </a:r>
            <a:r>
              <a:rPr lang="en-US" sz="2133" dirty="0">
                <a:solidFill>
                  <a:prstClr val="black"/>
                </a:solidFill>
                <a:latin typeface="Candara"/>
              </a:rPr>
              <a:t> unto </a:t>
            </a:r>
            <a:r>
              <a:rPr lang="en-US" sz="2133" i="1" dirty="0">
                <a:solidFill>
                  <a:prstClr val="black"/>
                </a:solidFill>
                <a:latin typeface="Candara"/>
              </a:rPr>
              <a:t>them </a:t>
            </a:r>
            <a:r>
              <a:rPr lang="en-US" sz="2133" dirty="0">
                <a:solidFill>
                  <a:prstClr val="black"/>
                </a:solidFill>
                <a:latin typeface="Candara"/>
              </a:rPr>
              <a:t>in the Hebrew tongue, saying,</a:t>
            </a:r>
          </a:p>
          <a:p>
            <a:pPr defTabSz="1219170"/>
            <a:endParaRPr lang="en-US" sz="2133" dirty="0">
              <a:solidFill>
                <a:prstClr val="black"/>
              </a:solidFill>
              <a:latin typeface="Candara"/>
            </a:endParaRPr>
          </a:p>
          <a:p>
            <a:pPr defTabSz="1219170"/>
            <a:r>
              <a:rPr lang="en-US" sz="2133" b="1" dirty="0">
                <a:solidFill>
                  <a:prstClr val="black"/>
                </a:solidFill>
                <a:latin typeface="Candara"/>
              </a:rPr>
              <a:t>Acts 22:</a:t>
            </a:r>
          </a:p>
          <a:p>
            <a:pPr defTabSz="1219170"/>
            <a:r>
              <a:rPr lang="en-US" sz="2133" baseline="30000" dirty="0">
                <a:solidFill>
                  <a:prstClr val="black"/>
                </a:solidFill>
                <a:latin typeface="Candara"/>
              </a:rPr>
              <a:t>1</a:t>
            </a:r>
            <a:r>
              <a:rPr lang="en-US" sz="2133" dirty="0">
                <a:solidFill>
                  <a:prstClr val="black"/>
                </a:solidFill>
                <a:latin typeface="Candara"/>
              </a:rPr>
              <a:t> Men, brethren, and fathers, hear ye my </a:t>
            </a:r>
            <a:r>
              <a:rPr lang="en-US" sz="2133" dirty="0" err="1">
                <a:solidFill>
                  <a:prstClr val="black"/>
                </a:solidFill>
                <a:latin typeface="Candara"/>
              </a:rPr>
              <a:t>defence</a:t>
            </a:r>
            <a:r>
              <a:rPr lang="en-US" sz="2133" dirty="0">
                <a:solidFill>
                  <a:prstClr val="black"/>
                </a:solidFill>
                <a:latin typeface="Candara"/>
              </a:rPr>
              <a:t> </a:t>
            </a:r>
            <a:r>
              <a:rPr lang="en-US" sz="2133" i="1" dirty="0">
                <a:solidFill>
                  <a:prstClr val="black"/>
                </a:solidFill>
                <a:latin typeface="Candara"/>
              </a:rPr>
              <a:t>which I make </a:t>
            </a:r>
            <a:r>
              <a:rPr lang="en-US" sz="2133" dirty="0">
                <a:solidFill>
                  <a:prstClr val="black"/>
                </a:solidFill>
                <a:latin typeface="Candara"/>
              </a:rPr>
              <a:t>now unto you.  </a:t>
            </a:r>
          </a:p>
          <a:p>
            <a:pPr defTabSz="1219170"/>
            <a:r>
              <a:rPr lang="en-US" sz="2133" baseline="30000" dirty="0">
                <a:solidFill>
                  <a:prstClr val="black"/>
                </a:solidFill>
                <a:latin typeface="Candara"/>
              </a:rPr>
              <a:t>2</a:t>
            </a:r>
            <a:r>
              <a:rPr lang="en-US" sz="2133" dirty="0">
                <a:solidFill>
                  <a:prstClr val="black"/>
                </a:solidFill>
                <a:latin typeface="Candara"/>
              </a:rPr>
              <a:t> (And when they heard that he </a:t>
            </a:r>
            <a:r>
              <a:rPr lang="en-US" sz="2133" dirty="0" err="1">
                <a:solidFill>
                  <a:prstClr val="black"/>
                </a:solidFill>
                <a:latin typeface="Candara"/>
              </a:rPr>
              <a:t>spake</a:t>
            </a:r>
            <a:r>
              <a:rPr lang="en-US" sz="2133" dirty="0">
                <a:solidFill>
                  <a:prstClr val="black"/>
                </a:solidFill>
                <a:latin typeface="Candara"/>
              </a:rPr>
              <a:t> in the Hebrew tongue to them, they kept the more silence: and he saith,)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794703"/>
            <a:ext cx="4267200" cy="5300869"/>
          </a:xfrm>
          <a:prstGeom prst="rect">
            <a:avLst/>
          </a:prstGeom>
        </p:spPr>
      </p:pic>
    </p:spTree>
    <p:extLst>
      <p:ext uri="{BB962C8B-B14F-4D97-AF65-F5344CB8AC3E}">
        <p14:creationId xmlns:p14="http://schemas.microsoft.com/office/powerpoint/2010/main" val="3708079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9840" y="1803400"/>
            <a:ext cx="4572000" cy="2389950"/>
          </a:xfrm>
          <a:prstGeom prst="rect">
            <a:avLst/>
          </a:prstGeom>
          <a:noFill/>
        </p:spPr>
        <p:txBody>
          <a:bodyPr wrap="square" rtlCol="0">
            <a:spAutoFit/>
          </a:bodyPr>
          <a:lstStyle/>
          <a:p>
            <a:pPr defTabSz="1219170"/>
            <a:r>
              <a:rPr lang="en-US" sz="2133" baseline="30000" dirty="0">
                <a:solidFill>
                  <a:prstClr val="black"/>
                </a:solidFill>
                <a:latin typeface="Candara"/>
              </a:rPr>
              <a:t>3</a:t>
            </a:r>
            <a:r>
              <a:rPr lang="en-US" sz="2133" dirty="0">
                <a:solidFill>
                  <a:prstClr val="black"/>
                </a:solidFill>
                <a:latin typeface="Candara"/>
              </a:rPr>
              <a:t> I am verily a man </a:t>
            </a:r>
            <a:r>
              <a:rPr lang="en-US" sz="2133" i="1" dirty="0">
                <a:solidFill>
                  <a:prstClr val="black"/>
                </a:solidFill>
                <a:latin typeface="Candara"/>
              </a:rPr>
              <a:t>which am </a:t>
            </a:r>
            <a:r>
              <a:rPr lang="en-US" sz="2133" dirty="0">
                <a:solidFill>
                  <a:prstClr val="black"/>
                </a:solidFill>
                <a:latin typeface="Candara"/>
              </a:rPr>
              <a:t>a Jew, born in Tarsus, </a:t>
            </a:r>
            <a:r>
              <a:rPr lang="en-US" sz="2133" i="1" dirty="0">
                <a:solidFill>
                  <a:prstClr val="black"/>
                </a:solidFill>
                <a:latin typeface="Candara"/>
              </a:rPr>
              <a:t>a city </a:t>
            </a:r>
            <a:r>
              <a:rPr lang="en-US" sz="2133" dirty="0">
                <a:solidFill>
                  <a:prstClr val="black"/>
                </a:solidFill>
                <a:latin typeface="Candara"/>
              </a:rPr>
              <a:t>in Cilicia, yet brought up in this city at the feet of Gamaliel, </a:t>
            </a:r>
            <a:r>
              <a:rPr lang="en-US" sz="2133" i="1" dirty="0">
                <a:solidFill>
                  <a:prstClr val="black"/>
                </a:solidFill>
                <a:latin typeface="Candara"/>
              </a:rPr>
              <a:t>and </a:t>
            </a:r>
            <a:r>
              <a:rPr lang="en-US" sz="2133" dirty="0">
                <a:solidFill>
                  <a:prstClr val="black"/>
                </a:solidFill>
                <a:latin typeface="Candara"/>
              </a:rPr>
              <a:t>taught according to the perfect manner of the law of the fathers, and was zealous toward God, as ye all are this day.</a:t>
            </a:r>
          </a:p>
        </p:txBody>
      </p:sp>
      <p:pic>
        <p:nvPicPr>
          <p:cNvPr id="1026" name="Picture 2" descr="D:\_PowerPoint- Book of Acts\Bible People\Paul's 4th\ar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346" y="872961"/>
            <a:ext cx="4457309" cy="509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11703"/>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9840" y="1701801"/>
            <a:ext cx="4673600" cy="3374642"/>
          </a:xfrm>
          <a:prstGeom prst="rect">
            <a:avLst/>
          </a:prstGeom>
        </p:spPr>
        <p:txBody>
          <a:bodyPr wrap="square">
            <a:spAutoFit/>
          </a:bodyPr>
          <a:lstStyle/>
          <a:p>
            <a:pPr defTabSz="1219170"/>
            <a:r>
              <a:rPr lang="en-US" sz="2133" baseline="30000" dirty="0">
                <a:solidFill>
                  <a:prstClr val="black"/>
                </a:solidFill>
                <a:latin typeface="Candara"/>
              </a:rPr>
              <a:t>4</a:t>
            </a:r>
            <a:r>
              <a:rPr lang="en-US" sz="2133" dirty="0">
                <a:solidFill>
                  <a:prstClr val="black"/>
                </a:solidFill>
                <a:latin typeface="Candara"/>
              </a:rPr>
              <a:t> And I persecuted this way unto the death, binding and delivering into prisons both men and women.  </a:t>
            </a:r>
          </a:p>
          <a:p>
            <a:pPr defTabSz="1219170"/>
            <a:r>
              <a:rPr lang="en-US" sz="2133" baseline="30000" dirty="0">
                <a:solidFill>
                  <a:prstClr val="black"/>
                </a:solidFill>
                <a:latin typeface="Candara"/>
              </a:rPr>
              <a:t>5</a:t>
            </a:r>
            <a:r>
              <a:rPr lang="en-US" sz="2133" dirty="0">
                <a:solidFill>
                  <a:prstClr val="black"/>
                </a:solidFill>
                <a:latin typeface="Candara"/>
              </a:rPr>
              <a:t> As also the high priest doth bear me witness, and all the estate of the elders: from whom also I received letters unto the brethren, and went to Damascus, to bring them which were there bound unto Jerusalem, for to be punished.  </a:t>
            </a:r>
          </a:p>
        </p:txBody>
      </p:sp>
      <p:pic>
        <p:nvPicPr>
          <p:cNvPr id="6" name="Picture 2" descr="D:\_PowerPoint- Book of Acts\Bible People\Paul's 4th\ar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346" y="872961"/>
            <a:ext cx="4457309" cy="509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413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9840" y="1498600"/>
            <a:ext cx="4673600" cy="3702873"/>
          </a:xfrm>
          <a:prstGeom prst="rect">
            <a:avLst/>
          </a:prstGeom>
        </p:spPr>
        <p:txBody>
          <a:bodyPr wrap="square">
            <a:spAutoFit/>
          </a:bodyPr>
          <a:lstStyle/>
          <a:p>
            <a:pPr defTabSz="1219170"/>
            <a:r>
              <a:rPr lang="en-US" sz="2133" baseline="30000" dirty="0">
                <a:solidFill>
                  <a:prstClr val="black"/>
                </a:solidFill>
                <a:latin typeface="Candara"/>
              </a:rPr>
              <a:t>6</a:t>
            </a:r>
            <a:r>
              <a:rPr lang="en-US" sz="2133" dirty="0">
                <a:solidFill>
                  <a:prstClr val="black"/>
                </a:solidFill>
                <a:latin typeface="Candara"/>
              </a:rPr>
              <a:t> And it came to pass, that, as I made my journey, and was come nigh unto Damascus about noon, suddenly there shone from heaven a great light round about me.  </a:t>
            </a:r>
          </a:p>
          <a:p>
            <a:pPr defTabSz="1219170"/>
            <a:r>
              <a:rPr lang="en-US" sz="2133" baseline="30000" dirty="0">
                <a:solidFill>
                  <a:prstClr val="black"/>
                </a:solidFill>
                <a:latin typeface="Candara"/>
              </a:rPr>
              <a:t>7</a:t>
            </a:r>
            <a:r>
              <a:rPr lang="en-US" sz="2133" dirty="0">
                <a:solidFill>
                  <a:prstClr val="black"/>
                </a:solidFill>
                <a:latin typeface="Candara"/>
              </a:rPr>
              <a:t> And I fell unto the ground, and heard a voice saying unto me, </a:t>
            </a:r>
            <a:br>
              <a:rPr lang="en-US" sz="2133" dirty="0">
                <a:solidFill>
                  <a:prstClr val="black"/>
                </a:solidFill>
                <a:latin typeface="Candara"/>
              </a:rPr>
            </a:br>
            <a:r>
              <a:rPr lang="en-US" sz="2133" dirty="0">
                <a:solidFill>
                  <a:srgbClr val="C00000"/>
                </a:solidFill>
                <a:latin typeface="Candara"/>
              </a:rPr>
              <a:t>Saul, Saul, why </a:t>
            </a:r>
            <a:r>
              <a:rPr lang="en-US" sz="2133" dirty="0" err="1">
                <a:solidFill>
                  <a:srgbClr val="C00000"/>
                </a:solidFill>
                <a:latin typeface="Candara"/>
              </a:rPr>
              <a:t>persecutest</a:t>
            </a:r>
            <a:r>
              <a:rPr lang="en-US" sz="2133" dirty="0">
                <a:solidFill>
                  <a:srgbClr val="C00000"/>
                </a:solidFill>
                <a:latin typeface="Candara"/>
              </a:rPr>
              <a:t> thou me?</a:t>
            </a:r>
          </a:p>
          <a:p>
            <a:pPr defTabSz="1219170"/>
            <a:r>
              <a:rPr lang="en-US" sz="2133" baseline="30000" dirty="0">
                <a:solidFill>
                  <a:prstClr val="black"/>
                </a:solidFill>
                <a:latin typeface="Candara"/>
              </a:rPr>
              <a:t>8</a:t>
            </a:r>
            <a:r>
              <a:rPr lang="en-US" sz="2133" dirty="0">
                <a:solidFill>
                  <a:prstClr val="black"/>
                </a:solidFill>
                <a:latin typeface="Candara"/>
              </a:rPr>
              <a:t> And I answered, Who art thou, Lord?</a:t>
            </a:r>
          </a:p>
          <a:p>
            <a:pPr defTabSz="1219170"/>
            <a:r>
              <a:rPr lang="en-US" sz="2133" dirty="0">
                <a:solidFill>
                  <a:prstClr val="black"/>
                </a:solidFill>
                <a:latin typeface="Candara"/>
              </a:rPr>
              <a:t>And he said unto me, </a:t>
            </a:r>
            <a:r>
              <a:rPr lang="en-US" sz="2133" dirty="0">
                <a:solidFill>
                  <a:srgbClr val="C00000"/>
                </a:solidFill>
                <a:latin typeface="Candara"/>
              </a:rPr>
              <a:t>I am Jesus of Nazareth, whom thou </a:t>
            </a:r>
            <a:r>
              <a:rPr lang="en-US" sz="2133" dirty="0" err="1">
                <a:solidFill>
                  <a:srgbClr val="C00000"/>
                </a:solidFill>
                <a:latin typeface="Candara"/>
              </a:rPr>
              <a:t>persecutest</a:t>
            </a:r>
            <a:r>
              <a:rPr lang="en-US" sz="2133" dirty="0">
                <a:solidFill>
                  <a:prstClr val="black"/>
                </a:solidFill>
                <a:latin typeface="Candara"/>
              </a:rPr>
              <a:t>.  </a:t>
            </a:r>
          </a:p>
        </p:txBody>
      </p:sp>
      <p:pic>
        <p:nvPicPr>
          <p:cNvPr id="5" name="Picture 2" descr="D:\_PowerPoint- Book of Acts\Bible People\Paul\Paul's early days\conversion of paul\conversion-of-st-pau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925504"/>
            <a:ext cx="4569355" cy="494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476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4A13D-18D0-496E-87C8-CB1DD545D247}"/>
              </a:ext>
            </a:extLst>
          </p:cNvPr>
          <p:cNvPicPr/>
          <p:nvPr/>
        </p:nvPicPr>
        <p:blipFill>
          <a:blip r:embed="rId2">
            <a:extLst>
              <a:ext uri="{28A0092B-C50C-407E-A947-70E740481C1C}">
                <a14:useLocalDpi xmlns:a14="http://schemas.microsoft.com/office/drawing/2010/main" val="0"/>
              </a:ext>
            </a:extLst>
          </a:blip>
          <a:stretch>
            <a:fillRect/>
          </a:stretch>
        </p:blipFill>
        <p:spPr>
          <a:xfrm>
            <a:off x="664143" y="192505"/>
            <a:ext cx="10857297" cy="6381550"/>
          </a:xfrm>
          <a:prstGeom prst="rect">
            <a:avLst/>
          </a:prstGeom>
        </p:spPr>
      </p:pic>
    </p:spTree>
    <p:extLst>
      <p:ext uri="{BB962C8B-B14F-4D97-AF65-F5344CB8AC3E}">
        <p14:creationId xmlns:p14="http://schemas.microsoft.com/office/powerpoint/2010/main" val="347422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9840" y="1672035"/>
            <a:ext cx="4470400" cy="3046411"/>
          </a:xfrm>
          <a:prstGeom prst="rect">
            <a:avLst/>
          </a:prstGeom>
          <a:noFill/>
        </p:spPr>
        <p:txBody>
          <a:bodyPr wrap="square" rtlCol="0">
            <a:spAutoFit/>
          </a:bodyPr>
          <a:lstStyle/>
          <a:p>
            <a:pPr defTabSz="1219170"/>
            <a:r>
              <a:rPr lang="en-US" sz="2133" baseline="30000" dirty="0">
                <a:solidFill>
                  <a:prstClr val="black"/>
                </a:solidFill>
                <a:latin typeface="Candara"/>
              </a:rPr>
              <a:t>9</a:t>
            </a:r>
            <a:r>
              <a:rPr lang="en-US" sz="2133" dirty="0">
                <a:solidFill>
                  <a:prstClr val="black"/>
                </a:solidFill>
                <a:latin typeface="Candara"/>
              </a:rPr>
              <a:t> And they that were with me saw indeed the light, and were afraid; but they heard not the voice of him that </a:t>
            </a:r>
            <a:r>
              <a:rPr lang="en-US" sz="2133" dirty="0" err="1">
                <a:solidFill>
                  <a:prstClr val="black"/>
                </a:solidFill>
                <a:latin typeface="Candara"/>
              </a:rPr>
              <a:t>spake</a:t>
            </a:r>
            <a:r>
              <a:rPr lang="en-US" sz="2133" dirty="0">
                <a:solidFill>
                  <a:prstClr val="black"/>
                </a:solidFill>
                <a:latin typeface="Candara"/>
              </a:rPr>
              <a:t> to me.  </a:t>
            </a:r>
          </a:p>
          <a:p>
            <a:pPr defTabSz="1219170"/>
            <a:r>
              <a:rPr lang="en-US" sz="2133" baseline="30000" dirty="0">
                <a:solidFill>
                  <a:prstClr val="black"/>
                </a:solidFill>
                <a:latin typeface="Candara"/>
              </a:rPr>
              <a:t>10</a:t>
            </a:r>
            <a:r>
              <a:rPr lang="en-US" sz="2133" dirty="0">
                <a:solidFill>
                  <a:prstClr val="black"/>
                </a:solidFill>
                <a:latin typeface="Candara"/>
              </a:rPr>
              <a:t> And I said, What shall I do, Lord?</a:t>
            </a:r>
          </a:p>
          <a:p>
            <a:pPr defTabSz="1219170"/>
            <a:r>
              <a:rPr lang="en-US" sz="2133" dirty="0">
                <a:solidFill>
                  <a:prstClr val="black"/>
                </a:solidFill>
                <a:latin typeface="Candara"/>
              </a:rPr>
              <a:t>And the Lord said unto me, </a:t>
            </a:r>
            <a:r>
              <a:rPr lang="en-US" sz="2133" dirty="0">
                <a:solidFill>
                  <a:srgbClr val="C00000"/>
                </a:solidFill>
                <a:latin typeface="Candara"/>
              </a:rPr>
              <a:t>Arise, and go into Damascus; and there it shall be told thee of all things which are appointed for thee to do. </a:t>
            </a:r>
          </a:p>
        </p:txBody>
      </p:sp>
      <p:pic>
        <p:nvPicPr>
          <p:cNvPr id="2050" name="Picture 2" descr="D:\_PowerPoint- Book of Acts\Bible People\Paul\Paul's early days\conversion of paul\conversion-of-st-pau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925504"/>
            <a:ext cx="4569355" cy="494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07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39840" y="1341121"/>
            <a:ext cx="4470400" cy="4031104"/>
          </a:xfrm>
          <a:prstGeom prst="rect">
            <a:avLst/>
          </a:prstGeom>
        </p:spPr>
        <p:txBody>
          <a:bodyPr wrap="square">
            <a:spAutoFit/>
          </a:bodyPr>
          <a:lstStyle/>
          <a:p>
            <a:pPr defTabSz="1219170"/>
            <a:r>
              <a:rPr lang="en-US" sz="2133" baseline="30000" dirty="0">
                <a:solidFill>
                  <a:prstClr val="black"/>
                </a:solidFill>
                <a:latin typeface="Candara"/>
              </a:rPr>
              <a:t>11</a:t>
            </a:r>
            <a:r>
              <a:rPr lang="en-US" sz="2133" dirty="0">
                <a:solidFill>
                  <a:prstClr val="black"/>
                </a:solidFill>
                <a:latin typeface="Candara"/>
              </a:rPr>
              <a:t> And when I could not see for the glory of that light, being led by the hand of them that were with me, I came into Damascus.  </a:t>
            </a:r>
          </a:p>
          <a:p>
            <a:pPr defTabSz="1219170"/>
            <a:r>
              <a:rPr lang="en-US" sz="2133" baseline="30000" dirty="0">
                <a:solidFill>
                  <a:prstClr val="black"/>
                </a:solidFill>
                <a:latin typeface="Candara"/>
              </a:rPr>
              <a:t>12</a:t>
            </a:r>
            <a:r>
              <a:rPr lang="en-US" sz="2133" dirty="0">
                <a:solidFill>
                  <a:prstClr val="black"/>
                </a:solidFill>
                <a:latin typeface="Candara"/>
              </a:rPr>
              <a:t> And one Ananias, a devout man according to the law, having a good report of all the Jews which dwelt </a:t>
            </a:r>
            <a:r>
              <a:rPr lang="en-US" sz="2133" i="1" dirty="0">
                <a:solidFill>
                  <a:prstClr val="black"/>
                </a:solidFill>
                <a:latin typeface="Candara"/>
              </a:rPr>
              <a:t>there</a:t>
            </a:r>
            <a:r>
              <a:rPr lang="en-US" sz="2133" dirty="0">
                <a:solidFill>
                  <a:prstClr val="black"/>
                </a:solidFill>
                <a:latin typeface="Candara"/>
              </a:rPr>
              <a:t>,  </a:t>
            </a:r>
          </a:p>
          <a:p>
            <a:pPr defTabSz="1219170"/>
            <a:r>
              <a:rPr lang="en-US" sz="2133" baseline="30000" dirty="0">
                <a:solidFill>
                  <a:prstClr val="black"/>
                </a:solidFill>
                <a:latin typeface="Candara"/>
              </a:rPr>
              <a:t>13</a:t>
            </a:r>
            <a:r>
              <a:rPr lang="en-US" sz="2133" dirty="0">
                <a:solidFill>
                  <a:prstClr val="black"/>
                </a:solidFill>
                <a:latin typeface="Candara"/>
              </a:rPr>
              <a:t> Came unto me, and stood, and said unto me, Brother Saul, receive thy sight. And the same hour I looked up upon him.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1" y="1049444"/>
            <a:ext cx="4163060" cy="475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086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1120" y="1397001"/>
            <a:ext cx="4551680" cy="3702873"/>
          </a:xfrm>
          <a:prstGeom prst="rect">
            <a:avLst/>
          </a:prstGeom>
          <a:noFill/>
        </p:spPr>
        <p:txBody>
          <a:bodyPr wrap="square" rtlCol="0">
            <a:spAutoFit/>
          </a:bodyPr>
          <a:lstStyle/>
          <a:p>
            <a:pPr defTabSz="1219170"/>
            <a:r>
              <a:rPr lang="en-US" sz="2133" baseline="30000" dirty="0">
                <a:solidFill>
                  <a:prstClr val="black"/>
                </a:solidFill>
                <a:latin typeface="Candara"/>
              </a:rPr>
              <a:t>14</a:t>
            </a:r>
            <a:r>
              <a:rPr lang="en-US" sz="2133" dirty="0">
                <a:solidFill>
                  <a:prstClr val="black"/>
                </a:solidFill>
                <a:latin typeface="Candara"/>
              </a:rPr>
              <a:t> And he said, </a:t>
            </a:r>
            <a:br>
              <a:rPr lang="en-US" sz="2133" dirty="0">
                <a:solidFill>
                  <a:prstClr val="black"/>
                </a:solidFill>
                <a:latin typeface="Candara"/>
              </a:rPr>
            </a:br>
            <a:r>
              <a:rPr lang="en-US" sz="2133" dirty="0">
                <a:solidFill>
                  <a:prstClr val="black"/>
                </a:solidFill>
                <a:latin typeface="Candara"/>
              </a:rPr>
              <a:t>The God of our fathers hath chosen thee, that thou </a:t>
            </a:r>
            <a:r>
              <a:rPr lang="en-US" sz="2133" dirty="0" err="1">
                <a:solidFill>
                  <a:prstClr val="black"/>
                </a:solidFill>
                <a:latin typeface="Candara"/>
              </a:rPr>
              <a:t>shouldest</a:t>
            </a:r>
            <a:r>
              <a:rPr lang="en-US" sz="2133" dirty="0">
                <a:solidFill>
                  <a:prstClr val="black"/>
                </a:solidFill>
                <a:latin typeface="Candara"/>
              </a:rPr>
              <a:t> know his will, and see that Just One, and </a:t>
            </a:r>
            <a:r>
              <a:rPr lang="en-US" sz="2133" dirty="0" err="1">
                <a:solidFill>
                  <a:prstClr val="black"/>
                </a:solidFill>
                <a:latin typeface="Candara"/>
              </a:rPr>
              <a:t>shouldest</a:t>
            </a:r>
            <a:r>
              <a:rPr lang="en-US" sz="2133" dirty="0">
                <a:solidFill>
                  <a:prstClr val="black"/>
                </a:solidFill>
                <a:latin typeface="Candara"/>
              </a:rPr>
              <a:t> hear the voice of his mouth.  </a:t>
            </a:r>
          </a:p>
          <a:p>
            <a:pPr defTabSz="1219170"/>
            <a:r>
              <a:rPr lang="en-US" sz="2133" baseline="30000" dirty="0">
                <a:solidFill>
                  <a:prstClr val="black"/>
                </a:solidFill>
                <a:latin typeface="Candara"/>
              </a:rPr>
              <a:t>15</a:t>
            </a:r>
            <a:r>
              <a:rPr lang="en-US" sz="2133" dirty="0">
                <a:solidFill>
                  <a:prstClr val="black"/>
                </a:solidFill>
                <a:latin typeface="Candara"/>
              </a:rPr>
              <a:t> For thou shalt be his witness unto  all men of what thou hast seen and heard.  </a:t>
            </a:r>
          </a:p>
          <a:p>
            <a:pPr defTabSz="1219170"/>
            <a:r>
              <a:rPr lang="en-US" sz="2133" baseline="30000" dirty="0">
                <a:solidFill>
                  <a:prstClr val="black"/>
                </a:solidFill>
                <a:latin typeface="Candara"/>
              </a:rPr>
              <a:t>16</a:t>
            </a:r>
            <a:r>
              <a:rPr lang="en-US" sz="2133" dirty="0">
                <a:solidFill>
                  <a:prstClr val="black"/>
                </a:solidFill>
                <a:latin typeface="Candara"/>
              </a:rPr>
              <a:t> And now why </a:t>
            </a:r>
            <a:r>
              <a:rPr lang="en-US" sz="2133" dirty="0" err="1">
                <a:solidFill>
                  <a:prstClr val="black"/>
                </a:solidFill>
                <a:latin typeface="Candara"/>
              </a:rPr>
              <a:t>tarriest</a:t>
            </a:r>
            <a:r>
              <a:rPr lang="en-US" sz="2133" dirty="0">
                <a:solidFill>
                  <a:prstClr val="black"/>
                </a:solidFill>
                <a:latin typeface="Candara"/>
              </a:rPr>
              <a:t> thou? arise, and be baptized, and wash away thy sins, calling on the name of the Lord.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873" y="859009"/>
            <a:ext cx="3904987" cy="4942416"/>
          </a:xfrm>
          <a:prstGeom prst="rect">
            <a:avLst/>
          </a:prstGeom>
        </p:spPr>
      </p:pic>
    </p:spTree>
    <p:extLst>
      <p:ext uri="{BB962C8B-B14F-4D97-AF65-F5344CB8AC3E}">
        <p14:creationId xmlns:p14="http://schemas.microsoft.com/office/powerpoint/2010/main" val="1300764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9840" y="2006601"/>
            <a:ext cx="4429760" cy="3046411"/>
          </a:xfrm>
          <a:prstGeom prst="rect">
            <a:avLst/>
          </a:prstGeom>
          <a:noFill/>
        </p:spPr>
        <p:txBody>
          <a:bodyPr wrap="square" rtlCol="0">
            <a:spAutoFit/>
          </a:bodyPr>
          <a:lstStyle/>
          <a:p>
            <a:pPr defTabSz="1219170"/>
            <a:r>
              <a:rPr lang="en-US" sz="2133" baseline="30000" dirty="0">
                <a:solidFill>
                  <a:prstClr val="black"/>
                </a:solidFill>
                <a:latin typeface="Candara"/>
              </a:rPr>
              <a:t>17</a:t>
            </a:r>
            <a:r>
              <a:rPr lang="en-US" sz="2133" dirty="0">
                <a:solidFill>
                  <a:prstClr val="black"/>
                </a:solidFill>
                <a:latin typeface="Candara"/>
              </a:rPr>
              <a:t> And it came to pass, that, when I was come again to Jerusalem, even while I prayed in the temple, I was in a trance;</a:t>
            </a:r>
          </a:p>
          <a:p>
            <a:pPr defTabSz="1219170"/>
            <a:r>
              <a:rPr lang="en-US" sz="2133" baseline="30000" dirty="0">
                <a:solidFill>
                  <a:prstClr val="black"/>
                </a:solidFill>
                <a:latin typeface="Candara"/>
              </a:rPr>
              <a:t>18</a:t>
            </a:r>
            <a:r>
              <a:rPr lang="en-US" sz="2133" dirty="0">
                <a:solidFill>
                  <a:prstClr val="black"/>
                </a:solidFill>
                <a:latin typeface="Candara"/>
              </a:rPr>
              <a:t> And saw him saying unto me, </a:t>
            </a:r>
            <a:br>
              <a:rPr lang="en-US" sz="2133" dirty="0">
                <a:solidFill>
                  <a:prstClr val="black"/>
                </a:solidFill>
                <a:latin typeface="Candara"/>
              </a:rPr>
            </a:br>
            <a:r>
              <a:rPr lang="en-US" sz="2133" dirty="0">
                <a:solidFill>
                  <a:srgbClr val="C00000"/>
                </a:solidFill>
                <a:latin typeface="Candara"/>
              </a:rPr>
              <a:t>Make haste, and get thee quickly  out of Jerusalem: for they will not receive thy testimony concerning 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892102"/>
            <a:ext cx="3893989" cy="4997039"/>
          </a:xfrm>
          <a:prstGeom prst="rect">
            <a:avLst/>
          </a:prstGeom>
        </p:spPr>
      </p:pic>
    </p:spTree>
    <p:extLst>
      <p:ext uri="{BB962C8B-B14F-4D97-AF65-F5344CB8AC3E}">
        <p14:creationId xmlns:p14="http://schemas.microsoft.com/office/powerpoint/2010/main" val="32187773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2674" y="1773635"/>
            <a:ext cx="4562374" cy="3046411"/>
          </a:xfrm>
          <a:prstGeom prst="rect">
            <a:avLst/>
          </a:prstGeom>
        </p:spPr>
        <p:txBody>
          <a:bodyPr wrap="square">
            <a:spAutoFit/>
          </a:bodyPr>
          <a:lstStyle/>
          <a:p>
            <a:pPr defTabSz="1219170"/>
            <a:r>
              <a:rPr lang="en-US" sz="2133" baseline="30000" dirty="0">
                <a:solidFill>
                  <a:prstClr val="black"/>
                </a:solidFill>
                <a:latin typeface="Candara"/>
              </a:rPr>
              <a:t>19</a:t>
            </a:r>
            <a:r>
              <a:rPr lang="en-US" sz="2133" dirty="0">
                <a:solidFill>
                  <a:prstClr val="black"/>
                </a:solidFill>
                <a:latin typeface="Candara"/>
              </a:rPr>
              <a:t> And I said, Lord, they know            that I imprisoned and beat in every synagogue them that believed on thee: </a:t>
            </a:r>
          </a:p>
          <a:p>
            <a:pPr defTabSz="1219170"/>
            <a:r>
              <a:rPr lang="en-US" sz="2133" baseline="30000" dirty="0">
                <a:solidFill>
                  <a:prstClr val="black"/>
                </a:solidFill>
                <a:latin typeface="Candara"/>
              </a:rPr>
              <a:t>20</a:t>
            </a:r>
            <a:r>
              <a:rPr lang="en-US" sz="2133" dirty="0">
                <a:solidFill>
                  <a:prstClr val="black"/>
                </a:solidFill>
                <a:latin typeface="Candara"/>
              </a:rPr>
              <a:t> And when the blood of thy martyr Stephen was shed, I also was standing by, and consenting unto his death, and kept the raiment of them that slew him.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600" y="997808"/>
            <a:ext cx="3893989" cy="4785627"/>
          </a:xfrm>
          <a:prstGeom prst="rect">
            <a:avLst/>
          </a:prstGeom>
        </p:spPr>
      </p:pic>
    </p:spTree>
    <p:extLst>
      <p:ext uri="{BB962C8B-B14F-4D97-AF65-F5344CB8AC3E}">
        <p14:creationId xmlns:p14="http://schemas.microsoft.com/office/powerpoint/2010/main" val="1757790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02400" y="3429000"/>
            <a:ext cx="3982720" cy="666977"/>
          </a:xfrm>
          <a:prstGeom prst="rect">
            <a:avLst/>
          </a:prstGeom>
          <a:noFill/>
        </p:spPr>
        <p:txBody>
          <a:bodyPr wrap="square" rtlCol="0">
            <a:spAutoFit/>
          </a:bodyPr>
          <a:lstStyle/>
          <a:p>
            <a:pPr defTabSz="1219170"/>
            <a:r>
              <a:rPr lang="en-US" sz="1867" i="1" dirty="0">
                <a:solidFill>
                  <a:srgbClr val="073E87"/>
                </a:solidFill>
                <a:latin typeface="Candara"/>
              </a:rPr>
              <a:t>The crowd was willing to listen to Paul until they heard the word </a:t>
            </a:r>
            <a:r>
              <a:rPr lang="en-US" sz="1867" b="1" i="1" dirty="0">
                <a:solidFill>
                  <a:srgbClr val="073E87"/>
                </a:solidFill>
                <a:latin typeface="Candara"/>
              </a:rPr>
              <a:t>Gentiles</a:t>
            </a:r>
            <a:r>
              <a:rPr lang="en-US" sz="1867" i="1" dirty="0">
                <a:solidFill>
                  <a:srgbClr val="073E87"/>
                </a:solidFill>
                <a:latin typeface="Candara"/>
              </a:rPr>
              <a:t>.</a:t>
            </a:r>
          </a:p>
        </p:txBody>
      </p:sp>
      <p:sp>
        <p:nvSpPr>
          <p:cNvPr id="6" name="Rectangle 5"/>
          <p:cNvSpPr/>
          <p:nvPr/>
        </p:nvSpPr>
        <p:spPr>
          <a:xfrm>
            <a:off x="6339840" y="2316481"/>
            <a:ext cx="4632960" cy="748795"/>
          </a:xfrm>
          <a:prstGeom prst="rect">
            <a:avLst/>
          </a:prstGeom>
        </p:spPr>
        <p:txBody>
          <a:bodyPr wrap="square">
            <a:spAutoFit/>
          </a:bodyPr>
          <a:lstStyle/>
          <a:p>
            <a:pPr defTabSz="1219170"/>
            <a:r>
              <a:rPr lang="en-US" sz="2133" baseline="30000" dirty="0">
                <a:solidFill>
                  <a:prstClr val="black"/>
                </a:solidFill>
                <a:latin typeface="Candara"/>
              </a:rPr>
              <a:t>22</a:t>
            </a:r>
            <a:r>
              <a:rPr lang="en-US" sz="2133" dirty="0">
                <a:solidFill>
                  <a:prstClr val="black"/>
                </a:solidFill>
                <a:latin typeface="Candara"/>
              </a:rPr>
              <a:t> And they gave him audience </a:t>
            </a:r>
            <a:r>
              <a:rPr lang="en-US" sz="2133" b="1" dirty="0">
                <a:solidFill>
                  <a:prstClr val="black"/>
                </a:solidFill>
                <a:latin typeface="Candara"/>
              </a:rPr>
              <a:t>unto this word</a:t>
            </a:r>
            <a:r>
              <a:rPr lang="en-US" sz="2133" dirty="0">
                <a:solidFill>
                  <a:prstClr val="black"/>
                </a:solidFill>
                <a:latin typeface="Candara"/>
              </a:rPr>
              <a:t>,</a:t>
            </a:r>
          </a:p>
        </p:txBody>
      </p:sp>
      <p:pic>
        <p:nvPicPr>
          <p:cNvPr id="8" name="Picture 2" descr="D:\_PowerPoint- Book of Acts\Bible People\Paul's 4th\ar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346" y="872961"/>
            <a:ext cx="4457309" cy="50929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39840" y="1219200"/>
            <a:ext cx="4470400" cy="1077026"/>
          </a:xfrm>
          <a:prstGeom prst="rect">
            <a:avLst/>
          </a:prstGeom>
        </p:spPr>
        <p:txBody>
          <a:bodyPr wrap="square">
            <a:spAutoFit/>
          </a:bodyPr>
          <a:lstStyle/>
          <a:p>
            <a:pPr defTabSz="1219170">
              <a:spcBef>
                <a:spcPts val="800"/>
              </a:spcBef>
            </a:pPr>
            <a:r>
              <a:rPr lang="en-US" sz="2133" baseline="30000" dirty="0">
                <a:solidFill>
                  <a:prstClr val="black"/>
                </a:solidFill>
                <a:latin typeface="Candara"/>
              </a:rPr>
              <a:t>21</a:t>
            </a:r>
            <a:r>
              <a:rPr lang="en-US" sz="2133" dirty="0">
                <a:solidFill>
                  <a:prstClr val="black"/>
                </a:solidFill>
                <a:latin typeface="Candara"/>
              </a:rPr>
              <a:t> And he said unto me, </a:t>
            </a:r>
            <a:r>
              <a:rPr lang="en-US" sz="2133" dirty="0">
                <a:solidFill>
                  <a:srgbClr val="C00000"/>
                </a:solidFill>
                <a:latin typeface="Candara"/>
              </a:rPr>
              <a:t>Depart:        for I will send thee far hence unto  the Gentiles.</a:t>
            </a:r>
          </a:p>
        </p:txBody>
      </p:sp>
    </p:spTree>
    <p:extLst>
      <p:ext uri="{BB962C8B-B14F-4D97-AF65-F5344CB8AC3E}">
        <p14:creationId xmlns:p14="http://schemas.microsoft.com/office/powerpoint/2010/main" val="489977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39840" y="2316480"/>
            <a:ext cx="4632960" cy="1733488"/>
          </a:xfrm>
          <a:prstGeom prst="rect">
            <a:avLst/>
          </a:prstGeom>
        </p:spPr>
        <p:txBody>
          <a:bodyPr wrap="square">
            <a:spAutoFit/>
          </a:bodyPr>
          <a:lstStyle/>
          <a:p>
            <a:pPr defTabSz="1219170">
              <a:spcBef>
                <a:spcPts val="800"/>
              </a:spcBef>
            </a:pPr>
            <a:r>
              <a:rPr lang="en-US" sz="2133" baseline="30000" dirty="0">
                <a:solidFill>
                  <a:prstClr val="black"/>
                </a:solidFill>
                <a:latin typeface="Candara"/>
              </a:rPr>
              <a:t>22</a:t>
            </a:r>
            <a:r>
              <a:rPr lang="en-US" sz="2133" dirty="0">
                <a:solidFill>
                  <a:prstClr val="black"/>
                </a:solidFill>
                <a:latin typeface="Candara"/>
              </a:rPr>
              <a:t> And they gave him audience unto this word, and </a:t>
            </a:r>
            <a:r>
              <a:rPr lang="en-US" sz="2133" i="1" dirty="0">
                <a:solidFill>
                  <a:prstClr val="black"/>
                </a:solidFill>
                <a:latin typeface="Candara"/>
              </a:rPr>
              <a:t>then </a:t>
            </a:r>
            <a:r>
              <a:rPr lang="en-US" sz="2133" dirty="0">
                <a:solidFill>
                  <a:prstClr val="black"/>
                </a:solidFill>
                <a:latin typeface="Candara"/>
              </a:rPr>
              <a:t>lifted up their voices, and said, Away with such a </a:t>
            </a:r>
            <a:r>
              <a:rPr lang="en-US" sz="2133" i="1" dirty="0">
                <a:solidFill>
                  <a:prstClr val="black"/>
                </a:solidFill>
                <a:latin typeface="Candara"/>
              </a:rPr>
              <a:t>fellow </a:t>
            </a:r>
            <a:r>
              <a:rPr lang="en-US" sz="2133" dirty="0">
                <a:solidFill>
                  <a:prstClr val="black"/>
                </a:solidFill>
                <a:latin typeface="Candara"/>
              </a:rPr>
              <a:t>from the earth: for it is not fit that he should live. </a:t>
            </a:r>
          </a:p>
        </p:txBody>
      </p:sp>
      <p:pic>
        <p:nvPicPr>
          <p:cNvPr id="7" name="Picture 2" descr="D:\_PowerPoint- Book of Acts\Bible People\Paul's 4th\ar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346" y="872961"/>
            <a:ext cx="4457309" cy="50929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83680" y="4145280"/>
            <a:ext cx="4389120" cy="1569660"/>
          </a:xfrm>
          <a:prstGeom prst="rect">
            <a:avLst/>
          </a:prstGeom>
          <a:noFill/>
        </p:spPr>
        <p:txBody>
          <a:bodyPr wrap="square" rtlCol="0">
            <a:spAutoFit/>
          </a:bodyPr>
          <a:lstStyle/>
          <a:p>
            <a:pPr defTabSz="1219170">
              <a:spcBef>
                <a:spcPts val="800"/>
              </a:spcBef>
            </a:pPr>
            <a:r>
              <a:rPr lang="en-US" sz="1600" dirty="0">
                <a:solidFill>
                  <a:srgbClr val="073E87"/>
                </a:solidFill>
                <a:latin typeface="Candara"/>
              </a:rPr>
              <a:t>From the Nelson Study Bible:</a:t>
            </a:r>
            <a:br>
              <a:rPr lang="en-US" sz="1600" dirty="0">
                <a:solidFill>
                  <a:srgbClr val="073E87"/>
                </a:solidFill>
                <a:latin typeface="Candara"/>
              </a:rPr>
            </a:br>
            <a:r>
              <a:rPr lang="en-US" sz="1600" i="1" dirty="0">
                <a:solidFill>
                  <a:srgbClr val="073E87"/>
                </a:solidFill>
                <a:latin typeface="Candara"/>
              </a:rPr>
              <a:t>The Jews listen with some restraint to Paul’s account of God’s dealing in his life. But when Paul speaks one word, </a:t>
            </a:r>
            <a:r>
              <a:rPr lang="en-US" sz="1600" b="1" i="1" dirty="0">
                <a:solidFill>
                  <a:srgbClr val="073E87"/>
                </a:solidFill>
                <a:latin typeface="Candara"/>
              </a:rPr>
              <a:t>Gentiles,</a:t>
            </a:r>
            <a:r>
              <a:rPr lang="en-US" sz="1600" i="1" dirty="0">
                <a:solidFill>
                  <a:srgbClr val="073E87"/>
                </a:solidFill>
                <a:latin typeface="Candara"/>
              </a:rPr>
              <a:t> these Jews break into  a frenzy. They cannot believe that God would send him to the Gentiles.</a:t>
            </a:r>
            <a:endParaRPr lang="en-US" sz="1600" dirty="0">
              <a:solidFill>
                <a:srgbClr val="073E87"/>
              </a:solidFill>
              <a:latin typeface="Candara"/>
            </a:endParaRPr>
          </a:p>
        </p:txBody>
      </p:sp>
      <p:sp>
        <p:nvSpPr>
          <p:cNvPr id="5" name="Rectangle 4"/>
          <p:cNvSpPr/>
          <p:nvPr/>
        </p:nvSpPr>
        <p:spPr>
          <a:xfrm>
            <a:off x="6339840" y="1219200"/>
            <a:ext cx="4470400" cy="1077026"/>
          </a:xfrm>
          <a:prstGeom prst="rect">
            <a:avLst/>
          </a:prstGeom>
        </p:spPr>
        <p:txBody>
          <a:bodyPr wrap="square">
            <a:spAutoFit/>
          </a:bodyPr>
          <a:lstStyle/>
          <a:p>
            <a:pPr defTabSz="1219170">
              <a:spcBef>
                <a:spcPts val="800"/>
              </a:spcBef>
            </a:pPr>
            <a:r>
              <a:rPr lang="en-US" sz="2133" baseline="30000" dirty="0">
                <a:solidFill>
                  <a:prstClr val="black"/>
                </a:solidFill>
                <a:latin typeface="Candara"/>
              </a:rPr>
              <a:t>21</a:t>
            </a:r>
            <a:r>
              <a:rPr lang="en-US" sz="2133" dirty="0">
                <a:solidFill>
                  <a:prstClr val="black"/>
                </a:solidFill>
                <a:latin typeface="Candara"/>
              </a:rPr>
              <a:t> And he said unto me, </a:t>
            </a:r>
            <a:r>
              <a:rPr lang="en-US" sz="2133" dirty="0">
                <a:solidFill>
                  <a:srgbClr val="C00000"/>
                </a:solidFill>
                <a:latin typeface="Candara"/>
              </a:rPr>
              <a:t>Depart:        for I will send thee far hence unto  the Gentiles.</a:t>
            </a:r>
          </a:p>
        </p:txBody>
      </p:sp>
    </p:spTree>
    <p:extLst>
      <p:ext uri="{BB962C8B-B14F-4D97-AF65-F5344CB8AC3E}">
        <p14:creationId xmlns:p14="http://schemas.microsoft.com/office/powerpoint/2010/main" val="2545029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440" y="1481415"/>
            <a:ext cx="4937760" cy="3847015"/>
          </a:xfrm>
          <a:prstGeom prst="rect">
            <a:avLst/>
          </a:prstGeom>
          <a:noFill/>
        </p:spPr>
        <p:txBody>
          <a:bodyPr wrap="square" rtlCol="0">
            <a:spAutoFit/>
          </a:bodyPr>
          <a:lstStyle/>
          <a:p>
            <a:pPr defTabSz="1219170"/>
            <a:r>
              <a:rPr lang="en-US" sz="2133" baseline="30000" dirty="0">
                <a:solidFill>
                  <a:prstClr val="black"/>
                </a:solidFill>
                <a:latin typeface="Candara"/>
              </a:rPr>
              <a:t>23</a:t>
            </a:r>
            <a:r>
              <a:rPr lang="en-US" sz="2133" dirty="0">
                <a:solidFill>
                  <a:prstClr val="black"/>
                </a:solidFill>
                <a:latin typeface="Candara"/>
              </a:rPr>
              <a:t> And as they cried out, and cast off </a:t>
            </a:r>
            <a:r>
              <a:rPr lang="en-US" sz="2133" i="1" dirty="0">
                <a:solidFill>
                  <a:prstClr val="black"/>
                </a:solidFill>
                <a:latin typeface="Candara"/>
              </a:rPr>
              <a:t>their </a:t>
            </a:r>
            <a:r>
              <a:rPr lang="en-US" sz="2133" dirty="0">
                <a:solidFill>
                  <a:prstClr val="black"/>
                </a:solidFill>
                <a:latin typeface="Candara"/>
              </a:rPr>
              <a:t>clothes, and threw dust into the air,  </a:t>
            </a:r>
          </a:p>
          <a:p>
            <a:pPr defTabSz="1219170">
              <a:spcBef>
                <a:spcPts val="800"/>
              </a:spcBef>
            </a:pPr>
            <a:r>
              <a:rPr lang="en-US" sz="2133" baseline="30000" dirty="0">
                <a:solidFill>
                  <a:prstClr val="black"/>
                </a:solidFill>
                <a:latin typeface="Candara"/>
              </a:rPr>
              <a:t>24</a:t>
            </a:r>
            <a:r>
              <a:rPr lang="en-US" sz="2133" dirty="0">
                <a:solidFill>
                  <a:prstClr val="black"/>
                </a:solidFill>
                <a:latin typeface="Candara"/>
              </a:rPr>
              <a:t> The chief captain commanded him to be brought into the castle, and bade that he should be examined by scourging; that he might know wherefore they cried so against him.</a:t>
            </a:r>
          </a:p>
          <a:p>
            <a:pPr defTabSz="1219170">
              <a:spcBef>
                <a:spcPts val="1600"/>
              </a:spcBef>
            </a:pPr>
            <a:r>
              <a:rPr lang="en-US" sz="1867" dirty="0">
                <a:solidFill>
                  <a:srgbClr val="073E87"/>
                </a:solidFill>
                <a:latin typeface="Candara"/>
              </a:rPr>
              <a:t>He planned to torture Paul until he confessed his true identity. The captain could not believe that a religious testimony would spark such outrage! </a:t>
            </a:r>
          </a:p>
        </p:txBody>
      </p:sp>
      <p:pic>
        <p:nvPicPr>
          <p:cNvPr id="5122" name="Picture 2" descr="C:\Users\Tim\Downloads\Paul-bea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156079"/>
            <a:ext cx="5503333" cy="433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614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523445"/>
            <a:ext cx="4734560" cy="3702873"/>
          </a:xfrm>
          <a:prstGeom prst="rect">
            <a:avLst/>
          </a:prstGeom>
          <a:noFill/>
        </p:spPr>
        <p:txBody>
          <a:bodyPr wrap="square" rtlCol="0">
            <a:spAutoFit/>
          </a:bodyPr>
          <a:lstStyle/>
          <a:p>
            <a:pPr defTabSz="1219170"/>
            <a:r>
              <a:rPr lang="en-US" sz="2133" baseline="30000" dirty="0">
                <a:solidFill>
                  <a:prstClr val="black"/>
                </a:solidFill>
                <a:latin typeface="Candara"/>
              </a:rPr>
              <a:t>25</a:t>
            </a:r>
            <a:r>
              <a:rPr lang="en-US" sz="2133" dirty="0">
                <a:solidFill>
                  <a:prstClr val="black"/>
                </a:solidFill>
                <a:latin typeface="Candara"/>
              </a:rPr>
              <a:t> And as they bound him with thongs, Paul said unto the centurion that stood by, Is it lawful for you to scourge a man that is a Roman, and </a:t>
            </a:r>
            <a:r>
              <a:rPr lang="en-US" sz="2133" dirty="0" err="1">
                <a:solidFill>
                  <a:prstClr val="black"/>
                </a:solidFill>
                <a:latin typeface="Candara"/>
              </a:rPr>
              <a:t>uncondemned</a:t>
            </a:r>
            <a:r>
              <a:rPr lang="en-US" sz="2133" dirty="0">
                <a:solidFill>
                  <a:prstClr val="black"/>
                </a:solidFill>
                <a:latin typeface="Candara"/>
              </a:rPr>
              <a:t>?</a:t>
            </a:r>
          </a:p>
          <a:p>
            <a:pPr defTabSz="1219170"/>
            <a:r>
              <a:rPr lang="en-US" sz="2133" baseline="30000" dirty="0">
                <a:solidFill>
                  <a:prstClr val="black"/>
                </a:solidFill>
                <a:latin typeface="Candara"/>
              </a:rPr>
              <a:t>26</a:t>
            </a:r>
            <a:r>
              <a:rPr lang="en-US" sz="2133" dirty="0">
                <a:solidFill>
                  <a:prstClr val="black"/>
                </a:solidFill>
                <a:latin typeface="Candara"/>
              </a:rPr>
              <a:t> When the centurion heard </a:t>
            </a:r>
            <a:r>
              <a:rPr lang="en-US" sz="2133" i="1" dirty="0">
                <a:solidFill>
                  <a:prstClr val="black"/>
                </a:solidFill>
                <a:latin typeface="Candara"/>
              </a:rPr>
              <a:t>that</a:t>
            </a:r>
            <a:r>
              <a:rPr lang="en-US" sz="2133" dirty="0">
                <a:solidFill>
                  <a:prstClr val="black"/>
                </a:solidFill>
                <a:latin typeface="Candara"/>
              </a:rPr>
              <a:t>, he went and told the chief captain, saying, Take heed what thou </a:t>
            </a:r>
            <a:r>
              <a:rPr lang="en-US" sz="2133" dirty="0" err="1">
                <a:solidFill>
                  <a:prstClr val="black"/>
                </a:solidFill>
                <a:latin typeface="Candara"/>
              </a:rPr>
              <a:t>doest</a:t>
            </a:r>
            <a:r>
              <a:rPr lang="en-US" sz="2133" dirty="0">
                <a:solidFill>
                  <a:prstClr val="black"/>
                </a:solidFill>
                <a:latin typeface="Candara"/>
              </a:rPr>
              <a:t>: for this man is a Roman.</a:t>
            </a:r>
          </a:p>
          <a:p>
            <a:pPr defTabSz="1219170"/>
            <a:r>
              <a:rPr lang="en-US" sz="2133" baseline="30000" dirty="0">
                <a:solidFill>
                  <a:prstClr val="black"/>
                </a:solidFill>
                <a:latin typeface="Candara"/>
              </a:rPr>
              <a:t>27</a:t>
            </a:r>
            <a:r>
              <a:rPr lang="en-US" sz="2133" dirty="0">
                <a:solidFill>
                  <a:prstClr val="black"/>
                </a:solidFill>
                <a:latin typeface="Candara"/>
              </a:rPr>
              <a:t> Then the chief captain came, and said unto him, Tell me, art thou a Roman? He said, Yea.</a:t>
            </a:r>
          </a:p>
        </p:txBody>
      </p:sp>
      <p:pic>
        <p:nvPicPr>
          <p:cNvPr id="6" name="Picture 4" descr="D:\_PowerPoint- Book of Acts\Bible People\Paul's 4th\Acts 21-22 arrest at Temple and speaking\paul-arrest-bound-oil-painting_121995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0" y="889000"/>
            <a:ext cx="381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503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006601"/>
            <a:ext cx="5080000" cy="2328907"/>
          </a:xfrm>
          <a:prstGeom prst="rect">
            <a:avLst/>
          </a:prstGeom>
          <a:noFill/>
        </p:spPr>
        <p:txBody>
          <a:bodyPr wrap="square" rtlCol="0">
            <a:spAutoFit/>
          </a:bodyPr>
          <a:lstStyle/>
          <a:p>
            <a:pPr defTabSz="1219170"/>
            <a:r>
              <a:rPr lang="en-US" sz="2133" dirty="0">
                <a:solidFill>
                  <a:prstClr val="black"/>
                </a:solidFill>
                <a:latin typeface="Candara"/>
              </a:rPr>
              <a:t> </a:t>
            </a:r>
            <a:r>
              <a:rPr lang="en-US" sz="2133" baseline="30000" dirty="0">
                <a:solidFill>
                  <a:prstClr val="black"/>
                </a:solidFill>
                <a:latin typeface="Candara"/>
              </a:rPr>
              <a:t>28</a:t>
            </a:r>
            <a:r>
              <a:rPr lang="en-US" sz="2133" dirty="0">
                <a:solidFill>
                  <a:prstClr val="black"/>
                </a:solidFill>
                <a:latin typeface="Candara"/>
              </a:rPr>
              <a:t> And the chief captain answered, </a:t>
            </a:r>
            <a:br>
              <a:rPr lang="en-US" sz="2133" dirty="0">
                <a:solidFill>
                  <a:prstClr val="black"/>
                </a:solidFill>
                <a:latin typeface="Candara"/>
              </a:rPr>
            </a:br>
            <a:r>
              <a:rPr lang="en-US" sz="2133" dirty="0">
                <a:solidFill>
                  <a:prstClr val="black"/>
                </a:solidFill>
                <a:latin typeface="Candara"/>
              </a:rPr>
              <a:t>With a great sum obtained I this freedom. And Paul said, But I was </a:t>
            </a:r>
            <a:r>
              <a:rPr lang="en-US" sz="2133" i="1" dirty="0">
                <a:solidFill>
                  <a:prstClr val="black"/>
                </a:solidFill>
                <a:latin typeface="Candara"/>
              </a:rPr>
              <a:t>free </a:t>
            </a:r>
            <a:r>
              <a:rPr lang="en-US" sz="2133" dirty="0">
                <a:solidFill>
                  <a:prstClr val="black"/>
                </a:solidFill>
                <a:latin typeface="Candara"/>
              </a:rPr>
              <a:t>born.</a:t>
            </a:r>
          </a:p>
          <a:p>
            <a:pPr defTabSz="1219170">
              <a:spcBef>
                <a:spcPts val="800"/>
              </a:spcBef>
            </a:pPr>
            <a:r>
              <a:rPr lang="en-US" sz="1867" dirty="0">
                <a:solidFill>
                  <a:srgbClr val="073E87"/>
                </a:solidFill>
                <a:latin typeface="Candara"/>
              </a:rPr>
              <a:t>New International Version:</a:t>
            </a:r>
            <a:r>
              <a:rPr lang="en-US" sz="1867" dirty="0">
                <a:solidFill>
                  <a:srgbClr val="4584D3">
                    <a:lumMod val="75000"/>
                  </a:srgbClr>
                </a:solidFill>
                <a:latin typeface="Candara"/>
              </a:rPr>
              <a:t> </a:t>
            </a:r>
            <a:br>
              <a:rPr lang="en-US" sz="1867" dirty="0">
                <a:solidFill>
                  <a:srgbClr val="4584D3">
                    <a:lumMod val="75000"/>
                  </a:srgbClr>
                </a:solidFill>
                <a:latin typeface="Candara"/>
              </a:rPr>
            </a:br>
            <a:r>
              <a:rPr lang="en-US" sz="1867" dirty="0">
                <a:solidFill>
                  <a:srgbClr val="073E87"/>
                </a:solidFill>
                <a:latin typeface="Candara"/>
              </a:rPr>
              <a:t>Then the commander said, “I had to pay a lot of money for my citizenship.” “But I was born a citizen,” Paul replied. </a:t>
            </a:r>
            <a:endParaRPr lang="en-US" sz="2133" dirty="0">
              <a:solidFill>
                <a:srgbClr val="4584D3">
                  <a:lumMod val="75000"/>
                </a:srgbClr>
              </a:solidFill>
              <a:latin typeface="Candara"/>
            </a:endParaRPr>
          </a:p>
        </p:txBody>
      </p:sp>
      <p:pic>
        <p:nvPicPr>
          <p:cNvPr id="4100" name="Picture 4" descr="D:\_PowerPoint- Book of Acts\Bible People\Paul's 4th\Acts 21-22 arrest at Temple and speaking\paul-arrest-bound-oil-painting_121995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0" y="889000"/>
            <a:ext cx="381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910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CE1F5-D614-4BCE-AB8D-6A20ED57C30B}"/>
              </a:ext>
            </a:extLst>
          </p:cNvPr>
          <p:cNvPicPr/>
          <p:nvPr/>
        </p:nvPicPr>
        <p:blipFill>
          <a:blip r:embed="rId2">
            <a:extLst>
              <a:ext uri="{28A0092B-C50C-407E-A947-70E740481C1C}">
                <a14:useLocalDpi xmlns:a14="http://schemas.microsoft.com/office/drawing/2010/main" val="0"/>
              </a:ext>
            </a:extLst>
          </a:blip>
          <a:stretch>
            <a:fillRect/>
          </a:stretch>
        </p:blipFill>
        <p:spPr>
          <a:xfrm>
            <a:off x="452387" y="250257"/>
            <a:ext cx="11271183" cy="6333423"/>
          </a:xfrm>
          <a:prstGeom prst="rect">
            <a:avLst/>
          </a:prstGeom>
        </p:spPr>
      </p:pic>
    </p:spTree>
    <p:extLst>
      <p:ext uri="{BB962C8B-B14F-4D97-AF65-F5344CB8AC3E}">
        <p14:creationId xmlns:p14="http://schemas.microsoft.com/office/powerpoint/2010/main" val="4032092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514600"/>
            <a:ext cx="5080000" cy="1733488"/>
          </a:xfrm>
          <a:prstGeom prst="rect">
            <a:avLst/>
          </a:prstGeom>
          <a:noFill/>
        </p:spPr>
        <p:txBody>
          <a:bodyPr wrap="square" rtlCol="0">
            <a:spAutoFit/>
          </a:bodyPr>
          <a:lstStyle/>
          <a:p>
            <a:pPr defTabSz="1219170"/>
            <a:r>
              <a:rPr lang="en-US" sz="2133" baseline="30000" dirty="0">
                <a:solidFill>
                  <a:prstClr val="black"/>
                </a:solidFill>
                <a:latin typeface="Candara"/>
              </a:rPr>
              <a:t>29</a:t>
            </a:r>
            <a:r>
              <a:rPr lang="en-US" sz="2133" dirty="0">
                <a:solidFill>
                  <a:prstClr val="black"/>
                </a:solidFill>
                <a:latin typeface="Candara"/>
              </a:rPr>
              <a:t> Then straightway they departed from him which should have examined him: and the chief captain also was afraid, after he knew that he was a Roman, and because he had bound him.</a:t>
            </a:r>
            <a:endParaRPr lang="en-US" sz="2133" dirty="0">
              <a:solidFill>
                <a:srgbClr val="4584D3">
                  <a:lumMod val="75000"/>
                </a:srgbClr>
              </a:solidFill>
              <a:latin typeface="Candara"/>
            </a:endParaRPr>
          </a:p>
        </p:txBody>
      </p:sp>
      <p:pic>
        <p:nvPicPr>
          <p:cNvPr id="4100" name="Picture 4" descr="D:\_PowerPoint- Book of Acts\Bible People\Paul's 4th\Acts 21-22 arrest at Temple and speaking\paul-arrest-bound-oil-painting_121995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0" y="889000"/>
            <a:ext cx="381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808919"/>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905001"/>
            <a:ext cx="4572000" cy="2718180"/>
          </a:xfrm>
          <a:prstGeom prst="rect">
            <a:avLst/>
          </a:prstGeom>
          <a:noFill/>
        </p:spPr>
        <p:txBody>
          <a:bodyPr wrap="square" rtlCol="0">
            <a:spAutoFit/>
          </a:bodyPr>
          <a:lstStyle/>
          <a:p>
            <a:pPr defTabSz="1219170"/>
            <a:r>
              <a:rPr lang="en-US" sz="2133" baseline="30000" dirty="0">
                <a:solidFill>
                  <a:prstClr val="black"/>
                </a:solidFill>
                <a:latin typeface="Candara"/>
              </a:rPr>
              <a:t>30</a:t>
            </a:r>
            <a:r>
              <a:rPr lang="en-US" sz="2133" dirty="0">
                <a:solidFill>
                  <a:prstClr val="black"/>
                </a:solidFill>
                <a:latin typeface="Candara"/>
              </a:rPr>
              <a:t> On the morrow, because he would have known the certainty wherefore he was accused of the Jews, </a:t>
            </a:r>
            <a:br>
              <a:rPr lang="en-US" sz="2133" dirty="0">
                <a:solidFill>
                  <a:prstClr val="black"/>
                </a:solidFill>
                <a:latin typeface="Candara"/>
              </a:rPr>
            </a:br>
            <a:r>
              <a:rPr lang="en-US" sz="2133" dirty="0">
                <a:solidFill>
                  <a:prstClr val="black"/>
                </a:solidFill>
                <a:latin typeface="Candara"/>
              </a:rPr>
              <a:t>he loosed him from </a:t>
            </a:r>
            <a:r>
              <a:rPr lang="en-US" sz="2133" i="1" dirty="0">
                <a:solidFill>
                  <a:prstClr val="black"/>
                </a:solidFill>
                <a:latin typeface="Candara"/>
              </a:rPr>
              <a:t>his </a:t>
            </a:r>
            <a:r>
              <a:rPr lang="en-US" sz="2133" dirty="0">
                <a:solidFill>
                  <a:prstClr val="black"/>
                </a:solidFill>
                <a:latin typeface="Candara"/>
              </a:rPr>
              <a:t>bands, </a:t>
            </a:r>
            <a:br>
              <a:rPr lang="en-US" sz="2133" dirty="0">
                <a:solidFill>
                  <a:prstClr val="black"/>
                </a:solidFill>
                <a:latin typeface="Candara"/>
              </a:rPr>
            </a:br>
            <a:r>
              <a:rPr lang="en-US" sz="2133" dirty="0">
                <a:solidFill>
                  <a:prstClr val="black"/>
                </a:solidFill>
                <a:latin typeface="Candara"/>
              </a:rPr>
              <a:t>and commanded the chief priests and all their council to appear, </a:t>
            </a:r>
          </a:p>
          <a:p>
            <a:pPr defTabSz="1219170"/>
            <a:r>
              <a:rPr lang="en-US" sz="2133" dirty="0">
                <a:solidFill>
                  <a:prstClr val="black"/>
                </a:solidFill>
                <a:latin typeface="Candara"/>
              </a:rPr>
              <a:t>and brought Paul down, and set him before them.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1" y="743120"/>
            <a:ext cx="4524727" cy="5378449"/>
          </a:xfrm>
          <a:prstGeom prst="rect">
            <a:avLst/>
          </a:prstGeom>
        </p:spPr>
      </p:pic>
    </p:spTree>
    <p:extLst>
      <p:ext uri="{BB962C8B-B14F-4D97-AF65-F5344CB8AC3E}">
        <p14:creationId xmlns:p14="http://schemas.microsoft.com/office/powerpoint/2010/main" val="847726702"/>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a:t>
            </a:r>
            <a:r>
              <a:rPr lang="en-US" sz="2800" b="1" dirty="0">
                <a:solidFill>
                  <a:prstClr val="black"/>
                </a:solidFill>
                <a:effectLst>
                  <a:outerShdw blurRad="38100" dist="38100" dir="2700000" algn="tl">
                    <a:srgbClr val="000000">
                      <a:alpha val="43137"/>
                    </a:srgbClr>
                  </a:outerShdw>
                </a:effectLst>
                <a:latin typeface="Calibri"/>
              </a:rPr>
              <a:t>10 + 9, Ephesus Time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20</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Traveling </a:t>
            </a:r>
            <a:r>
              <a:rPr lang="en-US" sz="2800" b="1" dirty="0" err="1">
                <a:solidFill>
                  <a:prstClr val="black"/>
                </a:solidFill>
                <a:effectLst>
                  <a:outerShdw blurRad="38100" dist="38100" dir="2700000" algn="tl">
                    <a:srgbClr val="000000">
                      <a:alpha val="43137"/>
                    </a:srgbClr>
                  </a:outerShdw>
                </a:effectLst>
                <a:latin typeface="Calibri"/>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21</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Confinement Begun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22</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A Mob, Not A Few</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Before The Council, You See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24</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Felix Listens No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Arrives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26</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Agrippa Realizes Paul’s Fix</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a:t>
            </a:r>
            <a:r>
              <a:rPr lang="en-US" sz="2800" b="1" dirty="0">
                <a:solidFill>
                  <a:prstClr val="black"/>
                </a:solidFill>
                <a:effectLst>
                  <a:outerShdw blurRad="38100" dist="38100" dir="2700000" algn="tl">
                    <a:srgbClr val="000000">
                      <a:alpha val="43137"/>
                    </a:srgbClr>
                  </a:outerShdw>
                </a:effectLst>
                <a:latin typeface="Calibri"/>
              </a:rPr>
              <a:t>27</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a:t>
            </a:r>
            <a:r>
              <a:rPr lang="en-US" sz="2800" b="1" dirty="0">
                <a:solidFill>
                  <a:prstClr val="black"/>
                </a:solidFill>
                <a:effectLst>
                  <a:outerShdw blurRad="38100" dist="38100" dir="2700000" algn="tl">
                    <a:srgbClr val="000000">
                      <a:alpha val="43137"/>
                    </a:srgbClr>
                  </a:outerShdw>
                </a:effectLst>
                <a:latin typeface="Calibri"/>
              </a:rPr>
              <a:t>Shipwreck &amp; An Angel From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28 – “The End Of Our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241631" y="1674796"/>
            <a:ext cx="8605169" cy="4023360"/>
            <a:chOff x="8321032" y="-3283936"/>
            <a:chExt cx="73487"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21032" y="-1735574"/>
              <a:ext cx="73487" cy="6424199"/>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Before The Council,                 …You See</a:t>
              </a: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Twenty-Three</a:t>
              </a:r>
            </a:p>
          </p:txBody>
        </p:sp>
      </p:grpSp>
    </p:spTree>
    <p:extLst>
      <p:ext uri="{BB962C8B-B14F-4D97-AF65-F5344CB8AC3E}">
        <p14:creationId xmlns:p14="http://schemas.microsoft.com/office/powerpoint/2010/main" val="10778388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006600"/>
            <a:ext cx="4572000" cy="1733488"/>
          </a:xfrm>
          <a:prstGeom prst="rect">
            <a:avLst/>
          </a:prstGeom>
          <a:noFill/>
        </p:spPr>
        <p:txBody>
          <a:bodyPr wrap="square" rtlCol="0">
            <a:spAutoFit/>
          </a:bodyPr>
          <a:lstStyle/>
          <a:p>
            <a:pPr defTabSz="1219170">
              <a:spcBef>
                <a:spcPts val="800"/>
              </a:spcBef>
            </a:pPr>
            <a:r>
              <a:rPr lang="en-US" sz="2133" b="1" dirty="0">
                <a:solidFill>
                  <a:prstClr val="black"/>
                </a:solidFill>
                <a:latin typeface="Candara"/>
              </a:rPr>
              <a:t>Acts 23:</a:t>
            </a:r>
          </a:p>
          <a:p>
            <a:pPr defTabSz="1219170"/>
            <a:r>
              <a:rPr lang="en-US" sz="2133" baseline="30000" dirty="0">
                <a:solidFill>
                  <a:prstClr val="black"/>
                </a:solidFill>
                <a:latin typeface="Candara"/>
              </a:rPr>
              <a:t>1</a:t>
            </a:r>
            <a:r>
              <a:rPr lang="en-US" sz="2133" dirty="0">
                <a:solidFill>
                  <a:prstClr val="black"/>
                </a:solidFill>
                <a:latin typeface="Candara"/>
              </a:rPr>
              <a:t> And Paul, earnestly beholding the council, said, Men </a:t>
            </a:r>
            <a:r>
              <a:rPr lang="en-US" sz="2133" i="1" dirty="0">
                <a:solidFill>
                  <a:prstClr val="black"/>
                </a:solidFill>
                <a:latin typeface="Candara"/>
              </a:rPr>
              <a:t>and </a:t>
            </a:r>
            <a:r>
              <a:rPr lang="en-US" sz="2133" dirty="0">
                <a:solidFill>
                  <a:prstClr val="black"/>
                </a:solidFill>
                <a:latin typeface="Candara"/>
              </a:rPr>
              <a:t>brethren, </a:t>
            </a:r>
            <a:br>
              <a:rPr lang="en-US" sz="2133" dirty="0">
                <a:solidFill>
                  <a:prstClr val="black"/>
                </a:solidFill>
                <a:latin typeface="Candara"/>
              </a:rPr>
            </a:br>
            <a:r>
              <a:rPr lang="en-US" sz="2133" dirty="0">
                <a:solidFill>
                  <a:prstClr val="black"/>
                </a:solidFill>
                <a:latin typeface="Candara"/>
              </a:rPr>
              <a:t>I have lived in all good conscience before God until this day.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1" y="743120"/>
            <a:ext cx="4524727" cy="5378449"/>
          </a:xfrm>
          <a:prstGeom prst="rect">
            <a:avLst/>
          </a:prstGeom>
        </p:spPr>
      </p:pic>
    </p:spTree>
    <p:extLst>
      <p:ext uri="{BB962C8B-B14F-4D97-AF65-F5344CB8AC3E}">
        <p14:creationId xmlns:p14="http://schemas.microsoft.com/office/powerpoint/2010/main" val="1863637471"/>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514600"/>
            <a:ext cx="2641600" cy="1733488"/>
          </a:xfrm>
          <a:prstGeom prst="rect">
            <a:avLst/>
          </a:prstGeom>
          <a:noFill/>
        </p:spPr>
        <p:txBody>
          <a:bodyPr wrap="square" rtlCol="0">
            <a:spAutoFit/>
          </a:bodyPr>
          <a:lstStyle/>
          <a:p>
            <a:pPr defTabSz="1219170"/>
            <a:r>
              <a:rPr lang="en-US" sz="2133" baseline="30000" dirty="0">
                <a:solidFill>
                  <a:prstClr val="black"/>
                </a:solidFill>
                <a:latin typeface="Candara"/>
              </a:rPr>
              <a:t>2</a:t>
            </a:r>
            <a:r>
              <a:rPr lang="en-US" sz="2133" dirty="0">
                <a:solidFill>
                  <a:prstClr val="black"/>
                </a:solidFill>
                <a:latin typeface="Candara"/>
              </a:rPr>
              <a:t> And the high priest Ananias commanded them that stood by him to smite him on the mouth.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880" y="1193800"/>
            <a:ext cx="6675120" cy="4343400"/>
          </a:xfrm>
          <a:prstGeom prst="rect">
            <a:avLst/>
          </a:prstGeom>
        </p:spPr>
      </p:pic>
    </p:spTree>
    <p:extLst>
      <p:ext uri="{BB962C8B-B14F-4D97-AF65-F5344CB8AC3E}">
        <p14:creationId xmlns:p14="http://schemas.microsoft.com/office/powerpoint/2010/main" val="1905304410"/>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875235"/>
            <a:ext cx="2641600" cy="3046411"/>
          </a:xfrm>
          <a:prstGeom prst="rect">
            <a:avLst/>
          </a:prstGeom>
          <a:noFill/>
        </p:spPr>
        <p:txBody>
          <a:bodyPr wrap="square" rtlCol="0">
            <a:spAutoFit/>
          </a:bodyPr>
          <a:lstStyle/>
          <a:p>
            <a:pPr defTabSz="1219170"/>
            <a:r>
              <a:rPr lang="en-US" sz="2133" baseline="30000" dirty="0">
                <a:solidFill>
                  <a:prstClr val="black"/>
                </a:solidFill>
                <a:latin typeface="Candara"/>
              </a:rPr>
              <a:t>3</a:t>
            </a:r>
            <a:r>
              <a:rPr lang="en-US" sz="2133" dirty="0">
                <a:solidFill>
                  <a:prstClr val="black"/>
                </a:solidFill>
                <a:latin typeface="Candara"/>
              </a:rPr>
              <a:t> Then said Paul unto him, God shall smite thee, </a:t>
            </a:r>
            <a:r>
              <a:rPr lang="en-US" sz="2133" i="1" dirty="0">
                <a:solidFill>
                  <a:prstClr val="black"/>
                </a:solidFill>
                <a:latin typeface="Candara"/>
              </a:rPr>
              <a:t>thou </a:t>
            </a:r>
            <a:r>
              <a:rPr lang="en-US" sz="2133" dirty="0">
                <a:solidFill>
                  <a:prstClr val="black"/>
                </a:solidFill>
                <a:latin typeface="Candara"/>
              </a:rPr>
              <a:t>whited wall: for </a:t>
            </a:r>
            <a:r>
              <a:rPr lang="en-US" sz="2133" dirty="0" err="1">
                <a:solidFill>
                  <a:prstClr val="black"/>
                </a:solidFill>
                <a:latin typeface="Candara"/>
              </a:rPr>
              <a:t>sittest</a:t>
            </a:r>
            <a:r>
              <a:rPr lang="en-US" sz="2133" dirty="0">
                <a:solidFill>
                  <a:prstClr val="black"/>
                </a:solidFill>
                <a:latin typeface="Candara"/>
              </a:rPr>
              <a:t> thou to judge me after the law, and </a:t>
            </a:r>
            <a:r>
              <a:rPr lang="en-US" sz="2133" dirty="0" err="1">
                <a:solidFill>
                  <a:prstClr val="black"/>
                </a:solidFill>
                <a:latin typeface="Candara"/>
              </a:rPr>
              <a:t>commandest</a:t>
            </a:r>
            <a:r>
              <a:rPr lang="en-US" sz="2133" dirty="0">
                <a:solidFill>
                  <a:prstClr val="black"/>
                </a:solidFill>
                <a:latin typeface="Candara"/>
              </a:rPr>
              <a:t> me to be smitten contrary to the law?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880" y="1193800"/>
            <a:ext cx="6675120" cy="4343400"/>
          </a:xfrm>
          <a:prstGeom prst="rect">
            <a:avLst/>
          </a:prstGeom>
        </p:spPr>
      </p:pic>
    </p:spTree>
    <p:extLst>
      <p:ext uri="{BB962C8B-B14F-4D97-AF65-F5344CB8AC3E}">
        <p14:creationId xmlns:p14="http://schemas.microsoft.com/office/powerpoint/2010/main" val="4026980050"/>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875235"/>
            <a:ext cx="2641600" cy="3046411"/>
          </a:xfrm>
          <a:prstGeom prst="rect">
            <a:avLst/>
          </a:prstGeom>
          <a:noFill/>
        </p:spPr>
        <p:txBody>
          <a:bodyPr wrap="square" rtlCol="0">
            <a:spAutoFit/>
          </a:bodyPr>
          <a:lstStyle/>
          <a:p>
            <a:pPr defTabSz="1219170"/>
            <a:r>
              <a:rPr lang="en-US" sz="2133" baseline="30000" dirty="0">
                <a:solidFill>
                  <a:prstClr val="black"/>
                </a:solidFill>
                <a:latin typeface="Candara"/>
              </a:rPr>
              <a:t>3</a:t>
            </a:r>
            <a:r>
              <a:rPr lang="en-US" sz="2133" dirty="0">
                <a:solidFill>
                  <a:prstClr val="black"/>
                </a:solidFill>
                <a:latin typeface="Candara"/>
              </a:rPr>
              <a:t> Then said Paul unto him, God shall smite thee, </a:t>
            </a:r>
            <a:r>
              <a:rPr lang="en-US" sz="2133" i="1" dirty="0">
                <a:solidFill>
                  <a:prstClr val="black"/>
                </a:solidFill>
                <a:latin typeface="Candara"/>
              </a:rPr>
              <a:t>thou </a:t>
            </a:r>
            <a:r>
              <a:rPr lang="en-US" sz="2133" dirty="0">
                <a:solidFill>
                  <a:prstClr val="black"/>
                </a:solidFill>
                <a:latin typeface="Candara"/>
              </a:rPr>
              <a:t>whited wall: for </a:t>
            </a:r>
            <a:r>
              <a:rPr lang="en-US" sz="2133" dirty="0" err="1">
                <a:solidFill>
                  <a:prstClr val="black"/>
                </a:solidFill>
                <a:latin typeface="Candara"/>
              </a:rPr>
              <a:t>sittest</a:t>
            </a:r>
            <a:r>
              <a:rPr lang="en-US" sz="2133" dirty="0">
                <a:solidFill>
                  <a:prstClr val="black"/>
                </a:solidFill>
                <a:latin typeface="Candara"/>
              </a:rPr>
              <a:t> thou to judge me after the law, and </a:t>
            </a:r>
            <a:r>
              <a:rPr lang="en-US" sz="2133" dirty="0" err="1">
                <a:solidFill>
                  <a:prstClr val="black"/>
                </a:solidFill>
                <a:latin typeface="Candara"/>
              </a:rPr>
              <a:t>commandest</a:t>
            </a:r>
            <a:r>
              <a:rPr lang="en-US" sz="2133" dirty="0">
                <a:solidFill>
                  <a:prstClr val="black"/>
                </a:solidFill>
                <a:latin typeface="Candara"/>
              </a:rPr>
              <a:t> me to be smitten contrary to the law? </a:t>
            </a:r>
          </a:p>
        </p:txBody>
      </p:sp>
      <p:sp>
        <p:nvSpPr>
          <p:cNvPr id="4" name="TextBox 3"/>
          <p:cNvSpPr txBox="1"/>
          <p:nvPr/>
        </p:nvSpPr>
        <p:spPr>
          <a:xfrm>
            <a:off x="5486400" y="2072640"/>
            <a:ext cx="5080000" cy="2389950"/>
          </a:xfrm>
          <a:prstGeom prst="rect">
            <a:avLst/>
          </a:prstGeom>
          <a:noFill/>
        </p:spPr>
        <p:txBody>
          <a:bodyPr wrap="square" rtlCol="0">
            <a:spAutoFit/>
          </a:bodyPr>
          <a:lstStyle/>
          <a:p>
            <a:pPr defTabSz="1219170"/>
            <a:r>
              <a:rPr lang="en-US" sz="2133" b="1" dirty="0">
                <a:solidFill>
                  <a:prstClr val="white"/>
                </a:solidFill>
                <a:latin typeface="Candara"/>
              </a:rPr>
              <a:t>Matthew 23:27 </a:t>
            </a:r>
            <a:r>
              <a:rPr lang="en-US" sz="2133" dirty="0">
                <a:solidFill>
                  <a:prstClr val="white"/>
                </a:solidFill>
                <a:latin typeface="Candara"/>
              </a:rPr>
              <a:t> </a:t>
            </a:r>
          </a:p>
          <a:p>
            <a:pPr defTabSz="1219170"/>
            <a:r>
              <a:rPr lang="en-US" sz="2133" dirty="0">
                <a:solidFill>
                  <a:prstClr val="white"/>
                </a:solidFill>
                <a:latin typeface="Candara"/>
              </a:rPr>
              <a:t>Woe unto you, scribes and Pharisees, hypocrites! </a:t>
            </a:r>
            <a:br>
              <a:rPr lang="en-US" sz="2133" dirty="0">
                <a:solidFill>
                  <a:prstClr val="white"/>
                </a:solidFill>
                <a:latin typeface="Candara"/>
              </a:rPr>
            </a:br>
            <a:r>
              <a:rPr lang="en-US" sz="2133" dirty="0">
                <a:solidFill>
                  <a:prstClr val="white"/>
                </a:solidFill>
                <a:latin typeface="Candara"/>
              </a:rPr>
              <a:t>for ye are like unto whited </a:t>
            </a:r>
            <a:r>
              <a:rPr lang="en-US" sz="2133" dirty="0" err="1">
                <a:solidFill>
                  <a:prstClr val="white"/>
                </a:solidFill>
                <a:latin typeface="Candara"/>
              </a:rPr>
              <a:t>sepulchres</a:t>
            </a:r>
            <a:r>
              <a:rPr lang="en-US" sz="2133" dirty="0">
                <a:solidFill>
                  <a:prstClr val="white"/>
                </a:solidFill>
                <a:latin typeface="Candara"/>
              </a:rPr>
              <a:t>, which indeed appear beautiful outward, but are within full of dead </a:t>
            </a:r>
            <a:r>
              <a:rPr lang="en-US" sz="2133" i="1" dirty="0">
                <a:solidFill>
                  <a:prstClr val="white"/>
                </a:solidFill>
                <a:latin typeface="Candara"/>
              </a:rPr>
              <a:t>men's </a:t>
            </a:r>
            <a:r>
              <a:rPr lang="en-US" sz="2133" dirty="0">
                <a:solidFill>
                  <a:prstClr val="white"/>
                </a:solidFill>
                <a:latin typeface="Candara"/>
              </a:rPr>
              <a:t>bones, and of all uncleanness.</a:t>
            </a:r>
          </a:p>
        </p:txBody>
      </p:sp>
    </p:spTree>
    <p:extLst>
      <p:ext uri="{BB962C8B-B14F-4D97-AF65-F5344CB8AC3E}">
        <p14:creationId xmlns:p14="http://schemas.microsoft.com/office/powerpoint/2010/main" val="2752116816"/>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2072641"/>
            <a:ext cx="4653280" cy="2061718"/>
          </a:xfrm>
          <a:prstGeom prst="rect">
            <a:avLst/>
          </a:prstGeom>
          <a:noFill/>
        </p:spPr>
        <p:txBody>
          <a:bodyPr wrap="square" rtlCol="0">
            <a:spAutoFit/>
          </a:bodyPr>
          <a:lstStyle/>
          <a:p>
            <a:pPr defTabSz="1219170"/>
            <a:r>
              <a:rPr lang="en-US" sz="2133" baseline="30000" dirty="0">
                <a:solidFill>
                  <a:prstClr val="black"/>
                </a:solidFill>
                <a:latin typeface="Candara"/>
              </a:rPr>
              <a:t>4</a:t>
            </a:r>
            <a:r>
              <a:rPr lang="en-US" sz="2133" dirty="0">
                <a:solidFill>
                  <a:prstClr val="black"/>
                </a:solidFill>
                <a:latin typeface="Candara"/>
              </a:rPr>
              <a:t> And they that stood by said, </a:t>
            </a:r>
            <a:br>
              <a:rPr lang="en-US" sz="2133" dirty="0">
                <a:solidFill>
                  <a:prstClr val="black"/>
                </a:solidFill>
                <a:latin typeface="Candara"/>
              </a:rPr>
            </a:br>
            <a:r>
              <a:rPr lang="en-US" sz="2133" dirty="0" err="1">
                <a:solidFill>
                  <a:prstClr val="black"/>
                </a:solidFill>
                <a:latin typeface="Candara"/>
              </a:rPr>
              <a:t>Revilest</a:t>
            </a:r>
            <a:r>
              <a:rPr lang="en-US" sz="2133" dirty="0">
                <a:solidFill>
                  <a:prstClr val="black"/>
                </a:solidFill>
                <a:latin typeface="Candara"/>
              </a:rPr>
              <a:t> thou God's high priest?  </a:t>
            </a:r>
          </a:p>
          <a:p>
            <a:pPr defTabSz="1219170"/>
            <a:r>
              <a:rPr lang="en-US" sz="2133" baseline="30000" dirty="0">
                <a:solidFill>
                  <a:prstClr val="black"/>
                </a:solidFill>
                <a:latin typeface="Candara"/>
              </a:rPr>
              <a:t>5</a:t>
            </a:r>
            <a:r>
              <a:rPr lang="en-US" sz="2133" dirty="0">
                <a:solidFill>
                  <a:prstClr val="black"/>
                </a:solidFill>
                <a:latin typeface="Candara"/>
              </a:rPr>
              <a:t> Then said Paul, I </a:t>
            </a:r>
            <a:r>
              <a:rPr lang="en-US" sz="2133" dirty="0" err="1">
                <a:solidFill>
                  <a:prstClr val="black"/>
                </a:solidFill>
                <a:latin typeface="Candara"/>
              </a:rPr>
              <a:t>wist</a:t>
            </a:r>
            <a:r>
              <a:rPr lang="en-US" sz="2133" dirty="0">
                <a:solidFill>
                  <a:prstClr val="black"/>
                </a:solidFill>
                <a:latin typeface="Candara"/>
              </a:rPr>
              <a:t> not, brethren, that he was the high priest: for it is written, </a:t>
            </a:r>
            <a:r>
              <a:rPr lang="en-US" sz="2133" dirty="0">
                <a:solidFill>
                  <a:srgbClr val="C00000"/>
                </a:solidFill>
                <a:latin typeface="Candara"/>
              </a:rPr>
              <a:t>Thou shalt not speak evil of the ruler of thy people</a:t>
            </a:r>
            <a:r>
              <a:rPr lang="en-US" sz="2133" dirty="0">
                <a:solidFill>
                  <a:prstClr val="black"/>
                </a:solidFill>
                <a:latin typeface="Candara"/>
              </a:rPr>
              <a:t>.  </a:t>
            </a:r>
          </a:p>
        </p:txBody>
      </p:sp>
      <p:sp>
        <p:nvSpPr>
          <p:cNvPr id="5" name="TextBox 4"/>
          <p:cNvSpPr txBox="1"/>
          <p:nvPr/>
        </p:nvSpPr>
        <p:spPr>
          <a:xfrm>
            <a:off x="6827520" y="1701801"/>
            <a:ext cx="4165600" cy="3210687"/>
          </a:xfrm>
          <a:prstGeom prst="rect">
            <a:avLst/>
          </a:prstGeom>
          <a:noFill/>
        </p:spPr>
        <p:txBody>
          <a:bodyPr wrap="square" rtlCol="0">
            <a:spAutoFit/>
          </a:bodyPr>
          <a:lstStyle/>
          <a:p>
            <a:pPr defTabSz="1219170"/>
            <a:r>
              <a:rPr lang="en-US" sz="2133" b="1" dirty="0">
                <a:solidFill>
                  <a:prstClr val="white"/>
                </a:solidFill>
                <a:latin typeface="Candara"/>
              </a:rPr>
              <a:t>Exodus 22:28 </a:t>
            </a:r>
            <a:r>
              <a:rPr lang="en-US" sz="2133" dirty="0">
                <a:solidFill>
                  <a:prstClr val="white"/>
                </a:solidFill>
                <a:latin typeface="Candara"/>
              </a:rPr>
              <a:t> </a:t>
            </a:r>
          </a:p>
          <a:p>
            <a:pPr defTabSz="1219170"/>
            <a:r>
              <a:rPr lang="en-US" sz="2133" dirty="0">
                <a:solidFill>
                  <a:prstClr val="white"/>
                </a:solidFill>
                <a:latin typeface="Candara"/>
              </a:rPr>
              <a:t>Thou shalt not revile God, nor curse the ruler of thy people. </a:t>
            </a:r>
          </a:p>
          <a:p>
            <a:pPr defTabSz="1219170">
              <a:spcBef>
                <a:spcPts val="800"/>
              </a:spcBef>
            </a:pPr>
            <a:r>
              <a:rPr lang="en-US" sz="1867" dirty="0">
                <a:solidFill>
                  <a:srgbClr val="FFFF99"/>
                </a:solidFill>
                <a:latin typeface="Candara"/>
              </a:rPr>
              <a:t>These are judges and magistrates.</a:t>
            </a:r>
          </a:p>
          <a:p>
            <a:pPr defTabSz="1219170">
              <a:spcBef>
                <a:spcPts val="800"/>
              </a:spcBef>
            </a:pPr>
            <a:r>
              <a:rPr lang="en-US" sz="2133" b="1" dirty="0">
                <a:solidFill>
                  <a:prstClr val="white"/>
                </a:solidFill>
                <a:latin typeface="Candara"/>
              </a:rPr>
              <a:t>1 Corinthians 8:5</a:t>
            </a:r>
          </a:p>
          <a:p>
            <a:pPr defTabSz="1219170"/>
            <a:r>
              <a:rPr lang="en-US" sz="2133" dirty="0">
                <a:solidFill>
                  <a:prstClr val="white"/>
                </a:solidFill>
                <a:latin typeface="Candara"/>
              </a:rPr>
              <a:t>For though there be that are called gods, whether in heaven or earth, (as there be gods many, and lords many,) </a:t>
            </a:r>
          </a:p>
        </p:txBody>
      </p:sp>
    </p:spTree>
    <p:extLst>
      <p:ext uri="{BB962C8B-B14F-4D97-AF65-F5344CB8AC3E}">
        <p14:creationId xmlns:p14="http://schemas.microsoft.com/office/powerpoint/2010/main" val="2410934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975361"/>
            <a:ext cx="4389120" cy="5015797"/>
          </a:xfrm>
          <a:prstGeom prst="rect">
            <a:avLst/>
          </a:prstGeom>
          <a:noFill/>
        </p:spPr>
        <p:txBody>
          <a:bodyPr wrap="square" rtlCol="0">
            <a:spAutoFit/>
          </a:bodyPr>
          <a:lstStyle/>
          <a:p>
            <a:pPr defTabSz="1219170"/>
            <a:r>
              <a:rPr lang="en-US" sz="2133" baseline="30000" dirty="0">
                <a:solidFill>
                  <a:prstClr val="black"/>
                </a:solidFill>
                <a:latin typeface="Candara"/>
              </a:rPr>
              <a:t>6</a:t>
            </a:r>
            <a:r>
              <a:rPr lang="en-US" sz="2133" dirty="0">
                <a:solidFill>
                  <a:prstClr val="black"/>
                </a:solidFill>
                <a:latin typeface="Candara"/>
              </a:rPr>
              <a:t> But when Paul perceived that the one part were Sadducees, and the other Pharisees, he cried out in the council, Men </a:t>
            </a:r>
            <a:r>
              <a:rPr lang="en-US" sz="2133" i="1" dirty="0">
                <a:solidFill>
                  <a:prstClr val="black"/>
                </a:solidFill>
                <a:latin typeface="Candara"/>
              </a:rPr>
              <a:t>and </a:t>
            </a:r>
            <a:r>
              <a:rPr lang="en-US" sz="2133" dirty="0">
                <a:solidFill>
                  <a:prstClr val="black"/>
                </a:solidFill>
                <a:latin typeface="Candara"/>
              </a:rPr>
              <a:t>brethren, I am a Pharisee, the son of a Pharisee: of the hope and resurrection of the dead I am called in question.  </a:t>
            </a:r>
          </a:p>
          <a:p>
            <a:pPr defTabSz="1219170"/>
            <a:r>
              <a:rPr lang="en-US" sz="2133" baseline="30000" dirty="0">
                <a:solidFill>
                  <a:prstClr val="black"/>
                </a:solidFill>
                <a:latin typeface="Candara"/>
              </a:rPr>
              <a:t>7</a:t>
            </a:r>
            <a:r>
              <a:rPr lang="en-US" sz="2133" dirty="0">
                <a:solidFill>
                  <a:prstClr val="black"/>
                </a:solidFill>
                <a:latin typeface="Candara"/>
              </a:rPr>
              <a:t> And when he had so said, there arose a dissension between the Pharisees and the Sadducees: and the multitude was divided.  </a:t>
            </a:r>
          </a:p>
          <a:p>
            <a:pPr defTabSz="1219170"/>
            <a:r>
              <a:rPr lang="en-US" sz="2133" baseline="30000" dirty="0">
                <a:solidFill>
                  <a:prstClr val="black"/>
                </a:solidFill>
                <a:latin typeface="Candara"/>
              </a:rPr>
              <a:t>8</a:t>
            </a:r>
            <a:r>
              <a:rPr lang="en-US" sz="2133" dirty="0">
                <a:solidFill>
                  <a:prstClr val="black"/>
                </a:solidFill>
                <a:latin typeface="Candara"/>
              </a:rPr>
              <a:t> For the Sadducees say that there is no resurrection, neither angel, nor spirit: but the Pharisees confess both.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480" y="975361"/>
            <a:ext cx="5848149" cy="5067300"/>
          </a:xfrm>
          <a:prstGeom prst="rect">
            <a:avLst/>
          </a:prstGeom>
        </p:spPr>
      </p:pic>
    </p:spTree>
    <p:extLst>
      <p:ext uri="{BB962C8B-B14F-4D97-AF65-F5344CB8AC3E}">
        <p14:creationId xmlns:p14="http://schemas.microsoft.com/office/powerpoint/2010/main" val="624289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60" y="1092201"/>
            <a:ext cx="4389120" cy="4687565"/>
          </a:xfrm>
          <a:prstGeom prst="rect">
            <a:avLst/>
          </a:prstGeom>
          <a:noFill/>
        </p:spPr>
        <p:txBody>
          <a:bodyPr wrap="square" rtlCol="0">
            <a:spAutoFit/>
          </a:bodyPr>
          <a:lstStyle/>
          <a:p>
            <a:pPr defTabSz="1219170"/>
            <a:r>
              <a:rPr lang="en-US" sz="2133" baseline="30000" dirty="0">
                <a:solidFill>
                  <a:prstClr val="black"/>
                </a:solidFill>
                <a:latin typeface="Candara"/>
              </a:rPr>
              <a:t>9</a:t>
            </a:r>
            <a:r>
              <a:rPr lang="en-US" sz="2133" dirty="0">
                <a:solidFill>
                  <a:prstClr val="black"/>
                </a:solidFill>
                <a:latin typeface="Candara"/>
              </a:rPr>
              <a:t> And there arose a great cry:         and the scribes </a:t>
            </a:r>
            <a:r>
              <a:rPr lang="en-US" sz="2133" i="1" dirty="0">
                <a:solidFill>
                  <a:prstClr val="black"/>
                </a:solidFill>
                <a:latin typeface="Candara"/>
              </a:rPr>
              <a:t>that were </a:t>
            </a:r>
            <a:r>
              <a:rPr lang="en-US" sz="2133" dirty="0">
                <a:solidFill>
                  <a:prstClr val="black"/>
                </a:solidFill>
                <a:latin typeface="Candara"/>
              </a:rPr>
              <a:t>of the Pharisees' part arose, and strove, saying, We find no evil in this man: but if a spirit or an angel hath spoken to him, let us not fight against God.  </a:t>
            </a:r>
          </a:p>
          <a:p>
            <a:pPr defTabSz="1219170"/>
            <a:r>
              <a:rPr lang="en-US" sz="2133" baseline="30000" dirty="0">
                <a:solidFill>
                  <a:prstClr val="black"/>
                </a:solidFill>
                <a:latin typeface="Candara"/>
              </a:rPr>
              <a:t>10</a:t>
            </a:r>
            <a:r>
              <a:rPr lang="en-US" sz="2133" dirty="0">
                <a:solidFill>
                  <a:prstClr val="black"/>
                </a:solidFill>
                <a:latin typeface="Candara"/>
              </a:rPr>
              <a:t> And when there arose a great dissension, the chief captain, fearing lest Paul should have been pulled in pieces of them, commanded the soldiers to go down, and to take him by force from among them, and to bring </a:t>
            </a:r>
            <a:r>
              <a:rPr lang="en-US" sz="2133" i="1" dirty="0">
                <a:solidFill>
                  <a:prstClr val="black"/>
                </a:solidFill>
                <a:latin typeface="Candara"/>
              </a:rPr>
              <a:t>him </a:t>
            </a:r>
            <a:r>
              <a:rPr lang="en-US" sz="2133" dirty="0">
                <a:solidFill>
                  <a:prstClr val="black"/>
                </a:solidFill>
                <a:latin typeface="Candara"/>
              </a:rPr>
              <a:t>into the castle.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480" y="975361"/>
            <a:ext cx="5848149" cy="5067300"/>
          </a:xfrm>
          <a:prstGeom prst="rect">
            <a:avLst/>
          </a:prstGeom>
        </p:spPr>
      </p:pic>
    </p:spTree>
    <p:extLst>
      <p:ext uri="{BB962C8B-B14F-4D97-AF65-F5344CB8AC3E}">
        <p14:creationId xmlns:p14="http://schemas.microsoft.com/office/powerpoint/2010/main" val="2919376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2EB1F-5CEE-45BF-AAFA-9D21BEB31FEF}"/>
              </a:ext>
            </a:extLst>
          </p:cNvPr>
          <p:cNvPicPr/>
          <p:nvPr/>
        </p:nvPicPr>
        <p:blipFill>
          <a:blip r:embed="rId2">
            <a:extLst>
              <a:ext uri="{28A0092B-C50C-407E-A947-70E740481C1C}">
                <a14:useLocalDpi xmlns:a14="http://schemas.microsoft.com/office/drawing/2010/main" val="0"/>
              </a:ext>
            </a:extLst>
          </a:blip>
          <a:stretch>
            <a:fillRect/>
          </a:stretch>
        </p:blipFill>
        <p:spPr>
          <a:xfrm>
            <a:off x="442762" y="259882"/>
            <a:ext cx="11280809" cy="6314173"/>
          </a:xfrm>
          <a:prstGeom prst="rect">
            <a:avLst/>
          </a:prstGeom>
        </p:spPr>
      </p:pic>
    </p:spTree>
    <p:extLst>
      <p:ext uri="{BB962C8B-B14F-4D97-AF65-F5344CB8AC3E}">
        <p14:creationId xmlns:p14="http://schemas.microsoft.com/office/powerpoint/2010/main" val="37468866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1706881"/>
            <a:ext cx="3149600" cy="2718180"/>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And the night following the Lord stood by him, and said, </a:t>
            </a:r>
            <a:r>
              <a:rPr lang="en-US" sz="2133" dirty="0">
                <a:solidFill>
                  <a:srgbClr val="C00000"/>
                </a:solidFill>
                <a:latin typeface="Candara"/>
              </a:rPr>
              <a:t>Be of good cheer, Paul: for as thou hast testified of me in Jerusalem, so must thou bear witness also at Rome.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723900"/>
            <a:ext cx="7213600" cy="5410200"/>
          </a:xfrm>
          <a:prstGeom prst="rect">
            <a:avLst/>
          </a:prstGeom>
        </p:spPr>
      </p:pic>
    </p:spTree>
    <p:extLst>
      <p:ext uri="{BB962C8B-B14F-4D97-AF65-F5344CB8AC3E}">
        <p14:creationId xmlns:p14="http://schemas.microsoft.com/office/powerpoint/2010/main" val="163343388"/>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584960"/>
            <a:ext cx="10160000" cy="3682418"/>
          </a:xfrm>
          <a:prstGeom prst="rect">
            <a:avLst/>
          </a:prstGeom>
          <a:noFill/>
        </p:spPr>
        <p:txBody>
          <a:bodyPr wrap="square" rtlCol="0">
            <a:spAutoFit/>
          </a:bodyPr>
          <a:lstStyle/>
          <a:p>
            <a:pPr defTabSz="1219170"/>
            <a:r>
              <a:rPr lang="en-US" sz="2133" dirty="0">
                <a:solidFill>
                  <a:srgbClr val="F5C040">
                    <a:lumMod val="40000"/>
                    <a:lumOff val="60000"/>
                  </a:srgbClr>
                </a:solidFill>
                <a:latin typeface="Candara"/>
              </a:rPr>
              <a:t>1) HIS INNER WITNESS</a:t>
            </a:r>
          </a:p>
          <a:p>
            <a:pPr defTabSz="1219170">
              <a:spcBef>
                <a:spcPts val="800"/>
              </a:spcBef>
            </a:pPr>
            <a:r>
              <a:rPr lang="en-US" sz="2133" b="1" dirty="0">
                <a:solidFill>
                  <a:prstClr val="white"/>
                </a:solidFill>
                <a:latin typeface="Candara"/>
              </a:rPr>
              <a:t>Acts 19:21</a:t>
            </a:r>
            <a:endParaRPr lang="en-US" sz="2133" dirty="0">
              <a:solidFill>
                <a:prstClr val="white"/>
              </a:solidFill>
              <a:latin typeface="Candara"/>
            </a:endParaRPr>
          </a:p>
          <a:p>
            <a:pPr defTabSz="1219170"/>
            <a:r>
              <a:rPr lang="en-US" sz="2133" dirty="0">
                <a:solidFill>
                  <a:prstClr val="white"/>
                </a:solidFill>
                <a:latin typeface="Candara"/>
              </a:rPr>
              <a:t>After these things were ended, Paul purposed in the spirit, when he had passed through Macedonia and Achaia, to go to Jerusalem, saying, After I have been there,       I must also see Rome.</a:t>
            </a:r>
          </a:p>
          <a:p>
            <a:pPr defTabSz="1219170">
              <a:spcBef>
                <a:spcPts val="1600"/>
              </a:spcBef>
            </a:pPr>
            <a:r>
              <a:rPr lang="en-US" sz="2133" b="1" dirty="0">
                <a:solidFill>
                  <a:prstClr val="white"/>
                </a:solidFill>
                <a:latin typeface="Candara"/>
              </a:rPr>
              <a:t>Acts 20:22-23 </a:t>
            </a:r>
            <a:r>
              <a:rPr lang="en-US" sz="2133" dirty="0">
                <a:solidFill>
                  <a:prstClr val="white"/>
                </a:solidFill>
                <a:latin typeface="Candara"/>
              </a:rPr>
              <a:t> </a:t>
            </a:r>
          </a:p>
          <a:p>
            <a:pPr defTabSz="1219170"/>
            <a:r>
              <a:rPr lang="en-US" sz="2133" baseline="30000" dirty="0">
                <a:solidFill>
                  <a:prstClr val="white"/>
                </a:solidFill>
                <a:latin typeface="Candara"/>
              </a:rPr>
              <a:t>22</a:t>
            </a:r>
            <a:r>
              <a:rPr lang="en-US" sz="2133" dirty="0">
                <a:solidFill>
                  <a:prstClr val="white"/>
                </a:solidFill>
                <a:latin typeface="Candara"/>
              </a:rPr>
              <a:t> And now, behold, I go bound in the spirit unto Jerusalem, not knowing the things that shall befall me there:  </a:t>
            </a:r>
          </a:p>
          <a:p>
            <a:pPr defTabSz="1219170"/>
            <a:r>
              <a:rPr lang="en-US" sz="2133" baseline="30000" dirty="0">
                <a:solidFill>
                  <a:prstClr val="white"/>
                </a:solidFill>
                <a:latin typeface="Candara"/>
              </a:rPr>
              <a:t>23</a:t>
            </a:r>
            <a:r>
              <a:rPr lang="en-US" sz="2133" dirty="0">
                <a:solidFill>
                  <a:prstClr val="white"/>
                </a:solidFill>
                <a:latin typeface="Candara"/>
              </a:rPr>
              <a:t> Save that the Holy Ghost </a:t>
            </a:r>
            <a:r>
              <a:rPr lang="en-US" sz="2133" dirty="0" err="1">
                <a:solidFill>
                  <a:prstClr val="white"/>
                </a:solidFill>
                <a:latin typeface="Candara"/>
              </a:rPr>
              <a:t>witnesseth</a:t>
            </a:r>
            <a:r>
              <a:rPr lang="en-US" sz="2133" dirty="0">
                <a:solidFill>
                  <a:prstClr val="white"/>
                </a:solidFill>
                <a:latin typeface="Candara"/>
              </a:rPr>
              <a:t> in every city, saying that bonds and afflictions abide me. </a:t>
            </a:r>
          </a:p>
        </p:txBody>
      </p:sp>
      <p:sp>
        <p:nvSpPr>
          <p:cNvPr id="3" name="TextBox 2"/>
          <p:cNvSpPr txBox="1"/>
          <p:nvPr/>
        </p:nvSpPr>
        <p:spPr>
          <a:xfrm>
            <a:off x="1097280" y="889001"/>
            <a:ext cx="8249920" cy="461665"/>
          </a:xfrm>
          <a:prstGeom prst="rect">
            <a:avLst/>
          </a:prstGeom>
          <a:noFill/>
        </p:spPr>
        <p:txBody>
          <a:bodyPr wrap="square" rtlCol="0">
            <a:spAutoFit/>
          </a:bodyPr>
          <a:lstStyle/>
          <a:p>
            <a:pPr defTabSz="1219170"/>
            <a:r>
              <a:rPr lang="en-US" sz="2400" dirty="0">
                <a:solidFill>
                  <a:srgbClr val="C6E7FC"/>
                </a:solidFill>
                <a:latin typeface="Candara"/>
              </a:rPr>
              <a:t>Did Paul disobey God by going to Jerusalem?</a:t>
            </a:r>
          </a:p>
        </p:txBody>
      </p:sp>
    </p:spTree>
    <p:extLst>
      <p:ext uri="{BB962C8B-B14F-4D97-AF65-F5344CB8AC3E}">
        <p14:creationId xmlns:p14="http://schemas.microsoft.com/office/powerpoint/2010/main" val="7244837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584960"/>
            <a:ext cx="10160000" cy="3682418"/>
          </a:xfrm>
          <a:prstGeom prst="rect">
            <a:avLst/>
          </a:prstGeom>
          <a:noFill/>
        </p:spPr>
        <p:txBody>
          <a:bodyPr wrap="square" rtlCol="0">
            <a:spAutoFit/>
          </a:bodyPr>
          <a:lstStyle/>
          <a:p>
            <a:pPr defTabSz="1219170"/>
            <a:r>
              <a:rPr lang="en-US" sz="2133" dirty="0">
                <a:solidFill>
                  <a:srgbClr val="FFFFCC"/>
                </a:solidFill>
                <a:latin typeface="Candara"/>
              </a:rPr>
              <a:t>THE WITNESS OF OTHERS</a:t>
            </a:r>
          </a:p>
          <a:p>
            <a:pPr defTabSz="1219170">
              <a:spcBef>
                <a:spcPts val="800"/>
              </a:spcBef>
            </a:pPr>
            <a:r>
              <a:rPr lang="en-US" sz="2133" b="1" dirty="0">
                <a:solidFill>
                  <a:prstClr val="white"/>
                </a:solidFill>
                <a:latin typeface="Candara"/>
              </a:rPr>
              <a:t>Acts 21:11</a:t>
            </a:r>
          </a:p>
          <a:p>
            <a:pPr defTabSz="1219170"/>
            <a:r>
              <a:rPr lang="en-US" sz="2133" dirty="0">
                <a:solidFill>
                  <a:prstClr val="white"/>
                </a:solidFill>
                <a:latin typeface="Candara"/>
              </a:rPr>
              <a:t>And when he [</a:t>
            </a:r>
            <a:r>
              <a:rPr lang="en-US" sz="2133" dirty="0" err="1">
                <a:solidFill>
                  <a:prstClr val="white"/>
                </a:solidFill>
                <a:latin typeface="Candara"/>
              </a:rPr>
              <a:t>Agabus</a:t>
            </a:r>
            <a:r>
              <a:rPr lang="en-US" sz="2133" dirty="0">
                <a:solidFill>
                  <a:prstClr val="white"/>
                </a:solidFill>
                <a:latin typeface="Candara"/>
              </a:rPr>
              <a:t>] was come unto us, he took Paul's girdle, and bound his own hands and feet, and said, Thus saith the Holy Ghost, So shall the Jews at Jerusalem bind the man that </a:t>
            </a:r>
            <a:r>
              <a:rPr lang="en-US" sz="2133" dirty="0" err="1">
                <a:solidFill>
                  <a:prstClr val="white"/>
                </a:solidFill>
                <a:latin typeface="Candara"/>
              </a:rPr>
              <a:t>owneth</a:t>
            </a:r>
            <a:r>
              <a:rPr lang="en-US" sz="2133" dirty="0">
                <a:solidFill>
                  <a:prstClr val="white"/>
                </a:solidFill>
                <a:latin typeface="Candara"/>
              </a:rPr>
              <a:t> this girdle, and shall deliver </a:t>
            </a:r>
            <a:r>
              <a:rPr lang="en-US" sz="2133" i="1" dirty="0">
                <a:solidFill>
                  <a:prstClr val="white"/>
                </a:solidFill>
                <a:latin typeface="Candara"/>
              </a:rPr>
              <a:t>him </a:t>
            </a:r>
            <a:r>
              <a:rPr lang="en-US" sz="2133" dirty="0">
                <a:solidFill>
                  <a:prstClr val="white"/>
                </a:solidFill>
                <a:latin typeface="Candara"/>
              </a:rPr>
              <a:t>into the hands of the Gentiles.</a:t>
            </a:r>
          </a:p>
          <a:p>
            <a:pPr defTabSz="1219170">
              <a:spcBef>
                <a:spcPts val="1600"/>
              </a:spcBef>
            </a:pPr>
            <a:r>
              <a:rPr lang="en-US" sz="2133" b="1" dirty="0">
                <a:solidFill>
                  <a:prstClr val="white"/>
                </a:solidFill>
                <a:latin typeface="Candara"/>
              </a:rPr>
              <a:t>Acts 21:12 and 14</a:t>
            </a:r>
            <a:endParaRPr lang="en-US" sz="2133" dirty="0">
              <a:solidFill>
                <a:prstClr val="white"/>
              </a:solidFill>
              <a:latin typeface="Candara"/>
            </a:endParaRPr>
          </a:p>
          <a:p>
            <a:pPr defTabSz="1219170"/>
            <a:r>
              <a:rPr lang="en-US" sz="2133" baseline="30000" dirty="0">
                <a:solidFill>
                  <a:prstClr val="white"/>
                </a:solidFill>
                <a:latin typeface="Candara"/>
              </a:rPr>
              <a:t>12</a:t>
            </a:r>
            <a:r>
              <a:rPr lang="en-US" sz="2133" dirty="0">
                <a:solidFill>
                  <a:prstClr val="white"/>
                </a:solidFill>
                <a:latin typeface="Candara"/>
              </a:rPr>
              <a:t> And when we [his friends and traveling companions] heard these things, both we, and they of that place, besought him not to go up to Jerusalem.  </a:t>
            </a:r>
            <a:endParaRPr lang="en-US" sz="2133" baseline="30000" dirty="0">
              <a:solidFill>
                <a:prstClr val="white"/>
              </a:solidFill>
              <a:latin typeface="Candara"/>
            </a:endParaRPr>
          </a:p>
          <a:p>
            <a:pPr defTabSz="1219170"/>
            <a:r>
              <a:rPr lang="en-US" sz="2133" baseline="30000" dirty="0">
                <a:solidFill>
                  <a:prstClr val="white"/>
                </a:solidFill>
                <a:latin typeface="Candara"/>
              </a:rPr>
              <a:t>14</a:t>
            </a:r>
            <a:r>
              <a:rPr lang="en-US" sz="2133" dirty="0">
                <a:solidFill>
                  <a:prstClr val="white"/>
                </a:solidFill>
                <a:latin typeface="Candara"/>
              </a:rPr>
              <a:t> And when he would not be persuaded, we ceased [trying to dissuade him], saying, The will of the Lord be done.</a:t>
            </a:r>
          </a:p>
        </p:txBody>
      </p:sp>
      <p:sp>
        <p:nvSpPr>
          <p:cNvPr id="4" name="TextBox 3"/>
          <p:cNvSpPr txBox="1"/>
          <p:nvPr/>
        </p:nvSpPr>
        <p:spPr>
          <a:xfrm>
            <a:off x="1097280" y="889001"/>
            <a:ext cx="8249920" cy="461665"/>
          </a:xfrm>
          <a:prstGeom prst="rect">
            <a:avLst/>
          </a:prstGeom>
          <a:noFill/>
        </p:spPr>
        <p:txBody>
          <a:bodyPr wrap="square" rtlCol="0">
            <a:spAutoFit/>
          </a:bodyPr>
          <a:lstStyle/>
          <a:p>
            <a:pPr defTabSz="1219170"/>
            <a:r>
              <a:rPr lang="en-US" sz="2400" dirty="0">
                <a:solidFill>
                  <a:srgbClr val="C6E7FC"/>
                </a:solidFill>
                <a:latin typeface="Candara"/>
              </a:rPr>
              <a:t>Did Paul disobey God by going to Jerusalem?</a:t>
            </a:r>
          </a:p>
        </p:txBody>
      </p:sp>
    </p:spTree>
    <p:extLst>
      <p:ext uri="{BB962C8B-B14F-4D97-AF65-F5344CB8AC3E}">
        <p14:creationId xmlns:p14="http://schemas.microsoft.com/office/powerpoint/2010/main" val="20283137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584960"/>
            <a:ext cx="10160000" cy="3887603"/>
          </a:xfrm>
          <a:prstGeom prst="rect">
            <a:avLst/>
          </a:prstGeom>
          <a:noFill/>
        </p:spPr>
        <p:txBody>
          <a:bodyPr wrap="square" rtlCol="0">
            <a:spAutoFit/>
          </a:bodyPr>
          <a:lstStyle/>
          <a:p>
            <a:pPr defTabSz="1219170"/>
            <a:r>
              <a:rPr lang="en-US" sz="2133" dirty="0">
                <a:solidFill>
                  <a:srgbClr val="FFFFCC"/>
                </a:solidFill>
                <a:latin typeface="Candara"/>
              </a:rPr>
              <a:t>THE WITNESS OF CHRIST</a:t>
            </a:r>
          </a:p>
          <a:p>
            <a:pPr defTabSz="1219170">
              <a:spcBef>
                <a:spcPts val="800"/>
              </a:spcBef>
            </a:pPr>
            <a:r>
              <a:rPr lang="en-US" sz="2133" b="1" dirty="0">
                <a:solidFill>
                  <a:prstClr val="white"/>
                </a:solidFill>
                <a:latin typeface="Candara"/>
              </a:rPr>
              <a:t>Acts 23:11 </a:t>
            </a:r>
            <a:r>
              <a:rPr lang="en-US" sz="2133" dirty="0">
                <a:solidFill>
                  <a:prstClr val="white"/>
                </a:solidFill>
                <a:latin typeface="Candara"/>
              </a:rPr>
              <a:t> </a:t>
            </a:r>
            <a:br>
              <a:rPr lang="en-US" sz="2133" dirty="0">
                <a:solidFill>
                  <a:prstClr val="white"/>
                </a:solidFill>
                <a:latin typeface="Candara"/>
              </a:rPr>
            </a:br>
            <a:r>
              <a:rPr lang="en-US" sz="2133" dirty="0">
                <a:solidFill>
                  <a:prstClr val="white"/>
                </a:solidFill>
                <a:latin typeface="Candara"/>
              </a:rPr>
              <a:t>…Be of good cheer, Paul: for as thou hast testified of me in Jerusalem, so must thou bear witness also at Rome.</a:t>
            </a:r>
          </a:p>
          <a:p>
            <a:pPr defTabSz="1219170">
              <a:spcBef>
                <a:spcPts val="1600"/>
              </a:spcBef>
            </a:pPr>
            <a:r>
              <a:rPr lang="en-US" sz="2133" dirty="0">
                <a:solidFill>
                  <a:srgbClr val="FFFFCC"/>
                </a:solidFill>
                <a:latin typeface="Candara"/>
              </a:rPr>
              <a:t>See how this agrees with Paul’s own witness:</a:t>
            </a:r>
          </a:p>
          <a:p>
            <a:pPr defTabSz="1219170">
              <a:spcBef>
                <a:spcPts val="1600"/>
              </a:spcBef>
            </a:pPr>
            <a:r>
              <a:rPr lang="en-US" sz="2133" b="1" dirty="0">
                <a:solidFill>
                  <a:prstClr val="white"/>
                </a:solidFill>
                <a:latin typeface="Candara"/>
              </a:rPr>
              <a:t>Acts 19:21</a:t>
            </a:r>
            <a:endParaRPr lang="en-US" sz="2133" dirty="0">
              <a:solidFill>
                <a:prstClr val="white"/>
              </a:solidFill>
              <a:latin typeface="Candara"/>
            </a:endParaRPr>
          </a:p>
          <a:p>
            <a:pPr defTabSz="1219170"/>
            <a:r>
              <a:rPr lang="en-US" sz="2133" dirty="0">
                <a:solidFill>
                  <a:prstClr val="white"/>
                </a:solidFill>
                <a:latin typeface="Candara"/>
              </a:rPr>
              <a:t>…Paul purposed in the spirit …to go to Jerusalem, saying, After I have been there, </a:t>
            </a:r>
            <a:br>
              <a:rPr lang="en-US" sz="2133" dirty="0">
                <a:solidFill>
                  <a:prstClr val="white"/>
                </a:solidFill>
                <a:latin typeface="Candara"/>
              </a:rPr>
            </a:br>
            <a:r>
              <a:rPr lang="en-US" sz="2133" dirty="0">
                <a:solidFill>
                  <a:prstClr val="white"/>
                </a:solidFill>
                <a:latin typeface="Candara"/>
              </a:rPr>
              <a:t>I must also see Rome.</a:t>
            </a:r>
          </a:p>
          <a:p>
            <a:pPr defTabSz="1219170"/>
            <a:endParaRPr lang="en-US" sz="2133" dirty="0">
              <a:solidFill>
                <a:prstClr val="white"/>
              </a:solidFill>
              <a:latin typeface="Candara"/>
            </a:endParaRPr>
          </a:p>
          <a:p>
            <a:pPr defTabSz="1219170"/>
            <a:r>
              <a:rPr lang="en-US" sz="2133" dirty="0">
                <a:solidFill>
                  <a:srgbClr val="FFFFCC"/>
                </a:solidFill>
                <a:latin typeface="Candara"/>
              </a:rPr>
              <a:t>The Lord does not commend those who disobey him. </a:t>
            </a:r>
          </a:p>
        </p:txBody>
      </p:sp>
      <p:sp>
        <p:nvSpPr>
          <p:cNvPr id="4" name="TextBox 3"/>
          <p:cNvSpPr txBox="1"/>
          <p:nvPr/>
        </p:nvSpPr>
        <p:spPr>
          <a:xfrm>
            <a:off x="1097280" y="889001"/>
            <a:ext cx="8249920" cy="461665"/>
          </a:xfrm>
          <a:prstGeom prst="rect">
            <a:avLst/>
          </a:prstGeom>
          <a:noFill/>
        </p:spPr>
        <p:txBody>
          <a:bodyPr wrap="square" rtlCol="0">
            <a:spAutoFit/>
          </a:bodyPr>
          <a:lstStyle/>
          <a:p>
            <a:pPr defTabSz="1219170"/>
            <a:r>
              <a:rPr lang="en-US" sz="2400" dirty="0">
                <a:solidFill>
                  <a:srgbClr val="C6E7FC"/>
                </a:solidFill>
                <a:latin typeface="Candara"/>
              </a:rPr>
              <a:t>Did Paul disobey God by going to Jerusalem?</a:t>
            </a:r>
          </a:p>
        </p:txBody>
      </p:sp>
    </p:spTree>
    <p:extLst>
      <p:ext uri="{BB962C8B-B14F-4D97-AF65-F5344CB8AC3E}">
        <p14:creationId xmlns:p14="http://schemas.microsoft.com/office/powerpoint/2010/main" val="285520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1905001"/>
            <a:ext cx="10160000" cy="3696076"/>
          </a:xfrm>
          <a:prstGeom prst="rect">
            <a:avLst/>
          </a:prstGeom>
          <a:noFill/>
        </p:spPr>
        <p:txBody>
          <a:bodyPr wrap="square" rtlCol="0">
            <a:spAutoFit/>
          </a:bodyPr>
          <a:lstStyle/>
          <a:p>
            <a:pPr defTabSz="1219170"/>
            <a:r>
              <a:rPr lang="en-US" sz="2133" dirty="0">
                <a:solidFill>
                  <a:srgbClr val="FFFF99"/>
                </a:solidFill>
                <a:latin typeface="Candara"/>
              </a:rPr>
              <a:t>THE ONE “PROBLEM” VERSE</a:t>
            </a:r>
          </a:p>
          <a:p>
            <a:pPr defTabSz="1219170">
              <a:spcBef>
                <a:spcPts val="800"/>
              </a:spcBef>
            </a:pPr>
            <a:r>
              <a:rPr lang="en-US" sz="2133" b="1" dirty="0">
                <a:solidFill>
                  <a:prstClr val="white"/>
                </a:solidFill>
                <a:latin typeface="Candara"/>
              </a:rPr>
              <a:t>Acts 21:4-5</a:t>
            </a:r>
          </a:p>
          <a:p>
            <a:pPr defTabSz="1219170"/>
            <a:r>
              <a:rPr lang="en-US" sz="2133" baseline="30000" dirty="0">
                <a:solidFill>
                  <a:prstClr val="white"/>
                </a:solidFill>
                <a:latin typeface="Candara"/>
              </a:rPr>
              <a:t>4</a:t>
            </a:r>
            <a:r>
              <a:rPr lang="en-US" sz="2133" dirty="0">
                <a:solidFill>
                  <a:prstClr val="white"/>
                </a:solidFill>
                <a:latin typeface="Candara"/>
              </a:rPr>
              <a:t> And finding disciples, we tarried there seven days: who said to Paul through the Spirit, that he should not go up to Jerusalem.</a:t>
            </a:r>
          </a:p>
          <a:p>
            <a:pPr defTabSz="1219170"/>
            <a:endParaRPr lang="en-US" sz="2133" dirty="0">
              <a:solidFill>
                <a:prstClr val="white"/>
              </a:solidFill>
              <a:latin typeface="Candara"/>
            </a:endParaRPr>
          </a:p>
          <a:p>
            <a:pPr defTabSz="1219170"/>
            <a:r>
              <a:rPr lang="en-US" sz="2133" dirty="0">
                <a:solidFill>
                  <a:srgbClr val="FFFF99"/>
                </a:solidFill>
                <a:latin typeface="Candara"/>
              </a:rPr>
              <a:t>But it is not a problem when read in conjunction with the verse that follows:</a:t>
            </a:r>
          </a:p>
          <a:p>
            <a:pPr defTabSz="1219170"/>
            <a:endParaRPr lang="en-US" sz="2133" baseline="30000" dirty="0">
              <a:solidFill>
                <a:prstClr val="white"/>
              </a:solidFill>
              <a:latin typeface="Candara"/>
            </a:endParaRPr>
          </a:p>
          <a:p>
            <a:pPr defTabSz="1219170"/>
            <a:r>
              <a:rPr lang="en-US" sz="2133" baseline="30000" dirty="0">
                <a:solidFill>
                  <a:prstClr val="white"/>
                </a:solidFill>
                <a:latin typeface="Candara"/>
              </a:rPr>
              <a:t>5</a:t>
            </a:r>
            <a:r>
              <a:rPr lang="en-US" sz="2133" dirty="0">
                <a:solidFill>
                  <a:prstClr val="white"/>
                </a:solidFill>
                <a:latin typeface="Candara"/>
              </a:rPr>
              <a:t> And when we had accomplished those days [the seven days of tarrying], </a:t>
            </a:r>
            <a:br>
              <a:rPr lang="en-US" sz="2133" dirty="0">
                <a:solidFill>
                  <a:prstClr val="white"/>
                </a:solidFill>
                <a:latin typeface="Candara"/>
              </a:rPr>
            </a:br>
            <a:r>
              <a:rPr lang="en-US" sz="2133" dirty="0">
                <a:solidFill>
                  <a:prstClr val="white"/>
                </a:solidFill>
                <a:latin typeface="Candara"/>
              </a:rPr>
              <a:t>we departed and went our way...</a:t>
            </a:r>
          </a:p>
          <a:p>
            <a:pPr defTabSz="1219170"/>
            <a:endParaRPr lang="en-US" sz="2133" dirty="0">
              <a:solidFill>
                <a:prstClr val="white"/>
              </a:solidFill>
              <a:latin typeface="Candara"/>
            </a:endParaRPr>
          </a:p>
          <a:p>
            <a:pPr defTabSz="1219170"/>
            <a:r>
              <a:rPr lang="en-US" sz="2133" dirty="0">
                <a:solidFill>
                  <a:srgbClr val="FFFF99"/>
                </a:solidFill>
                <a:latin typeface="Candara"/>
              </a:rPr>
              <a:t>This change in schedule put them in sync to rendezvous with </a:t>
            </a:r>
            <a:r>
              <a:rPr lang="en-US" sz="2133" dirty="0" err="1">
                <a:solidFill>
                  <a:srgbClr val="FFFF99"/>
                </a:solidFill>
                <a:latin typeface="Candara"/>
              </a:rPr>
              <a:t>Agabus</a:t>
            </a:r>
            <a:endParaRPr lang="en-US" sz="2133" dirty="0">
              <a:solidFill>
                <a:srgbClr val="FFFF99"/>
              </a:solidFill>
              <a:latin typeface="Candara"/>
            </a:endParaRPr>
          </a:p>
        </p:txBody>
      </p:sp>
      <p:sp>
        <p:nvSpPr>
          <p:cNvPr id="4" name="TextBox 3"/>
          <p:cNvSpPr txBox="1"/>
          <p:nvPr/>
        </p:nvSpPr>
        <p:spPr>
          <a:xfrm>
            <a:off x="1097280" y="889001"/>
            <a:ext cx="8249920" cy="461665"/>
          </a:xfrm>
          <a:prstGeom prst="rect">
            <a:avLst/>
          </a:prstGeom>
          <a:noFill/>
        </p:spPr>
        <p:txBody>
          <a:bodyPr wrap="square" rtlCol="0">
            <a:spAutoFit/>
          </a:bodyPr>
          <a:lstStyle/>
          <a:p>
            <a:pPr defTabSz="1219170"/>
            <a:r>
              <a:rPr lang="en-US" sz="2400" dirty="0">
                <a:solidFill>
                  <a:srgbClr val="C6E7FC"/>
                </a:solidFill>
                <a:latin typeface="Candara"/>
              </a:rPr>
              <a:t>Did Paul disobey God by going to Jerusalem?</a:t>
            </a:r>
          </a:p>
        </p:txBody>
      </p:sp>
    </p:spTree>
    <p:extLst>
      <p:ext uri="{BB962C8B-B14F-4D97-AF65-F5344CB8AC3E}">
        <p14:creationId xmlns:p14="http://schemas.microsoft.com/office/powerpoint/2010/main" val="7680349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BA34DC8F-4968-428F-894E-683D7022223C}"/>
              </a:ext>
            </a:extLst>
          </p:cNvPr>
          <p:cNvSpPr>
            <a:spLocks noGrp="1"/>
          </p:cNvSpPr>
          <p:nvPr>
            <p:ph type="body" sz="quarter" idx="10"/>
          </p:nvPr>
        </p:nvSpPr>
        <p:spPr>
          <a:xfrm>
            <a:off x="763675" y="1125415"/>
            <a:ext cx="11103427" cy="4354100"/>
          </a:xfrm>
        </p:spPr>
        <p:txBody>
          <a:bodyPr/>
          <a:lstStyle/>
          <a:p>
            <a:r>
              <a:rPr lang="en-US" sz="4800" dirty="0"/>
              <a:t>Paul's Arrest and Imprisonment - Part 1</a:t>
            </a:r>
          </a:p>
          <a:p>
            <a:r>
              <a:rPr lang="en-US" sz="3200" dirty="0"/>
              <a:t>Acts 21:15-23:11</a:t>
            </a:r>
          </a:p>
        </p:txBody>
      </p:sp>
    </p:spTree>
    <p:extLst>
      <p:ext uri="{BB962C8B-B14F-4D97-AF65-F5344CB8AC3E}">
        <p14:creationId xmlns:p14="http://schemas.microsoft.com/office/powerpoint/2010/main" val="37461700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7238" y="4041327"/>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solidFill>
                  <a:schemeClr val="bg1"/>
                </a:solidFill>
              </a:rPr>
              <a:t>Paul’s 1</a:t>
            </a:r>
            <a:r>
              <a:rPr lang="en-US" sz="3733" baseline="30000" dirty="0">
                <a:solidFill>
                  <a:schemeClr val="bg1"/>
                </a:solidFill>
              </a:rPr>
              <a:t>st</a:t>
            </a:r>
            <a:r>
              <a:rPr lang="en-US" sz="3733" dirty="0">
                <a:solidFill>
                  <a:schemeClr val="bg1"/>
                </a:solidFill>
              </a:rPr>
              <a:t> Missionary Journey – Acts 13:1-15:35</a:t>
            </a:r>
          </a:p>
          <a:p>
            <a:pPr marL="685783" indent="-685783">
              <a:buFont typeface="+mj-lt"/>
              <a:buAutoNum type="arabicPeriod" startAt="7"/>
            </a:pPr>
            <a:r>
              <a:rPr lang="en-US" sz="3733" dirty="0">
                <a:solidFill>
                  <a:schemeClr val="bg1"/>
                </a:solidFill>
              </a:rPr>
              <a:t>Paul’s 2</a:t>
            </a:r>
            <a:r>
              <a:rPr lang="en-US" sz="3733" baseline="30000" dirty="0">
                <a:solidFill>
                  <a:schemeClr val="bg1"/>
                </a:solidFill>
              </a:rPr>
              <a:t>nd</a:t>
            </a:r>
            <a:r>
              <a:rPr lang="en-US" sz="3733" dirty="0">
                <a:solidFill>
                  <a:schemeClr val="bg1"/>
                </a:solidFill>
              </a:rPr>
              <a:t> Missionary Journey – Acts 15:36-18:22</a:t>
            </a:r>
          </a:p>
          <a:p>
            <a:pPr marL="685783" indent="-685783">
              <a:buFont typeface="+mj-lt"/>
              <a:buAutoNum type="arabicPeriod" startAt="7"/>
            </a:pPr>
            <a:r>
              <a:rPr lang="en-US" sz="3733" dirty="0">
                <a:solidFill>
                  <a:schemeClr val="bg1"/>
                </a:solidFill>
              </a:rPr>
              <a:t>Paul’s 3rd Missionary Journey – Acts 18:23-21:14</a:t>
            </a:r>
          </a:p>
          <a:p>
            <a:pPr marL="685783" indent="-685783">
              <a:buFont typeface="+mj-lt"/>
              <a:buAutoNum type="arabicPeriod" startAt="7"/>
            </a:pPr>
            <a:r>
              <a:rPr lang="en-US" sz="3733" b="1" dirty="0">
                <a:solidFill>
                  <a:srgbClr val="333F2A"/>
                </a:solidFill>
              </a:rPr>
              <a:t>Paul’s Arrest - 1 – Acts 21:15-23:11</a:t>
            </a:r>
          </a:p>
          <a:p>
            <a:pPr marL="685783" indent="-685783">
              <a:buFont typeface="+mj-lt"/>
              <a:buAutoNum type="arabicPeriod" startAt="7"/>
            </a:pPr>
            <a:r>
              <a:rPr lang="en-US" sz="3733" dirty="0"/>
              <a:t>Paul’s Arrest - 2 – Acts 23:12-25:12</a:t>
            </a:r>
          </a:p>
          <a:p>
            <a:pPr marL="685783" indent="-685783">
              <a:buFont typeface="+mj-lt"/>
              <a:buAutoNum type="arabicPeriod" startAt="7"/>
            </a:pPr>
            <a:r>
              <a:rPr lang="en-US" sz="3733" dirty="0"/>
              <a:t>Paul’s Arrest - 3 – Acts 25:13-26:32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236323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079590" cy="4906719"/>
          </a:xfrm>
        </p:spPr>
        <p:txBody>
          <a:bodyPr>
            <a:normAutofit fontScale="92500" lnSpcReduction="10000"/>
          </a:bodyPr>
          <a:lstStyle/>
          <a:p>
            <a:r>
              <a:rPr lang="en-US" baseline="30000" dirty="0"/>
              <a:t>15 </a:t>
            </a:r>
            <a:r>
              <a:rPr lang="en-US" dirty="0"/>
              <a:t>After these days we got ready and started on our way up to Jerusalem. </a:t>
            </a:r>
            <a:r>
              <a:rPr lang="en-US" baseline="30000" dirty="0"/>
              <a:t>16</a:t>
            </a:r>
            <a:r>
              <a:rPr lang="en-US" dirty="0"/>
              <a:t> Some of the disciples from Caesarea also came with us, taking us to </a:t>
            </a:r>
            <a:r>
              <a:rPr lang="en-US" dirty="0" err="1"/>
              <a:t>Mnason</a:t>
            </a:r>
            <a:r>
              <a:rPr lang="en-US" dirty="0"/>
              <a:t> of Cyprus, a disciple of long standing with whom we were to lodge. </a:t>
            </a:r>
            <a:r>
              <a:rPr lang="en-US" baseline="30000" dirty="0"/>
              <a:t>17</a:t>
            </a:r>
            <a:r>
              <a:rPr lang="en-US" dirty="0"/>
              <a:t> After we arrived in Jerusalem, the brethren received us gladly. </a:t>
            </a:r>
            <a:r>
              <a:rPr lang="en-US" baseline="30000" dirty="0"/>
              <a:t>18</a:t>
            </a:r>
            <a:r>
              <a:rPr lang="en-US" dirty="0"/>
              <a:t> And the following day Paul went in with us to James, and all the elders were present.</a:t>
            </a:r>
          </a:p>
        </p:txBody>
      </p:sp>
      <p:sp>
        <p:nvSpPr>
          <p:cNvPr id="3" name="Text Placeholder 2"/>
          <p:cNvSpPr>
            <a:spLocks noGrp="1"/>
          </p:cNvSpPr>
          <p:nvPr>
            <p:ph type="body" sz="quarter" idx="11"/>
          </p:nvPr>
        </p:nvSpPr>
        <p:spPr/>
        <p:txBody>
          <a:bodyPr/>
          <a:lstStyle/>
          <a:p>
            <a:r>
              <a:rPr lang="en-US" dirty="0"/>
              <a:t>- Acts 21:15-18</a:t>
            </a:r>
          </a:p>
        </p:txBody>
      </p:sp>
    </p:spTree>
    <p:extLst>
      <p:ext uri="{BB962C8B-B14F-4D97-AF65-F5344CB8AC3E}">
        <p14:creationId xmlns:p14="http://schemas.microsoft.com/office/powerpoint/2010/main" val="39402694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19</a:t>
            </a:r>
            <a:r>
              <a:rPr lang="en-US" dirty="0"/>
              <a:t> After he had greeted them, he began to relate one by one the things which God had done among the Gentiles through his ministry. </a:t>
            </a:r>
            <a:r>
              <a:rPr lang="en-US" baseline="30000" dirty="0"/>
              <a:t>20a</a:t>
            </a:r>
            <a:r>
              <a:rPr lang="en-US" dirty="0"/>
              <a:t> And when they heard it they began glorifying God;</a:t>
            </a:r>
          </a:p>
        </p:txBody>
      </p:sp>
      <p:sp>
        <p:nvSpPr>
          <p:cNvPr id="3" name="Text Placeholder 2"/>
          <p:cNvSpPr>
            <a:spLocks noGrp="1"/>
          </p:cNvSpPr>
          <p:nvPr>
            <p:ph type="body" sz="quarter" idx="11"/>
          </p:nvPr>
        </p:nvSpPr>
        <p:spPr/>
        <p:txBody>
          <a:bodyPr/>
          <a:lstStyle/>
          <a:p>
            <a:r>
              <a:rPr lang="en-US" dirty="0"/>
              <a:t>- Acts 21:19-20a</a:t>
            </a:r>
          </a:p>
        </p:txBody>
      </p:sp>
    </p:spTree>
    <p:extLst>
      <p:ext uri="{BB962C8B-B14F-4D97-AF65-F5344CB8AC3E}">
        <p14:creationId xmlns:p14="http://schemas.microsoft.com/office/powerpoint/2010/main" val="4582666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6094"/>
            <a:ext cx="12256165" cy="6894092"/>
          </a:xfrm>
          <a:prstGeom prst="rect">
            <a:avLst/>
          </a:prstGeom>
        </p:spPr>
      </p:pic>
    </p:spTree>
    <p:extLst>
      <p:ext uri="{BB962C8B-B14F-4D97-AF65-F5344CB8AC3E}">
        <p14:creationId xmlns:p14="http://schemas.microsoft.com/office/powerpoint/2010/main" val="261102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
                                        </p:tgtEl>
                                      </p:cBhvr>
                                      <p:by x="350000" y="350000"/>
                                    </p:animScale>
                                  </p:childTnLst>
                                </p:cTn>
                              </p:par>
                              <p:par>
                                <p:cTn id="7" presetID="42" presetClass="path" presetSubtype="0" fill="hold" nodeType="withEffect">
                                  <p:stCondLst>
                                    <p:cond delay="0"/>
                                  </p:stCondLst>
                                  <p:childTnLst>
                                    <p:animMotion origin="layout" path="M 0.12743 -0.00278 L -1.22378 -0.8716 " pathEditMode="relative" rAng="0" ptsTypes="AA">
                                      <p:cBhvr>
                                        <p:cTn id="8" dur="3000" fill="hold"/>
                                        <p:tgtEl>
                                          <p:spTgt spid="3"/>
                                        </p:tgtEl>
                                        <p:attrNameLst>
                                          <p:attrName>ppt_x</p:attrName>
                                          <p:attrName>ppt_y</p:attrName>
                                        </p:attrNameLst>
                                      </p:cBhvr>
                                      <p:rCtr x="-67552" y="-434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11066</Words>
  <Application>Microsoft Office PowerPoint</Application>
  <PresentationFormat>Widescreen</PresentationFormat>
  <Paragraphs>494</Paragraphs>
  <Slides>146</Slides>
  <Notes>3</Notes>
  <HiddenSlides>0</HiddenSlides>
  <MMClips>0</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146</vt:i4>
      </vt:variant>
    </vt:vector>
  </HeadingPairs>
  <TitlesOfParts>
    <vt:vector size="175" baseType="lpstr">
      <vt:lpstr>#Logos 8 Resource</vt:lpstr>
      <vt:lpstr>Arial</vt:lpstr>
      <vt:lpstr>Arial Black</vt:lpstr>
      <vt:lpstr>Avenir Next LT Pro Light</vt:lpstr>
      <vt:lpstr>Book Antiqua</vt:lpstr>
      <vt:lpstr>Bookman Old Style</vt:lpstr>
      <vt:lpstr>Broadway</vt:lpstr>
      <vt:lpstr>Calibri</vt:lpstr>
      <vt:lpstr>Candara</vt:lpstr>
      <vt:lpstr>Chiller</vt:lpstr>
      <vt:lpstr>Lato</vt:lpstr>
      <vt:lpstr>Lato Black</vt:lpstr>
      <vt:lpstr>Lato Regular</vt:lpstr>
      <vt:lpstr>Open Sans</vt:lpstr>
      <vt:lpstr>Rockwell Nova Light</vt:lpstr>
      <vt:lpstr>Script MT Bold</vt:lpstr>
      <vt:lpstr>Stencil</vt:lpstr>
      <vt:lpstr>Symbol</vt:lpstr>
      <vt:lpstr>Tahoma</vt:lpstr>
      <vt:lpstr>Times New Roman</vt:lpstr>
      <vt:lpstr>Wingdings</vt:lpstr>
      <vt:lpstr>LeafVTI</vt:lpstr>
      <vt:lpstr>With Title</vt:lpstr>
      <vt:lpstr>Waveform</vt:lpstr>
      <vt:lpstr>TS102011664</vt:lpstr>
      <vt:lpstr>5_Office Theme</vt:lpstr>
      <vt:lpstr>Slit</vt:lpstr>
      <vt:lpstr>1_With Title</vt:lpstr>
      <vt:lpstr>1_ppt43EE</vt:lpstr>
      <vt:lpstr>The NEW TESTAMENT BOOK OF ACTS</vt:lpstr>
      <vt:lpstr>Empowerment  OR  Indwelling?</vt:lpstr>
      <vt:lpstr>Baptism with the Holy Spirit</vt:lpstr>
      <vt:lpstr>Holy Spirit</vt:lpstr>
      <vt:lpstr>Indwelling →   Baptism  Empowering →  Laying on of hands         by the Apostles</vt:lpstr>
      <vt:lpstr>Indwelling Holy Spirit → Gospel → Disciples  Empowering Holy Spirirt → Apostles → Disciples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Baptism = Forgiveness + Holy Spirit Indwelling  Apostle’s Laying on of Hands = Holy Spirit Empowering</vt:lpstr>
      <vt:lpstr>PowerPoint Presentation</vt:lpstr>
      <vt:lpstr>PowerPoint Presentation</vt:lpstr>
      <vt:lpstr>PowerPoint Presentation</vt:lpstr>
      <vt:lpstr>Paul’s Third Journey</vt:lpstr>
      <vt:lpstr>PowerPoint Presentation</vt:lpstr>
      <vt:lpstr>PowerPoint Presentation</vt:lpstr>
      <vt:lpstr>PowerPoint Presentation</vt:lpstr>
      <vt:lpstr>Ephesus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Cities and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Peter the First Pope?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 Acts</vt:lpstr>
      <vt:lpstr>PowerPoint Presentation</vt:lpstr>
      <vt:lpstr>PowerPoint Presentation</vt:lpstr>
      <vt:lpstr>PowerPoint Presentation</vt:lpstr>
      <vt:lpstr>Missions Pattern</vt:lpstr>
      <vt:lpstr>Missions Pattern</vt:lpstr>
      <vt:lpstr>Missions Pattern</vt:lpstr>
      <vt:lpstr>PowerPoint Presentation</vt:lpstr>
      <vt:lpstr>Judaizers – Keep Customs + Faith = Salvation  Accusers – Abandon Customs + Faith = Salvation</vt:lpstr>
      <vt:lpstr>PowerPoint Presentation</vt:lpstr>
      <vt:lpstr>PowerPoint Presentation</vt:lpstr>
      <vt:lpstr>PowerPoint Presentation</vt:lpstr>
      <vt:lpstr>CHAPTER 21  J. W. McGarvey’s Acts Commentary    </vt:lpstr>
      <vt:lpstr>CHAPTER 21  J. W. McGarvey’s Acts Commentary    </vt:lpstr>
      <vt:lpstr>CHAPTER 21  J. W. McGarvey’s Acts Commentary    </vt:lpstr>
      <vt:lpstr>CHAPTER 21  J. W. McGarvey’s Acts Commentary    </vt:lpstr>
      <vt:lpstr>Vows</vt:lpstr>
      <vt:lpstr>PowerPoint Presentation</vt:lpstr>
      <vt:lpstr>PowerPoint Presentation</vt:lpstr>
      <vt:lpstr>PowerPoint Presentation</vt:lpstr>
      <vt:lpstr>PowerPoint Presentation</vt:lpstr>
      <vt:lpstr>CHAPTER 21  J. W. McGarvey’s Acts Commentary    </vt:lpstr>
      <vt:lpstr>PowerPoint Presentation</vt:lpstr>
      <vt:lpstr>PowerPoint Presentation</vt:lpstr>
      <vt:lpstr>CHAPTER 21  J. W. McGarvey’s Acts Commentary    </vt:lpstr>
      <vt:lpstr>PowerPoint Presentation</vt:lpstr>
      <vt:lpstr>CHAPTER 22  J. W. McGarvey’s Acts Commentary    </vt:lpstr>
      <vt:lpstr>PowerPoint Presentation</vt:lpstr>
      <vt:lpstr>PowerPoint Presentation</vt:lpstr>
      <vt:lpstr>CHAPTER 22  J. W. McGarvey’s Acts Commentary    </vt:lpstr>
      <vt:lpstr>PowerPoint Presentation</vt:lpstr>
      <vt:lpstr>PowerPoint Presentation</vt:lpstr>
      <vt:lpstr>CHAPTER 22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23  J. W. McGarvey’s Acts Commentary    </vt:lpstr>
      <vt:lpstr>PowerPoint Presentation</vt:lpstr>
      <vt:lpstr>CHAPTER 23  J. W. McGarvey’s Acts Commentary    </vt:lpstr>
      <vt:lpstr>CHAPTER 23  J. W. McGarvey’s Acts Commentary    </vt:lpstr>
      <vt:lpstr>PowerPoint Presentation</vt:lpstr>
      <vt:lpstr>PowerPoint Presentation</vt:lpstr>
      <vt:lpstr>PowerPoint Presentation</vt:lpstr>
      <vt:lpstr>CHAPTER 23  J. W. McGarvey’s Acts Commentary    </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276</cp:revision>
  <dcterms:created xsi:type="dcterms:W3CDTF">2020-10-11T08:34:09Z</dcterms:created>
  <dcterms:modified xsi:type="dcterms:W3CDTF">2021-11-05T19:40:33Z</dcterms:modified>
</cp:coreProperties>
</file>