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 id="2147483818" r:id="rId2"/>
    <p:sldMasterId id="2147483830" r:id="rId3"/>
    <p:sldMasterId id="2147483841" r:id="rId4"/>
    <p:sldMasterId id="2147483856" r:id="rId5"/>
    <p:sldMasterId id="2147483868" r:id="rId6"/>
    <p:sldMasterId id="2147483891" r:id="rId7"/>
    <p:sldMasterId id="2147483906" r:id="rId8"/>
    <p:sldMasterId id="2147483918" r:id="rId9"/>
    <p:sldMasterId id="2147483930" r:id="rId10"/>
    <p:sldMasterId id="2147483942" r:id="rId11"/>
    <p:sldMasterId id="2147483954" r:id="rId12"/>
    <p:sldMasterId id="2147483969" r:id="rId13"/>
    <p:sldMasterId id="2147483989" r:id="rId14"/>
  </p:sldMasterIdLst>
  <p:notesMasterIdLst>
    <p:notesMasterId r:id="rId194"/>
  </p:notesMasterIdLst>
  <p:sldIdLst>
    <p:sldId id="256" r:id="rId15"/>
    <p:sldId id="1975" r:id="rId16"/>
    <p:sldId id="1972" r:id="rId17"/>
    <p:sldId id="1973" r:id="rId18"/>
    <p:sldId id="5294" r:id="rId19"/>
    <p:sldId id="5296" r:id="rId20"/>
    <p:sldId id="5313" r:id="rId21"/>
    <p:sldId id="5312" r:id="rId22"/>
    <p:sldId id="5315" r:id="rId23"/>
    <p:sldId id="5293" r:id="rId24"/>
    <p:sldId id="5297" r:id="rId25"/>
    <p:sldId id="2055" r:id="rId26"/>
    <p:sldId id="279" r:id="rId27"/>
    <p:sldId id="5286" r:id="rId28"/>
    <p:sldId id="283" r:id="rId29"/>
    <p:sldId id="282" r:id="rId30"/>
    <p:sldId id="5058" r:id="rId31"/>
    <p:sldId id="5303" r:id="rId32"/>
    <p:sldId id="320" r:id="rId33"/>
    <p:sldId id="1829" r:id="rId34"/>
    <p:sldId id="5302" r:id="rId35"/>
    <p:sldId id="5288" r:id="rId36"/>
    <p:sldId id="284" r:id="rId37"/>
    <p:sldId id="285" r:id="rId38"/>
    <p:sldId id="286" r:id="rId39"/>
    <p:sldId id="5304" r:id="rId40"/>
    <p:sldId id="287" r:id="rId41"/>
    <p:sldId id="5305" r:id="rId42"/>
    <p:sldId id="289" r:id="rId43"/>
    <p:sldId id="290" r:id="rId44"/>
    <p:sldId id="291" r:id="rId45"/>
    <p:sldId id="292" r:id="rId46"/>
    <p:sldId id="293" r:id="rId47"/>
    <p:sldId id="294" r:id="rId48"/>
    <p:sldId id="5306" r:id="rId49"/>
    <p:sldId id="295" r:id="rId50"/>
    <p:sldId id="296" r:id="rId51"/>
    <p:sldId id="297" r:id="rId52"/>
    <p:sldId id="298" r:id="rId53"/>
    <p:sldId id="299" r:id="rId54"/>
    <p:sldId id="301" r:id="rId55"/>
    <p:sldId id="300" r:id="rId56"/>
    <p:sldId id="302" r:id="rId57"/>
    <p:sldId id="303" r:id="rId58"/>
    <p:sldId id="304" r:id="rId59"/>
    <p:sldId id="305" r:id="rId60"/>
    <p:sldId id="306" r:id="rId61"/>
    <p:sldId id="307" r:id="rId62"/>
    <p:sldId id="308" r:id="rId63"/>
    <p:sldId id="309" r:id="rId64"/>
    <p:sldId id="310" r:id="rId65"/>
    <p:sldId id="311" r:id="rId66"/>
    <p:sldId id="5309" r:id="rId67"/>
    <p:sldId id="5308" r:id="rId68"/>
    <p:sldId id="312" r:id="rId69"/>
    <p:sldId id="314" r:id="rId70"/>
    <p:sldId id="313" r:id="rId71"/>
    <p:sldId id="315" r:id="rId72"/>
    <p:sldId id="317" r:id="rId73"/>
    <p:sldId id="318" r:id="rId74"/>
    <p:sldId id="319" r:id="rId75"/>
    <p:sldId id="1741" r:id="rId76"/>
    <p:sldId id="5287" r:id="rId77"/>
    <p:sldId id="2036" r:id="rId78"/>
    <p:sldId id="1460" r:id="rId79"/>
    <p:sldId id="1744" r:id="rId80"/>
    <p:sldId id="1687" r:id="rId81"/>
    <p:sldId id="1697" r:id="rId82"/>
    <p:sldId id="1752" r:id="rId83"/>
    <p:sldId id="1461" r:id="rId84"/>
    <p:sldId id="1462" r:id="rId85"/>
    <p:sldId id="1463" r:id="rId86"/>
    <p:sldId id="1464" r:id="rId87"/>
    <p:sldId id="1465" r:id="rId88"/>
    <p:sldId id="1466" r:id="rId89"/>
    <p:sldId id="1467" r:id="rId90"/>
    <p:sldId id="1469" r:id="rId91"/>
    <p:sldId id="1470" r:id="rId92"/>
    <p:sldId id="1690" r:id="rId93"/>
    <p:sldId id="1471" r:id="rId94"/>
    <p:sldId id="1736" r:id="rId95"/>
    <p:sldId id="1472" r:id="rId96"/>
    <p:sldId id="1473" r:id="rId97"/>
    <p:sldId id="1748" r:id="rId98"/>
    <p:sldId id="1474" r:id="rId99"/>
    <p:sldId id="1725" r:id="rId100"/>
    <p:sldId id="1475" r:id="rId101"/>
    <p:sldId id="1691" r:id="rId102"/>
    <p:sldId id="1476" r:id="rId103"/>
    <p:sldId id="1477" r:id="rId104"/>
    <p:sldId id="1478" r:id="rId105"/>
    <p:sldId id="1479" r:id="rId106"/>
    <p:sldId id="1480" r:id="rId107"/>
    <p:sldId id="1481" r:id="rId108"/>
    <p:sldId id="1482" r:id="rId109"/>
    <p:sldId id="2070" r:id="rId110"/>
    <p:sldId id="1436" r:id="rId111"/>
    <p:sldId id="1437" r:id="rId112"/>
    <p:sldId id="1438" r:id="rId113"/>
    <p:sldId id="1439" r:id="rId114"/>
    <p:sldId id="1440" r:id="rId115"/>
    <p:sldId id="1441" r:id="rId116"/>
    <p:sldId id="1452" r:id="rId117"/>
    <p:sldId id="1453" r:id="rId118"/>
    <p:sldId id="1454" r:id="rId119"/>
    <p:sldId id="1455" r:id="rId120"/>
    <p:sldId id="2073" r:id="rId121"/>
    <p:sldId id="2074" r:id="rId122"/>
    <p:sldId id="1456" r:id="rId123"/>
    <p:sldId id="1457" r:id="rId124"/>
    <p:sldId id="1458" r:id="rId125"/>
    <p:sldId id="1483" r:id="rId126"/>
    <p:sldId id="1484" r:id="rId127"/>
    <p:sldId id="1485" r:id="rId128"/>
    <p:sldId id="1486" r:id="rId129"/>
    <p:sldId id="1487" r:id="rId130"/>
    <p:sldId id="1488" r:id="rId131"/>
    <p:sldId id="1489" r:id="rId132"/>
    <p:sldId id="1443" r:id="rId133"/>
    <p:sldId id="1444" r:id="rId134"/>
    <p:sldId id="1445" r:id="rId135"/>
    <p:sldId id="1446" r:id="rId136"/>
    <p:sldId id="1447" r:id="rId137"/>
    <p:sldId id="1448" r:id="rId138"/>
    <p:sldId id="1449" r:id="rId139"/>
    <p:sldId id="1450" r:id="rId140"/>
    <p:sldId id="1451" r:id="rId141"/>
    <p:sldId id="1459" r:id="rId142"/>
    <p:sldId id="1420" r:id="rId143"/>
    <p:sldId id="1421" r:id="rId144"/>
    <p:sldId id="1723" r:id="rId145"/>
    <p:sldId id="1708" r:id="rId146"/>
    <p:sldId id="321" r:id="rId147"/>
    <p:sldId id="280" r:id="rId148"/>
    <p:sldId id="322" r:id="rId149"/>
    <p:sldId id="323" r:id="rId150"/>
    <p:sldId id="324" r:id="rId151"/>
    <p:sldId id="325" r:id="rId152"/>
    <p:sldId id="5307" r:id="rId153"/>
    <p:sldId id="326" r:id="rId154"/>
    <p:sldId id="327" r:id="rId155"/>
    <p:sldId id="288" r:id="rId156"/>
    <p:sldId id="328" r:id="rId157"/>
    <p:sldId id="329" r:id="rId158"/>
    <p:sldId id="330" r:id="rId159"/>
    <p:sldId id="331" r:id="rId160"/>
    <p:sldId id="332" r:id="rId161"/>
    <p:sldId id="333" r:id="rId162"/>
    <p:sldId id="334" r:id="rId163"/>
    <p:sldId id="335" r:id="rId164"/>
    <p:sldId id="336" r:id="rId165"/>
    <p:sldId id="337" r:id="rId166"/>
    <p:sldId id="338" r:id="rId167"/>
    <p:sldId id="339" r:id="rId168"/>
    <p:sldId id="340" r:id="rId169"/>
    <p:sldId id="5284" r:id="rId170"/>
    <p:sldId id="5281" r:id="rId171"/>
    <p:sldId id="5289" r:id="rId172"/>
    <p:sldId id="2747" r:id="rId173"/>
    <p:sldId id="2061" r:id="rId174"/>
    <p:sldId id="2828" r:id="rId175"/>
    <p:sldId id="5230" r:id="rId176"/>
    <p:sldId id="5214" r:id="rId177"/>
    <p:sldId id="5229" r:id="rId178"/>
    <p:sldId id="343" r:id="rId179"/>
    <p:sldId id="5310" r:id="rId180"/>
    <p:sldId id="2062" r:id="rId181"/>
    <p:sldId id="2064" r:id="rId182"/>
    <p:sldId id="5290" r:id="rId183"/>
    <p:sldId id="5291" r:id="rId184"/>
    <p:sldId id="5298" r:id="rId185"/>
    <p:sldId id="5292" r:id="rId186"/>
    <p:sldId id="5299" r:id="rId187"/>
    <p:sldId id="5300" r:id="rId188"/>
    <p:sldId id="2072" r:id="rId189"/>
    <p:sldId id="5301" r:id="rId190"/>
    <p:sldId id="3327" r:id="rId191"/>
    <p:sldId id="5283" r:id="rId192"/>
    <p:sldId id="5311"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75" Type="http://schemas.openxmlformats.org/officeDocument/2006/relationships/slide" Target="slides/slide161.xml"/><Relationship Id="rId170" Type="http://schemas.openxmlformats.org/officeDocument/2006/relationships/slide" Target="slides/slide156.xml"/><Relationship Id="rId191" Type="http://schemas.openxmlformats.org/officeDocument/2006/relationships/slide" Target="slides/slide177.xml"/><Relationship Id="rId196" Type="http://schemas.openxmlformats.org/officeDocument/2006/relationships/viewProps" Target="view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slide" Target="slides/slide146.xml"/><Relationship Id="rId165" Type="http://schemas.openxmlformats.org/officeDocument/2006/relationships/slide" Target="slides/slide151.xml"/><Relationship Id="rId181" Type="http://schemas.openxmlformats.org/officeDocument/2006/relationships/slide" Target="slides/slide167.xml"/><Relationship Id="rId186" Type="http://schemas.openxmlformats.org/officeDocument/2006/relationships/slide" Target="slides/slide172.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slide" Target="slides/slide162.xml"/><Relationship Id="rId192" Type="http://schemas.openxmlformats.org/officeDocument/2006/relationships/slide" Target="slides/slide178.xml"/><Relationship Id="rId197"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tableStyles" Target="tableStyles.xml"/><Relationship Id="rId172" Type="http://schemas.openxmlformats.org/officeDocument/2006/relationships/slide" Target="slides/slide158.xml"/><Relationship Id="rId193" Type="http://schemas.openxmlformats.org/officeDocument/2006/relationships/slide" Target="slides/slide17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notesMaster" Target="notesMasters/notesMaster1.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presProps" Target="presProps.xml"/><Relationship Id="rId190" Type="http://schemas.openxmlformats.org/officeDocument/2006/relationships/slide" Target="slides/slide176.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B651E-DA68-42CF-9994-6BF0417F8035}" type="datetimeFigureOut">
              <a:rPr lang="en-US" smtClean="0"/>
              <a:t>11/28/2021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3EDF-4020-4B8F-8B05-854D2D244391}" type="slidenum">
              <a:rPr lang="en-US" smtClean="0"/>
              <a:t>‹#›</a:t>
            </a:fld>
            <a:endParaRPr lang="en-US"/>
          </a:p>
        </p:txBody>
      </p:sp>
    </p:spTree>
    <p:extLst>
      <p:ext uri="{BB962C8B-B14F-4D97-AF65-F5344CB8AC3E}">
        <p14:creationId xmlns:p14="http://schemas.microsoft.com/office/powerpoint/2010/main" val="3057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skipped the cleaning of the temple, next weeks lesson.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447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993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634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877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4E52D-A530-4FF1-ABA1-DDA63C798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63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078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69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0BBA5F-C1C0-4C9D-A3F8-0776110F67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8434" name="Rectangle 2"/>
          <p:cNvSpPr>
            <a:spLocks noGrp="1" noRot="1" noChangeAspect="1" noChangeArrowheads="1" noTextEdit="1"/>
          </p:cNvSpPr>
          <p:nvPr>
            <p:ph type="sldImg"/>
          </p:nvPr>
        </p:nvSpPr>
        <p:spPr>
          <a:ln/>
        </p:spPr>
      </p:sp>
      <p:sp>
        <p:nvSpPr>
          <p:cNvPr id="32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949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10818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442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7E8971-2AFB-4829-AF67-499BE862EA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5415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362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7284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205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1745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285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35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1093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0937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716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40FC58-BD47-4449-9E0C-48C7199CD503}"/>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331B3-995D-4A4A-8C78-0D11894A947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24771" name="Rectangle 2">
            <a:extLst>
              <a:ext uri="{FF2B5EF4-FFF2-40B4-BE49-F238E27FC236}">
                <a16:creationId xmlns:a16="http://schemas.microsoft.com/office/drawing/2014/main" id="{468C60A3-754C-4454-8FF3-3D8586514377}"/>
              </a:ext>
            </a:extLst>
          </p:cNvPr>
          <p:cNvSpPr>
            <a:spLocks noGrp="1" noRot="1" noChangeAspect="1" noChangeArrowheads="1" noTextEdit="1"/>
          </p:cNvSpPr>
          <p:nvPr>
            <p:ph type="sldImg"/>
          </p:nvPr>
        </p:nvSpPr>
        <p:spPr>
          <a:solidFill>
            <a:srgbClr val="FFFFFF"/>
          </a:solidFill>
          <a:ln/>
        </p:spPr>
      </p:sp>
      <p:sp>
        <p:nvSpPr>
          <p:cNvPr id="1824772" name="Rectangle 3">
            <a:extLst>
              <a:ext uri="{FF2B5EF4-FFF2-40B4-BE49-F238E27FC236}">
                <a16:creationId xmlns:a16="http://schemas.microsoft.com/office/drawing/2014/main" id="{8A0A072F-0C20-4505-B6D0-C756B99F9AAB}"/>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17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81620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429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40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6957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61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299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94903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23175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27802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11/28/2021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9425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11/28/2021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8759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5151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110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1684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7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28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6920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842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126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0460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4733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4259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649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690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5550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70607203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600295378"/>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6396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140187299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2069671045"/>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9232625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251576691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718728902"/>
      </p:ext>
    </p:extLst>
  </p:cSld>
  <p:clrMapOvr>
    <a:masterClrMapping/>
  </p:clrMapOvr>
  <p:transition>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695424414"/>
      </p:ext>
    </p:extLst>
  </p:cSld>
  <p:clrMapOvr>
    <a:masterClrMapping/>
  </p:clrMapOvr>
  <p:transition>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52724434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358516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3957139262"/>
      </p:ext>
    </p:extLst>
  </p:cSld>
  <p:clrMapOvr>
    <a:masterClrMapping/>
  </p:clrMapOvr>
  <p:transition>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E0E26C-D44F-4245-AD2B-32C62B1080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E217A7-7E3D-4B5E-B591-DC275FFCF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E45DE-FD57-4CF7-B4A9-8B1F5350BC94}"/>
              </a:ext>
            </a:extLst>
          </p:cNvPr>
          <p:cNvSpPr>
            <a:spLocks noGrp="1" noChangeArrowheads="1"/>
          </p:cNvSpPr>
          <p:nvPr>
            <p:ph type="sldNum" sz="quarter" idx="12"/>
          </p:nvPr>
        </p:nvSpPr>
        <p:spPr>
          <a:ln/>
        </p:spPr>
        <p:txBody>
          <a:bodyPr/>
          <a:lstStyle>
            <a:lvl1pPr>
              <a:defRPr/>
            </a:lvl1pPr>
          </a:lstStyle>
          <a:p>
            <a:fld id="{68E4E1DA-C95F-4B32-8C28-5D2A32FC43D2}" type="slidenum">
              <a:rPr lang="en-US" altLang="en-US"/>
              <a:pPr/>
              <a:t>‹#›</a:t>
            </a:fld>
            <a:endParaRPr lang="en-US" altLang="en-US"/>
          </a:p>
        </p:txBody>
      </p:sp>
    </p:spTree>
    <p:extLst>
      <p:ext uri="{BB962C8B-B14F-4D97-AF65-F5344CB8AC3E}">
        <p14:creationId xmlns:p14="http://schemas.microsoft.com/office/powerpoint/2010/main" val="206254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32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9249D5-F162-4D85-925D-9CA3FA5190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224CAD-F40B-4E15-A386-41AE4BB804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A27D76-DC69-4D2A-B1F1-D7048243EA38}"/>
              </a:ext>
            </a:extLst>
          </p:cNvPr>
          <p:cNvSpPr>
            <a:spLocks noGrp="1" noChangeArrowheads="1"/>
          </p:cNvSpPr>
          <p:nvPr>
            <p:ph type="sldNum" sz="quarter" idx="12"/>
          </p:nvPr>
        </p:nvSpPr>
        <p:spPr>
          <a:ln/>
        </p:spPr>
        <p:txBody>
          <a:bodyPr/>
          <a:lstStyle>
            <a:lvl1pPr>
              <a:defRPr/>
            </a:lvl1pPr>
          </a:lstStyle>
          <a:p>
            <a:fld id="{EBF29E12-D37B-4470-835A-067F42D36338}" type="slidenum">
              <a:rPr lang="en-US" altLang="en-US"/>
              <a:pPr/>
              <a:t>‹#›</a:t>
            </a:fld>
            <a:endParaRPr lang="en-US" altLang="en-US"/>
          </a:p>
        </p:txBody>
      </p:sp>
    </p:spTree>
    <p:extLst>
      <p:ext uri="{BB962C8B-B14F-4D97-AF65-F5344CB8AC3E}">
        <p14:creationId xmlns:p14="http://schemas.microsoft.com/office/powerpoint/2010/main" val="2099546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25479C-73FF-42A5-8946-7143777D1F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91EFC-1CFB-4948-82C2-EDA664B2A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EAB655-7191-40F6-9CD0-1D876A019A96}"/>
              </a:ext>
            </a:extLst>
          </p:cNvPr>
          <p:cNvSpPr>
            <a:spLocks noGrp="1" noChangeArrowheads="1"/>
          </p:cNvSpPr>
          <p:nvPr>
            <p:ph type="sldNum" sz="quarter" idx="12"/>
          </p:nvPr>
        </p:nvSpPr>
        <p:spPr>
          <a:ln/>
        </p:spPr>
        <p:txBody>
          <a:bodyPr/>
          <a:lstStyle>
            <a:lvl1pPr>
              <a:defRPr/>
            </a:lvl1pPr>
          </a:lstStyle>
          <a:p>
            <a:fld id="{C56BE748-3620-4A9F-9B48-8C4F8FBF7120}" type="slidenum">
              <a:rPr lang="en-US" altLang="en-US"/>
              <a:pPr/>
              <a:t>‹#›</a:t>
            </a:fld>
            <a:endParaRPr lang="en-US" altLang="en-US"/>
          </a:p>
        </p:txBody>
      </p:sp>
    </p:spTree>
    <p:extLst>
      <p:ext uri="{BB962C8B-B14F-4D97-AF65-F5344CB8AC3E}">
        <p14:creationId xmlns:p14="http://schemas.microsoft.com/office/powerpoint/2010/main" val="3405591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42580E-FC89-4FB1-B6A7-507B9D84A5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EFA323-6BE7-4E63-986A-CE4CAA67A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62041E-67D4-4386-9EB3-7C19B9BD80DF}"/>
              </a:ext>
            </a:extLst>
          </p:cNvPr>
          <p:cNvSpPr>
            <a:spLocks noGrp="1" noChangeArrowheads="1"/>
          </p:cNvSpPr>
          <p:nvPr>
            <p:ph type="sldNum" sz="quarter" idx="12"/>
          </p:nvPr>
        </p:nvSpPr>
        <p:spPr>
          <a:ln/>
        </p:spPr>
        <p:txBody>
          <a:bodyPr/>
          <a:lstStyle>
            <a:lvl1pPr>
              <a:defRPr/>
            </a:lvl1pPr>
          </a:lstStyle>
          <a:p>
            <a:fld id="{445E78D1-0DB2-4408-850D-CCA10EA7C5AF}" type="slidenum">
              <a:rPr lang="en-US" altLang="en-US"/>
              <a:pPr/>
              <a:t>‹#›</a:t>
            </a:fld>
            <a:endParaRPr lang="en-US" altLang="en-US"/>
          </a:p>
        </p:txBody>
      </p:sp>
    </p:spTree>
    <p:extLst>
      <p:ext uri="{BB962C8B-B14F-4D97-AF65-F5344CB8AC3E}">
        <p14:creationId xmlns:p14="http://schemas.microsoft.com/office/powerpoint/2010/main" val="34302738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F81AAD-835A-428A-A640-91E4809BEF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497645-AFC5-408F-B8F5-268D410B9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83DCAC-6FEC-42A2-86C2-FE476E2B35DF}"/>
              </a:ext>
            </a:extLst>
          </p:cNvPr>
          <p:cNvSpPr>
            <a:spLocks noGrp="1" noChangeArrowheads="1"/>
          </p:cNvSpPr>
          <p:nvPr>
            <p:ph type="sldNum" sz="quarter" idx="12"/>
          </p:nvPr>
        </p:nvSpPr>
        <p:spPr>
          <a:ln/>
        </p:spPr>
        <p:txBody>
          <a:bodyPr/>
          <a:lstStyle>
            <a:lvl1pPr>
              <a:defRPr/>
            </a:lvl1pPr>
          </a:lstStyle>
          <a:p>
            <a:fld id="{8BF485B3-4F17-43D0-900B-473DE65F6FF1}" type="slidenum">
              <a:rPr lang="en-US" altLang="en-US"/>
              <a:pPr/>
              <a:t>‹#›</a:t>
            </a:fld>
            <a:endParaRPr lang="en-US" altLang="en-US"/>
          </a:p>
        </p:txBody>
      </p:sp>
    </p:spTree>
    <p:extLst>
      <p:ext uri="{BB962C8B-B14F-4D97-AF65-F5344CB8AC3E}">
        <p14:creationId xmlns:p14="http://schemas.microsoft.com/office/powerpoint/2010/main" val="2207431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62F064-6A0C-4762-AEC8-0C8A2475D1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C3292A-AB53-48CC-9405-E1E97D23AA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2BC13D-DD43-422D-AF86-4523BF1031D3}"/>
              </a:ext>
            </a:extLst>
          </p:cNvPr>
          <p:cNvSpPr>
            <a:spLocks noGrp="1" noChangeArrowheads="1"/>
          </p:cNvSpPr>
          <p:nvPr>
            <p:ph type="sldNum" sz="quarter" idx="12"/>
          </p:nvPr>
        </p:nvSpPr>
        <p:spPr>
          <a:ln/>
        </p:spPr>
        <p:txBody>
          <a:bodyPr/>
          <a:lstStyle>
            <a:lvl1pPr>
              <a:defRPr/>
            </a:lvl1pPr>
          </a:lstStyle>
          <a:p>
            <a:fld id="{87133521-E24C-4F5A-B28B-47F3CD2DC13C}" type="slidenum">
              <a:rPr lang="en-US" altLang="en-US"/>
              <a:pPr/>
              <a:t>‹#›</a:t>
            </a:fld>
            <a:endParaRPr lang="en-US" altLang="en-US"/>
          </a:p>
        </p:txBody>
      </p:sp>
    </p:spTree>
    <p:extLst>
      <p:ext uri="{BB962C8B-B14F-4D97-AF65-F5344CB8AC3E}">
        <p14:creationId xmlns:p14="http://schemas.microsoft.com/office/powerpoint/2010/main" val="34994564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7DE4FE-81D2-4100-90CD-FEDBF8578A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2ADD7D-2C04-4920-82C3-1D827CBCA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BB9C2B-C6B2-43B3-896D-73636B128538}"/>
              </a:ext>
            </a:extLst>
          </p:cNvPr>
          <p:cNvSpPr>
            <a:spLocks noGrp="1" noChangeArrowheads="1"/>
          </p:cNvSpPr>
          <p:nvPr>
            <p:ph type="sldNum" sz="quarter" idx="12"/>
          </p:nvPr>
        </p:nvSpPr>
        <p:spPr>
          <a:ln/>
        </p:spPr>
        <p:txBody>
          <a:bodyPr/>
          <a:lstStyle>
            <a:lvl1pPr>
              <a:defRPr/>
            </a:lvl1pPr>
          </a:lstStyle>
          <a:p>
            <a:fld id="{AC73284D-6568-4469-BDF2-AE8C95DD518E}" type="slidenum">
              <a:rPr lang="en-US" altLang="en-US"/>
              <a:pPr/>
              <a:t>‹#›</a:t>
            </a:fld>
            <a:endParaRPr lang="en-US" altLang="en-US"/>
          </a:p>
        </p:txBody>
      </p:sp>
    </p:spTree>
    <p:extLst>
      <p:ext uri="{BB962C8B-B14F-4D97-AF65-F5344CB8AC3E}">
        <p14:creationId xmlns:p14="http://schemas.microsoft.com/office/powerpoint/2010/main" val="17998891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25D609-D864-4134-B1AA-CBD77E1EED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C81B83-539C-4A73-B0F8-CD8E70FC1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63067D-89BB-4FA6-A2D1-7AF3337B016F}"/>
              </a:ext>
            </a:extLst>
          </p:cNvPr>
          <p:cNvSpPr>
            <a:spLocks noGrp="1" noChangeArrowheads="1"/>
          </p:cNvSpPr>
          <p:nvPr>
            <p:ph type="sldNum" sz="quarter" idx="12"/>
          </p:nvPr>
        </p:nvSpPr>
        <p:spPr>
          <a:ln/>
        </p:spPr>
        <p:txBody>
          <a:bodyPr/>
          <a:lstStyle>
            <a:lvl1pPr>
              <a:defRPr/>
            </a:lvl1pPr>
          </a:lstStyle>
          <a:p>
            <a:fld id="{58A747EA-5915-4C29-B517-2CEA76BB4F87}" type="slidenum">
              <a:rPr lang="en-US" altLang="en-US"/>
              <a:pPr/>
              <a:t>‹#›</a:t>
            </a:fld>
            <a:endParaRPr lang="en-US" altLang="en-US"/>
          </a:p>
        </p:txBody>
      </p:sp>
    </p:spTree>
    <p:extLst>
      <p:ext uri="{BB962C8B-B14F-4D97-AF65-F5344CB8AC3E}">
        <p14:creationId xmlns:p14="http://schemas.microsoft.com/office/powerpoint/2010/main" val="2670448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5A05B2-C1BE-4F26-8B10-0552C583F8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BF53C-C8E6-4E22-BCE9-377C13889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38D31E-778F-430D-8866-60A73370B5C6}"/>
              </a:ext>
            </a:extLst>
          </p:cNvPr>
          <p:cNvSpPr>
            <a:spLocks noGrp="1" noChangeArrowheads="1"/>
          </p:cNvSpPr>
          <p:nvPr>
            <p:ph type="sldNum" sz="quarter" idx="12"/>
          </p:nvPr>
        </p:nvSpPr>
        <p:spPr>
          <a:ln/>
        </p:spPr>
        <p:txBody>
          <a:bodyPr/>
          <a:lstStyle>
            <a:lvl1pPr>
              <a:defRPr/>
            </a:lvl1pPr>
          </a:lstStyle>
          <a:p>
            <a:fld id="{8B7B482A-8F47-430B-9485-BFA60537F01A}" type="slidenum">
              <a:rPr lang="en-US" altLang="en-US"/>
              <a:pPr/>
              <a:t>‹#›</a:t>
            </a:fld>
            <a:endParaRPr lang="en-US" altLang="en-US"/>
          </a:p>
        </p:txBody>
      </p:sp>
    </p:spTree>
    <p:extLst>
      <p:ext uri="{BB962C8B-B14F-4D97-AF65-F5344CB8AC3E}">
        <p14:creationId xmlns:p14="http://schemas.microsoft.com/office/powerpoint/2010/main" val="37474506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7222D-5EF7-43D7-926D-C6359CDCF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50008-0EBB-4F1E-83F8-35A4A1B87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F956B-F37B-4837-BE46-C6526F5B4320}"/>
              </a:ext>
            </a:extLst>
          </p:cNvPr>
          <p:cNvSpPr>
            <a:spLocks noGrp="1" noChangeArrowheads="1"/>
          </p:cNvSpPr>
          <p:nvPr>
            <p:ph type="sldNum" sz="quarter" idx="12"/>
          </p:nvPr>
        </p:nvSpPr>
        <p:spPr>
          <a:ln/>
        </p:spPr>
        <p:txBody>
          <a:bodyPr/>
          <a:lstStyle>
            <a:lvl1pPr>
              <a:defRPr/>
            </a:lvl1pPr>
          </a:lstStyle>
          <a:p>
            <a:fld id="{4052068C-A630-4B35-991B-D7C23FB002D8}" type="slidenum">
              <a:rPr lang="en-US" altLang="en-US"/>
              <a:pPr/>
              <a:t>‹#›</a:t>
            </a:fld>
            <a:endParaRPr lang="en-US" altLang="en-US"/>
          </a:p>
        </p:txBody>
      </p:sp>
    </p:spTree>
    <p:extLst>
      <p:ext uri="{BB962C8B-B14F-4D97-AF65-F5344CB8AC3E}">
        <p14:creationId xmlns:p14="http://schemas.microsoft.com/office/powerpoint/2010/main" val="26600095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49EED4-5040-4481-AD18-71A0FEAEF4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1D681E-6364-489B-8322-154A1D5E29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0D92F8-50B0-4F07-8A23-351E4540C624}"/>
              </a:ext>
            </a:extLst>
          </p:cNvPr>
          <p:cNvSpPr>
            <a:spLocks noGrp="1" noChangeArrowheads="1"/>
          </p:cNvSpPr>
          <p:nvPr>
            <p:ph type="sldNum" sz="quarter" idx="12"/>
          </p:nvPr>
        </p:nvSpPr>
        <p:spPr>
          <a:ln/>
        </p:spPr>
        <p:txBody>
          <a:bodyPr/>
          <a:lstStyle>
            <a:lvl1pPr>
              <a:defRPr/>
            </a:lvl1pPr>
          </a:lstStyle>
          <a:p>
            <a:fld id="{A37C5365-6126-467C-8763-A6A20FCBF6CA}" type="slidenum">
              <a:rPr lang="en-US" altLang="en-US"/>
              <a:pPr/>
              <a:t>‹#›</a:t>
            </a:fld>
            <a:endParaRPr lang="en-US" altLang="en-US"/>
          </a:p>
        </p:txBody>
      </p:sp>
    </p:spTree>
    <p:extLst>
      <p:ext uri="{BB962C8B-B14F-4D97-AF65-F5344CB8AC3E}">
        <p14:creationId xmlns:p14="http://schemas.microsoft.com/office/powerpoint/2010/main" val="276453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75556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23C9A8-F5F3-4DA9-BE36-E547D0C4E4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977383-ED4E-4386-BFA7-2FAF7040D2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36A2F9-65E9-4B60-BD28-36E291B26986}"/>
              </a:ext>
            </a:extLst>
          </p:cNvPr>
          <p:cNvSpPr>
            <a:spLocks noGrp="1" noChangeArrowheads="1"/>
          </p:cNvSpPr>
          <p:nvPr>
            <p:ph type="sldNum" sz="quarter" idx="12"/>
          </p:nvPr>
        </p:nvSpPr>
        <p:spPr>
          <a:ln/>
        </p:spPr>
        <p:txBody>
          <a:bodyPr/>
          <a:lstStyle>
            <a:lvl1pPr>
              <a:defRPr/>
            </a:lvl1pPr>
          </a:lstStyle>
          <a:p>
            <a:fld id="{39A9FDDD-75B7-4824-B49D-53BE066AC13B}" type="slidenum">
              <a:rPr lang="en-US" altLang="en-US"/>
              <a:pPr/>
              <a:t>‹#›</a:t>
            </a:fld>
            <a:endParaRPr lang="en-US" altLang="en-US"/>
          </a:p>
        </p:txBody>
      </p:sp>
    </p:spTree>
    <p:extLst>
      <p:ext uri="{BB962C8B-B14F-4D97-AF65-F5344CB8AC3E}">
        <p14:creationId xmlns:p14="http://schemas.microsoft.com/office/powerpoint/2010/main" val="5572010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868BA8A-1893-4C8A-A788-673C2F2EAA9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EE6A6C3-71E7-4E48-94FD-B80DB87B0F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4B9EB24-A136-4BA1-9430-70005E5D5B4C}"/>
              </a:ext>
            </a:extLst>
          </p:cNvPr>
          <p:cNvSpPr>
            <a:spLocks noGrp="1" noChangeArrowheads="1"/>
          </p:cNvSpPr>
          <p:nvPr>
            <p:ph type="sldNum" sz="quarter" idx="12"/>
          </p:nvPr>
        </p:nvSpPr>
        <p:spPr>
          <a:ln/>
        </p:spPr>
        <p:txBody>
          <a:bodyPr/>
          <a:lstStyle>
            <a:lvl1pPr>
              <a:defRPr/>
            </a:lvl1pPr>
          </a:lstStyle>
          <a:p>
            <a:fld id="{EADCDFB6-373B-4C2D-B6EE-0F567436AC25}" type="slidenum">
              <a:rPr lang="en-US" altLang="en-US"/>
              <a:pPr/>
              <a:t>‹#›</a:t>
            </a:fld>
            <a:endParaRPr lang="en-US" altLang="en-US"/>
          </a:p>
        </p:txBody>
      </p:sp>
    </p:spTree>
    <p:extLst>
      <p:ext uri="{BB962C8B-B14F-4D97-AF65-F5344CB8AC3E}">
        <p14:creationId xmlns:p14="http://schemas.microsoft.com/office/powerpoint/2010/main" val="3498960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511DA498-8CF3-479D-BDD8-25A31D5743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D03C7D-1D52-4C6F-A2D0-20F21527B8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BB36E6-8D22-4C73-90FB-C660EC34D725}"/>
              </a:ext>
            </a:extLst>
          </p:cNvPr>
          <p:cNvSpPr>
            <a:spLocks noGrp="1" noChangeArrowheads="1"/>
          </p:cNvSpPr>
          <p:nvPr>
            <p:ph type="sldNum" sz="quarter" idx="12"/>
          </p:nvPr>
        </p:nvSpPr>
        <p:spPr>
          <a:ln/>
        </p:spPr>
        <p:txBody>
          <a:bodyPr/>
          <a:lstStyle>
            <a:lvl1pPr>
              <a:defRPr/>
            </a:lvl1pPr>
          </a:lstStyle>
          <a:p>
            <a:fld id="{19ECA57C-87E3-43BE-8958-1B722F5F61C1}" type="slidenum">
              <a:rPr lang="en-US" altLang="en-US"/>
              <a:pPr/>
              <a:t>‹#›</a:t>
            </a:fld>
            <a:endParaRPr lang="en-US" altLang="en-US"/>
          </a:p>
        </p:txBody>
      </p:sp>
    </p:spTree>
    <p:extLst>
      <p:ext uri="{BB962C8B-B14F-4D97-AF65-F5344CB8AC3E}">
        <p14:creationId xmlns:p14="http://schemas.microsoft.com/office/powerpoint/2010/main" val="32455970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271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6867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8681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484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9904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4316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984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6130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3966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71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3250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1655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818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4947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396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74944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8732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522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5880326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89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2848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25927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52084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553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0473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5390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1279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33167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319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8813878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58463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253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98279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07164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5780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2957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9332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25556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6649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3857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644293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7756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54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2122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990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61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23980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086096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47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134047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280685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2D2E177F-3E4D-4B03-80FF-9BD3F34555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4122705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E862295-52CB-418C-A8A9-F1DD8387170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11877546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4658556-F3A1-447F-AB40-06B4236E8C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98311395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21F3FFF1-D5F3-40E0-B615-C824B6D5FB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58734068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eaLnBrk="0" hangingPunct="0">
              <a:defRPr/>
            </a:pPr>
            <a:fld id="{07285F2C-BE5E-4C60-A6C4-AD9E7FCC5C6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13601218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eaLnBrk="0" hangingPunct="0">
              <a:defRPr/>
            </a:pPr>
            <a:fld id="{BDB66464-6C4C-4198-B229-B0ABACBE4A8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5081710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9485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eaLnBrk="0" hangingPunct="0">
              <a:defRPr/>
            </a:pPr>
            <a:fld id="{E3B3FAB0-F9EF-4829-A71A-BA9BF943DD5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484297457"/>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A504E119-ADDC-4236-814C-FC904F08E9A8}"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684239711"/>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97F154D-A68E-4739-AE8E-0F65E01937A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004093179"/>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BFFA9477-45FA-4DDF-AE5E-945A8979C49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914143325"/>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CD693699-7DE4-44DF-B6F2-C0EFA8F55A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81398544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D336173D-7938-4B34-BB41-D3EF37AF749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79082733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C3F16B1A-EDCA-4D5D-84F9-EBA1B5453ED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58515237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FD2B327-3636-43D2-8FF3-6400B1C5AFC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33130504"/>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27453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8601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16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531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8094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67817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66904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429790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34155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9268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75018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11/28/2021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94755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66374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7757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50465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453618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988500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917005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778812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4115515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671377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305885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4139010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64264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36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943232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28455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93672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2056183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41498011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761874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642514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881812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820644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400360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110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701466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D2E177F-3E4D-4B03-80FF-9BD3F34555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75072228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E862295-52CB-418C-A8A9-F1DD8387170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335316770"/>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4658556-F3A1-447F-AB40-06B4236E8C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3791813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1F3FFF1-D5F3-40E0-B615-C824B6D5FB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5930691"/>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7285F2C-BE5E-4C60-A6C4-AD9E7FCC5C6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96545662"/>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DB66464-6C4C-4198-B229-B0ABACBE4A8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68493893"/>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3B3FAB0-F9EF-4829-A71A-BA9BF943DD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516048115"/>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504E119-ADDC-4236-814C-FC904F08E9A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196568615"/>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97F154D-A68E-4739-AE8E-0F65E01937A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45130120"/>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026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FFA9477-45FA-4DDF-AE5E-945A8979C49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840865309"/>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D693699-7DE4-44DF-B6F2-C0EFA8F55A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98587232"/>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336173D-7938-4B34-BB41-D3EF37AF749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614118679"/>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3F16B1A-EDCA-4D5D-84F9-EBA1B5453ED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12619378"/>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FD2B327-3636-43D2-8FF3-6400B1C5AFC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67089878"/>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81CBB-FB22-4663-8E9C-6205EEFF50AF}"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312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5E2A4-5817-4DE2-9DD3-579217EC4F22}"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87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37D31-9046-4418-8000-2AAC9617A6C4}"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050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67C3B-16F0-489C-9E62-89DF11C9806F}" type="datetime1">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934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B98FF-CAA7-40DE-8E4C-EAD8B45DE607}" type="datetime1">
              <a:rPr lang="en-US" smtClean="0">
                <a:solidFill>
                  <a:prstClr val="black">
                    <a:tint val="75000"/>
                  </a:prstClr>
                </a:solidFill>
              </a:rPr>
              <a:pPr/>
              <a:t>11/28/2021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6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825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A0DD2-06C5-4D34-8837-2BF68A823C86}" type="datetime1">
              <a:rPr lang="en-US" smtClean="0">
                <a:solidFill>
                  <a:prstClr val="black">
                    <a:tint val="75000"/>
                  </a:prstClr>
                </a:solidFill>
              </a:rPr>
              <a:pPr/>
              <a:t>11/28/2021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839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334DD-5068-45A1-808A-F8DFD538FB96}" type="datetime1">
              <a:rPr lang="en-US" smtClean="0">
                <a:solidFill>
                  <a:prstClr val="black">
                    <a:tint val="75000"/>
                  </a:prstClr>
                </a:solidFill>
              </a:rPr>
              <a:pPr/>
              <a:t>11/28/2021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739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E5BFAE-02B9-4D73-8E9C-9FCD7DA34895}" type="datetime1">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68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F322B-009E-42CC-BC98-E8FC1211254C}" type="datetime1">
              <a:rPr lang="en-US" smtClean="0">
                <a:solidFill>
                  <a:prstClr val="black">
                    <a:tint val="75000"/>
                  </a:prstClr>
                </a:solidFill>
              </a:rPr>
              <a:pPr/>
              <a:t>11/28/2021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57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7F9D8-6A5F-480C-A98C-58C344FCEC87}"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09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54AFB-CB22-459F-9E3A-C1BA1344F5BB}"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4921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11/28/2021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33827647"/>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162575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11/28/2021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5327397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64373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1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heme" Target="../theme/theme13.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theme" Target="../theme/theme1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0.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71861"/>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2AAE1-5DD0-4F82-8643-99CE8F1442E8}"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57935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40120956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ED5AA3E-B15C-4C6C-AAD9-3AFE18331A4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B681FC41-3279-4650-B628-CFB5B795E39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F48C9B7-E774-4A3B-AA01-49BEE32C9FE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84" charset="0"/>
                <a:ea typeface="+mn-ea"/>
              </a:defRPr>
            </a:lvl1pPr>
          </a:lstStyle>
          <a:p>
            <a:pPr>
              <a:defRPr/>
            </a:pPr>
            <a:endParaRPr lang="en-US"/>
          </a:p>
        </p:txBody>
      </p:sp>
      <p:sp>
        <p:nvSpPr>
          <p:cNvPr id="1029" name="Rectangle 5">
            <a:extLst>
              <a:ext uri="{FF2B5EF4-FFF2-40B4-BE49-F238E27FC236}">
                <a16:creationId xmlns:a16="http://schemas.microsoft.com/office/drawing/2014/main" id="{8AE5FA42-142E-40A7-87A4-E3D0B206F8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84" charset="0"/>
                <a:ea typeface="+mn-ea"/>
              </a:defRPr>
            </a:lvl1pPr>
          </a:lstStyle>
          <a:p>
            <a:pPr>
              <a:defRPr/>
            </a:pPr>
            <a:endParaRPr lang="en-US"/>
          </a:p>
        </p:txBody>
      </p:sp>
      <p:sp>
        <p:nvSpPr>
          <p:cNvPr id="1030" name="Rectangle 6">
            <a:extLst>
              <a:ext uri="{FF2B5EF4-FFF2-40B4-BE49-F238E27FC236}">
                <a16:creationId xmlns:a16="http://schemas.microsoft.com/office/drawing/2014/main" id="{D8692172-F7F7-4034-BB81-C1BA57E06A2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outerShdw blurRad="38100" dist="38100" dir="2700000" algn="tl">
                    <a:srgbClr val="C0C0C0"/>
                  </a:outerShdw>
                </a:effectLst>
                <a:latin typeface="Times" panose="02020603050405020304" pitchFamily="18" charset="0"/>
              </a:defRPr>
            </a:lvl1pPr>
          </a:lstStyle>
          <a:p>
            <a:fld id="{11CDD44C-8DD0-41B3-BECC-1C56552D1D03}" type="slidenum">
              <a:rPr lang="en-US" altLang="en-US"/>
              <a:pPr/>
              <a:t>‹#›</a:t>
            </a:fld>
            <a:endParaRPr lang="en-US" altLang="en-US"/>
          </a:p>
        </p:txBody>
      </p:sp>
    </p:spTree>
    <p:extLst>
      <p:ext uri="{BB962C8B-B14F-4D97-AF65-F5344CB8AC3E}">
        <p14:creationId xmlns:p14="http://schemas.microsoft.com/office/powerpoint/2010/main" val="53535047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84" charset="0"/>
        </a:defRPr>
      </a:lvl2pPr>
      <a:lvl3pPr algn="ctr" rtl="0" eaLnBrk="0" fontAlgn="base" hangingPunct="0">
        <a:spcBef>
          <a:spcPct val="0"/>
        </a:spcBef>
        <a:spcAft>
          <a:spcPct val="0"/>
        </a:spcAft>
        <a:defRPr sz="4400">
          <a:solidFill>
            <a:schemeClr val="tx2"/>
          </a:solidFill>
          <a:latin typeface="Times" pitchFamily="84" charset="0"/>
        </a:defRPr>
      </a:lvl3pPr>
      <a:lvl4pPr algn="ctr" rtl="0" eaLnBrk="0" fontAlgn="base" hangingPunct="0">
        <a:spcBef>
          <a:spcPct val="0"/>
        </a:spcBef>
        <a:spcAft>
          <a:spcPct val="0"/>
        </a:spcAft>
        <a:defRPr sz="4400">
          <a:solidFill>
            <a:schemeClr val="tx2"/>
          </a:solidFill>
          <a:latin typeface="Times" pitchFamily="84" charset="0"/>
        </a:defRPr>
      </a:lvl4pPr>
      <a:lvl5pPr algn="ctr" rtl="0" eaLnBrk="0" fontAlgn="base" hangingPunct="0">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40767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7860856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11/28/2021</a:t>
            </a:fld>
            <a:endParaRPr lang="en-US"/>
          </a:p>
        </p:txBody>
      </p:sp>
    </p:spTree>
    <p:extLst>
      <p:ext uri="{BB962C8B-B14F-4D97-AF65-F5344CB8AC3E}">
        <p14:creationId xmlns:p14="http://schemas.microsoft.com/office/powerpoint/2010/main" val="143074130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14285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eaLnBrk="0" hangingPunct="0">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eaLnBrk="0" hangingPunct="0">
              <a:defRPr/>
            </a:pPr>
            <a:fld id="{A021E015-A715-4A69-88F3-1A17C3D1C5A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22643038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11/28/2021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996727520"/>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30521026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A021E015-A715-4A69-88F3-1A17C3D1C5A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6627341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D0C8C-21B5-4823-B32D-0011796F585B}" type="datetime1">
              <a:rPr lang="en-US" smtClean="0">
                <a:solidFill>
                  <a:prstClr val="black">
                    <a:tint val="75000"/>
                  </a:prstClr>
                </a:solidFill>
              </a:rPr>
              <a:pPr/>
              <a:t>11/28/2021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538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11/28/2021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72275718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63.xml"/></Relationships>
</file>

<file path=ppt/slides/_rels/slide10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1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1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1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1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hyperlink" Target="https://ref.ly/logosres/jesusfuture?ref=Page.p+42&amp;off=1300&amp;ctx=o+share+their+fate.%0a~Messianic+Pretenders"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1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6.xml"/><Relationship Id="rId5" Type="http://schemas.openxmlformats.org/officeDocument/2006/relationships/image" Target="../media/image54.jpeg"/><Relationship Id="rId4" Type="http://schemas.openxmlformats.org/officeDocument/2006/relationships/image" Target="../media/image53.jpeg"/></Relationships>
</file>

<file path=ppt/slides/_rels/slide1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6.xml"/></Relationships>
</file>

<file path=ppt/slides/_rels/slide1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youtube.com/embed/y5vuoX09ryw?feature=oembed" TargetMode="External"/><Relationship Id="rId1" Type="http://schemas.openxmlformats.org/officeDocument/2006/relationships/slideLayout" Target="../slideLayouts/slideLayout39.xml"/></Relationships>
</file>

<file path=ppt/slides/_rels/slide1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hyperlink" Target="https://ref.ly/logosres/jesusfuture?ref=Page.p+62&amp;off=378&amp;ctx=f+the+Son+of+Man).1+~Jesus+didn%E2%80%99t+just+li" TargetMode="External"/><Relationship Id="rId1" Type="http://schemas.openxmlformats.org/officeDocument/2006/relationships/slideLayout" Target="../slideLayouts/slideLayout15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hyperlink" Target="https://ref.ly/logosres/jesusfuture?ref=Page.p+34&amp;off=4794" TargetMode="External"/><Relationship Id="rId1" Type="http://schemas.openxmlformats.org/officeDocument/2006/relationships/slideLayout" Target="../slideLayouts/slideLayout15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172.xml.rels><?xml version="1.0" encoding="UTF-8" standalone="yes"?>
<Relationships xmlns="http://schemas.openxmlformats.org/package/2006/relationships"><Relationship Id="rId2" Type="http://schemas.openxmlformats.org/officeDocument/2006/relationships/hyperlink" Target="https://biblia.com/bible/nasb95/Acts%2011.28" TargetMode="External"/><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1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1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177.xml.rels><?xml version="1.0" encoding="UTF-8" standalone="yes"?>
<Relationships xmlns="http://schemas.openxmlformats.org/package/2006/relationships"><Relationship Id="rId8" Type="http://schemas.openxmlformats.org/officeDocument/2006/relationships/hyperlink" Target="The%20New%20Jerusalem.docx" TargetMode="External"/><Relationship Id="rId3" Type="http://schemas.openxmlformats.org/officeDocument/2006/relationships/image" Target="../media/image52.jpe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hyperlink" Target="Three%20Tabernacles.docx" TargetMode="External"/><Relationship Id="rId11" Type="http://schemas.openxmlformats.org/officeDocument/2006/relationships/image" Target="../media/image60.gif"/><Relationship Id="rId5" Type="http://schemas.openxmlformats.org/officeDocument/2006/relationships/image" Target="../media/image54.jpeg"/><Relationship Id="rId10" Type="http://schemas.openxmlformats.org/officeDocument/2006/relationships/hyperlink" Target="file:///C:\Users\David%20L\Documents\Disk%20A%20-%20%20My%20Own%20Power%20Points%20Slide%20Shows\The%20New%20Jerusalem.docx" TargetMode="External"/><Relationship Id="rId4" Type="http://schemas.openxmlformats.org/officeDocument/2006/relationships/image" Target="../media/image53.jpeg"/><Relationship Id="rId9" Type="http://schemas.openxmlformats.org/officeDocument/2006/relationships/audio" Target="../media/audio1.wav"/></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2" Type="http://schemas.openxmlformats.org/officeDocument/2006/relationships/hyperlink" Target="https://ref.ly/logosres/jesusfuture?ref=Page.p+85&amp;off=21&amp;ctx=onclusion+of+Part+1%0a~We%E2%80%99ve+reached+the+en" TargetMode="External"/><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2" Type="http://schemas.openxmlformats.org/officeDocument/2006/relationships/hyperlink" Target="https://ref.ly/logosres/jesusfuture?ref=Page.p+34&amp;off=4794" TargetMode="Externa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4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hyperlink" Target="https://ref.ly/logosres/jesusfuture?ref=Page.p+37&amp;off=2144" TargetMode="External"/><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ref.ly/logosres/jesusfuture?ref=Page.p+41&amp;off=1436&amp;ctx=+the+birth+pains.%E2%80%9D%0a%0a~Jesus+began+his+answ" TargetMode="Externa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s://ref.ly/logosres/jesusfuture?ref=Page.p+44&amp;off=1309&amp;ctx=%2c+Histories+5.13).%0a%0a~Second%2c+Jesus+warned" TargetMode="Externa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ref.ly/logosres/jesusfuture?ref=Page.p+55&amp;off=443&amp;ctx=+his+first+hearers.%0a~Jesus+adopted+this+w" TargetMode="Externa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ref.ly/logosres/jesusfuture?ref=Page.p+74&amp;off=485&amp;ctx=ll+not+pass+away.%E2%80%9D%0a%0a~There+are+several+re" TargetMode="Externa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2" Type="http://schemas.openxmlformats.org/officeDocument/2006/relationships/hyperlink" Target="https://ref.ly/logosres/jesusfuture?ref=Page.p+75&amp;off=329&amp;ctx=m+of+God+is+near.%E2%80%9D%0a%0a~These+two+verbal+con" TargetMode="External"/><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3.jpeg"/><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7.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7.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hyperlink" Target="https://ref.ly/logosres/hardsay?ref=Bible.Mk11.14" TargetMode="External"/><Relationship Id="rId1" Type="http://schemas.openxmlformats.org/officeDocument/2006/relationships/slideLayout" Target="../slideLayouts/slideLayout97.xml"/></Relationships>
</file>

<file path=ppt/slides/_rels/slide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271706" y="2340528"/>
            <a:ext cx="5402511" cy="2469198"/>
          </a:xfrm>
        </p:spPr>
        <p:txBody>
          <a:bodyPr/>
          <a:lstStyle/>
          <a:p>
            <a:r>
              <a:rPr lang="en-US" sz="8000" dirty="0">
                <a:solidFill>
                  <a:schemeClr val="bg1"/>
                </a:solidFill>
              </a:rPr>
              <a:t>The Olivet Discourse</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598716" y="6342077"/>
            <a:ext cx="3769448"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by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1512" y="274638"/>
            <a:ext cx="9788088" cy="1143000"/>
          </a:xfrm>
        </p:spPr>
        <p:txBody>
          <a:bodyPr/>
          <a:lstStyle/>
          <a:p>
            <a:r>
              <a:rPr lang="en-US" sz="4000" dirty="0">
                <a:effectLst>
                  <a:outerShdw blurRad="38100" dist="38100" dir="2700000" algn="tl">
                    <a:srgbClr val="000000">
                      <a:alpha val="43137"/>
                    </a:srgbClr>
                  </a:outerShdw>
                </a:effectLst>
              </a:rPr>
              <a:t>Olivet Context: The Waste of Space Fig Tree</a:t>
            </a:r>
          </a:p>
        </p:txBody>
      </p:sp>
      <p:sp>
        <p:nvSpPr>
          <p:cNvPr id="3" name="Content Placeholder 2"/>
          <p:cNvSpPr>
            <a:spLocks noGrp="1"/>
          </p:cNvSpPr>
          <p:nvPr>
            <p:ph idx="1"/>
          </p:nvPr>
        </p:nvSpPr>
        <p:spPr>
          <a:xfrm>
            <a:off x="788565" y="1600199"/>
            <a:ext cx="9496337" cy="4624431"/>
          </a:xfrm>
        </p:spPr>
        <p:txBody>
          <a:bodyPr>
            <a:normAutofit fontScale="70000" lnSpcReduction="20000"/>
          </a:bodyPr>
          <a:lstStyle/>
          <a:p>
            <a:pPr marL="0" marR="0" fontAlgn="base">
              <a:lnSpc>
                <a:spcPct val="107000"/>
              </a:lnSpc>
              <a:spcBef>
                <a:spcPts val="0"/>
              </a:spcBef>
              <a:spcAft>
                <a:spcPts val="0"/>
              </a:spcAft>
            </a:pPr>
            <a:r>
              <a:rPr lang="en-US" sz="39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When Will These Things Happen?</a:t>
            </a:r>
            <a:endParaRPr lang="en-US" sz="3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31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Learn from the fig tree (vs. 32-35)</a:t>
            </a:r>
            <a:endPar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3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Just as plants spout leaves and begin to be fruitful tells us that summer is near, so also these signs will note that the destruction of Jerusalem is near. Notice verse 34,</a:t>
            </a:r>
            <a:r>
              <a:rPr lang="en-US" sz="31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“I assure you: This generation will not pass away until these things take place.”</a:t>
            </a:r>
            <a:r>
              <a:rPr lang="en-US" sz="3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Premillennialists take this passage as the second coming and the coming tribulation that will occur after the rapture. If that is true, then that generation must still be alive somewhere. Is there  somewhere nearly 2000 year old people? Ridiculous! What Jesus was saying here is that within that generation’s lifespan, these things would happen. It would not be something for a really long time, not far into the future, but shortly these things would happen. Everything else may pass away, but his words about this event would surely occur. There was no doubt.</a:t>
            </a:r>
            <a:endPar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40632"/>
            <a:ext cx="8991600" cy="6464967"/>
          </a:xfrm>
        </p:spPr>
        <p:txBody>
          <a:bodyPr>
            <a:noAutofit/>
          </a:bodyPr>
          <a:lstStyle/>
          <a:p>
            <a:pPr>
              <a:lnSpc>
                <a:spcPts val="3400"/>
              </a:lnSpc>
            </a:pPr>
            <a:r>
              <a:rPr lang="en-US" sz="3000" b="1" dirty="0">
                <a:effectLst>
                  <a:outerShdw blurRad="38100" dist="38100" dir="2700000" algn="tl">
                    <a:srgbClr val="000000">
                      <a:alpha val="43137"/>
                    </a:srgbClr>
                  </a:outerShdw>
                </a:effectLst>
              </a:rPr>
              <a:t>When Jerusalem fell, it ended any thoughts of the church being only a sect of Judaism.</a:t>
            </a:r>
          </a:p>
          <a:p>
            <a:pPr>
              <a:lnSpc>
                <a:spcPts val="3400"/>
              </a:lnSpc>
            </a:pPr>
            <a:r>
              <a:rPr lang="en-US" sz="3000" b="1" dirty="0">
                <a:effectLst>
                  <a:outerShdw blurRad="38100" dist="38100" dir="2700000" algn="tl">
                    <a:srgbClr val="000000">
                      <a:alpha val="43137"/>
                    </a:srgbClr>
                  </a:outerShdw>
                </a:effectLst>
              </a:rPr>
              <a:t>The fall of the nation left neither root nor branch: Malachi 4:1 ¶ </a:t>
            </a:r>
            <a:r>
              <a:rPr lang="en-US" sz="3000" b="1" dirty="0">
                <a:solidFill>
                  <a:srgbClr val="FF0000"/>
                </a:solidFill>
                <a:effectLst>
                  <a:outerShdw blurRad="38100" dist="38100" dir="2700000" algn="tl">
                    <a:srgbClr val="000000">
                      <a:alpha val="43137"/>
                    </a:srgbClr>
                  </a:outerShdw>
                </a:effectLst>
              </a:rPr>
              <a:t>For, behold, the day cometh, that shall burn as an oven; and all the proud, yea, and all that do wickedly, shall be stubble: and the day that cometh shall burn them up, saith the LORD of hosts, that it shall leave them neither root nor branch</a:t>
            </a:r>
            <a:r>
              <a:rPr lang="en-US" sz="3000" b="1" dirty="0">
                <a:effectLst>
                  <a:outerShdw blurRad="38100" dist="38100" dir="2700000" algn="tl">
                    <a:srgbClr val="000000">
                      <a:alpha val="43137"/>
                    </a:srgbClr>
                  </a:outerShdw>
                </a:effectLst>
              </a:rPr>
              <a:t>. </a:t>
            </a:r>
          </a:p>
          <a:p>
            <a:pPr>
              <a:lnSpc>
                <a:spcPts val="3400"/>
              </a:lnSpc>
            </a:pPr>
            <a:r>
              <a:rPr lang="en-US" sz="3000" b="1" dirty="0">
                <a:effectLst>
                  <a:outerShdw blurRad="38100" dist="38100" dir="2700000" algn="tl">
                    <a:srgbClr val="000000">
                      <a:alpha val="43137"/>
                    </a:srgbClr>
                  </a:outerShdw>
                </a:effectLst>
              </a:rPr>
              <a:t>When Jerusalem fell, God pulled up Judaism by the roots and burned the branches.</a:t>
            </a:r>
          </a:p>
          <a:p>
            <a:pPr>
              <a:lnSpc>
                <a:spcPts val="3400"/>
              </a:lnSpc>
            </a:pPr>
            <a:r>
              <a:rPr lang="en-US" sz="3000" b="1" dirty="0">
                <a:effectLst>
                  <a:outerShdw blurRad="38100" dist="38100" dir="2700000" algn="tl">
                    <a:srgbClr val="000000">
                      <a:alpha val="43137"/>
                    </a:srgbClr>
                  </a:outerShdw>
                </a:effectLst>
              </a:rPr>
              <a:t>Nothing was left but the ashes of Judaism.</a:t>
            </a:r>
          </a:p>
          <a:p>
            <a:pPr>
              <a:lnSpc>
                <a:spcPts val="3400"/>
              </a:lnSpc>
            </a:pPr>
            <a:r>
              <a:rPr lang="en-US" sz="3000" b="1" dirty="0">
                <a:effectLst>
                  <a:outerShdw blurRad="38100" dist="38100" dir="2700000" algn="tl">
                    <a:srgbClr val="000000">
                      <a:alpha val="43137"/>
                    </a:srgbClr>
                  </a:outerShdw>
                </a:effectLst>
              </a:rPr>
              <a:t>One might as well expect to use the ashes of a house that has burned down to rebuild it as to expect to put life back into Judaism.</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08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71638"/>
            <a:ext cx="8991600" cy="6233962"/>
          </a:xfrm>
        </p:spPr>
        <p:txBody>
          <a:bodyPr>
            <a:noAutofit/>
          </a:bodyPr>
          <a:lstStyle/>
          <a:p>
            <a:pPr>
              <a:lnSpc>
                <a:spcPts val="3400"/>
              </a:lnSpc>
            </a:pPr>
            <a:r>
              <a:rPr lang="en-US" sz="3000" b="1" dirty="0">
                <a:effectLst>
                  <a:outerShdw blurRad="38100" dist="38100" dir="2700000" algn="tl">
                    <a:srgbClr val="000000">
                      <a:alpha val="43137"/>
                    </a:srgbClr>
                  </a:outerShdw>
                </a:effectLst>
              </a:rPr>
              <a:t>Thus, when Jerusalem fell, Judaism was plucked up by the roots and burned.</a:t>
            </a:r>
          </a:p>
          <a:p>
            <a:pPr>
              <a:lnSpc>
                <a:spcPts val="3400"/>
              </a:lnSpc>
            </a:pPr>
            <a:r>
              <a:rPr lang="en-US" sz="3000" b="1" dirty="0">
                <a:effectLst>
                  <a:outerShdw blurRad="38100" dist="38100" dir="2700000" algn="tl">
                    <a:srgbClr val="000000">
                      <a:alpha val="43137"/>
                    </a:srgbClr>
                  </a:outerShdw>
                </a:effectLst>
              </a:rPr>
              <a:t>This left nothing but the church.</a:t>
            </a:r>
          </a:p>
          <a:p>
            <a:pPr>
              <a:lnSpc>
                <a:spcPts val="3400"/>
              </a:lnSpc>
            </a:pPr>
            <a:r>
              <a:rPr lang="en-US" sz="3000" b="1" dirty="0">
                <a:effectLst>
                  <a:outerShdw blurRad="38100" dist="38100" dir="2700000" algn="tl">
                    <a:srgbClr val="000000">
                      <a:alpha val="43137"/>
                    </a:srgbClr>
                  </a:outerShdw>
                </a:effectLst>
              </a:rPr>
              <a:t>The fall of Jerusalem forever separated Judaism and the Lord’s Church.</a:t>
            </a:r>
          </a:p>
          <a:p>
            <a:pPr>
              <a:lnSpc>
                <a:spcPts val="3400"/>
              </a:lnSpc>
            </a:pPr>
            <a:r>
              <a:rPr lang="en-US" sz="3000" b="1" dirty="0">
                <a:effectLst>
                  <a:outerShdw blurRad="38100" dist="38100" dir="2700000" algn="tl">
                    <a:srgbClr val="000000">
                      <a:alpha val="43137"/>
                    </a:srgbClr>
                  </a:outerShdw>
                </a:effectLst>
              </a:rPr>
              <a:t>Notice carefully these verses: </a:t>
            </a:r>
            <a:r>
              <a:rPr lang="en-US" sz="3000" b="1" dirty="0" err="1">
                <a:effectLst>
                  <a:outerShdw blurRad="38100" dist="38100" dir="2700000" algn="tl">
                    <a:srgbClr val="000000">
                      <a:alpha val="43137"/>
                    </a:srgbClr>
                  </a:outerShdw>
                </a:effectLst>
              </a:rPr>
              <a:t>Heb</a:t>
            </a:r>
            <a:r>
              <a:rPr lang="en-US" sz="3000" b="1" dirty="0">
                <a:effectLst>
                  <a:outerShdw blurRad="38100" dist="38100" dir="2700000" algn="tl">
                    <a:srgbClr val="000000">
                      <a:alpha val="43137"/>
                    </a:srgbClr>
                  </a:outerShdw>
                </a:effectLst>
              </a:rPr>
              <a:t> 12:27 </a:t>
            </a:r>
            <a:r>
              <a:rPr lang="en-US" sz="3000" b="1" dirty="0">
                <a:solidFill>
                  <a:srgbClr val="FF0000"/>
                </a:solidFill>
                <a:effectLst>
                  <a:outerShdw blurRad="38100" dist="38100" dir="2700000" algn="tl">
                    <a:srgbClr val="000000">
                      <a:alpha val="43137"/>
                    </a:srgbClr>
                  </a:outerShdw>
                </a:effectLst>
              </a:rPr>
              <a:t>And this word, Yet once more, </a:t>
            </a:r>
            <a:r>
              <a:rPr lang="en-US" sz="3000" b="1" dirty="0" err="1">
                <a:solidFill>
                  <a:srgbClr val="FF0000"/>
                </a:solidFill>
                <a:effectLst>
                  <a:outerShdw blurRad="38100" dist="38100" dir="2700000" algn="tl">
                    <a:srgbClr val="000000">
                      <a:alpha val="43137"/>
                    </a:srgbClr>
                  </a:outerShdw>
                </a:effectLst>
              </a:rPr>
              <a:t>signifieth</a:t>
            </a:r>
            <a:r>
              <a:rPr lang="en-US" sz="3000" b="1" dirty="0">
                <a:solidFill>
                  <a:srgbClr val="FF0000"/>
                </a:solidFill>
                <a:effectLst>
                  <a:outerShdw blurRad="38100" dist="38100" dir="2700000" algn="tl">
                    <a:srgbClr val="000000">
                      <a:alpha val="43137"/>
                    </a:srgbClr>
                  </a:outerShdw>
                </a:effectLst>
              </a:rPr>
              <a:t> the removing of those things that are shaken, as of things that are made, that those things which cannot be shaken may remain. </a:t>
            </a:r>
            <a:r>
              <a:rPr lang="en-US" sz="3000" b="1" dirty="0">
                <a:effectLst>
                  <a:outerShdw blurRad="38100" dist="38100" dir="2700000" algn="tl">
                    <a:srgbClr val="000000">
                      <a:alpha val="43137"/>
                    </a:srgbClr>
                  </a:outerShdw>
                </a:effectLst>
              </a:rPr>
              <a:t>28 </a:t>
            </a:r>
            <a:r>
              <a:rPr lang="en-US" sz="3000" b="1" dirty="0">
                <a:solidFill>
                  <a:srgbClr val="FF0000"/>
                </a:solidFill>
                <a:effectLst>
                  <a:outerShdw blurRad="38100" dist="38100" dir="2700000" algn="tl">
                    <a:srgbClr val="000000">
                      <a:alpha val="43137"/>
                    </a:srgbClr>
                  </a:outerShdw>
                </a:effectLst>
              </a:rPr>
              <a:t>Wherefore we receiving a kingdom which cannot be moved, let us have grace, whereby we may serve God acceptably with reverence and godly fear</a:t>
            </a:r>
            <a:r>
              <a:rPr lang="en-US" sz="3000" b="1" dirty="0">
                <a:effectLst>
                  <a:outerShdw blurRad="38100" dist="38100" dir="2700000" algn="tl">
                    <a:srgbClr val="000000">
                      <a:alpha val="43137"/>
                    </a:srgbClr>
                  </a:outerShdw>
                </a:effectLst>
              </a:rPr>
              <a:t>: 29 </a:t>
            </a:r>
            <a:r>
              <a:rPr lang="en-US" sz="3000" b="1" dirty="0">
                <a:solidFill>
                  <a:srgbClr val="FF0000"/>
                </a:solidFill>
                <a:effectLst>
                  <a:outerShdw blurRad="38100" dist="38100" dir="2700000" algn="tl">
                    <a:srgbClr val="000000">
                      <a:alpha val="43137"/>
                    </a:srgbClr>
                  </a:outerShdw>
                </a:effectLst>
              </a:rPr>
              <a:t>For our God is a consuming fire</a:t>
            </a:r>
            <a:r>
              <a:rPr lang="en-US" sz="3000" b="1" dirty="0">
                <a:effectLst>
                  <a:outerShdw blurRad="38100" dist="38100" dir="2700000" algn="tl">
                    <a:srgbClr val="000000">
                      <a:alpha val="43137"/>
                    </a:srgbClr>
                  </a:outerShdw>
                </a:effectLst>
              </a:rPr>
              <a:t>.</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3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66274"/>
            <a:ext cx="8991600" cy="5839326"/>
          </a:xfrm>
        </p:spPr>
        <p:txBody>
          <a:bodyPr>
            <a:noAutofit/>
          </a:bodyPr>
          <a:lstStyle/>
          <a:p>
            <a:pPr>
              <a:lnSpc>
                <a:spcPts val="3400"/>
              </a:lnSpc>
            </a:pPr>
            <a:r>
              <a:rPr lang="en-US" sz="3600" b="1" dirty="0">
                <a:effectLst>
                  <a:outerShdw blurRad="38100" dist="38100" dir="2700000" algn="tl">
                    <a:srgbClr val="000000">
                      <a:alpha val="43137"/>
                    </a:srgbClr>
                  </a:outerShdw>
                </a:effectLst>
              </a:rPr>
              <a:t>When Jerusalem fell, Judaism went down to rise no more, leaving only the kingdom that Daniel saw remaining, and one that could not be moved.</a:t>
            </a:r>
          </a:p>
          <a:p>
            <a:pPr>
              <a:lnSpc>
                <a:spcPts val="3400"/>
              </a:lnSpc>
            </a:pPr>
            <a:r>
              <a:rPr lang="en-US" sz="3600" b="1" dirty="0">
                <a:effectLst>
                  <a:outerShdw blurRad="38100" dist="38100" dir="2700000" algn="tl">
                    <a:srgbClr val="000000">
                      <a:alpha val="43137"/>
                    </a:srgbClr>
                  </a:outerShdw>
                </a:effectLst>
              </a:rPr>
              <a:t>The fall of Jerusalem closed the door of Judaism and left only the church remaining.</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87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88758"/>
            <a:ext cx="8991600" cy="6416841"/>
          </a:xfrm>
        </p:spPr>
        <p:txBody>
          <a:bodyPr>
            <a:noAutofit/>
          </a:bodyPr>
          <a:lstStyle/>
          <a:p>
            <a:pPr marL="0" indent="0" algn="ctr">
              <a:lnSpc>
                <a:spcPts val="3400"/>
              </a:lnSpc>
              <a:buNone/>
            </a:pPr>
            <a:r>
              <a:rPr lang="en-US" b="1" u="sng" dirty="0">
                <a:solidFill>
                  <a:schemeClr val="accent2">
                    <a:lumMod val="75000"/>
                  </a:schemeClr>
                </a:solidFill>
                <a:effectLst>
                  <a:outerShdw blurRad="38100" dist="38100" dir="2700000" algn="tl">
                    <a:srgbClr val="000000">
                      <a:alpha val="43137"/>
                    </a:srgbClr>
                  </a:outerShdw>
                </a:effectLst>
              </a:rPr>
              <a:t>3. THE FALL OF JERUSALEM ANSWERS THE QUESTION OF THE PROMISE TO ABRAHAM</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answers the question as to the meaning of God’s promise to Abraham.</a:t>
            </a:r>
          </a:p>
          <a:p>
            <a:pPr>
              <a:lnSpc>
                <a:spcPts val="3400"/>
              </a:lnSpc>
            </a:pPr>
            <a:r>
              <a:rPr lang="en-US" b="1" dirty="0">
                <a:effectLst>
                  <a:outerShdw blurRad="38100" dist="38100" dir="2700000" algn="tl">
                    <a:srgbClr val="000000">
                      <a:alpha val="43137"/>
                    </a:srgbClr>
                  </a:outerShdw>
                </a:effectLst>
              </a:rPr>
              <a:t>In Genesis 12 God made 3 promises to Abraham:</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I will make of thee a great nation</a:t>
            </a:r>
            <a:r>
              <a:rPr lang="en-US" b="1" dirty="0">
                <a:effectLst>
                  <a:outerShdw blurRad="38100" dist="38100" dir="2700000" algn="tl">
                    <a:srgbClr val="000000">
                      <a:alpha val="43137"/>
                    </a:srgbClr>
                  </a:outerShdw>
                </a:effectLst>
              </a:rPr>
              <a:t>,” Gen. 12:2</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Unto thy seed will I give this land</a:t>
            </a:r>
            <a:r>
              <a:rPr lang="en-US" b="1" dirty="0">
                <a:effectLst>
                  <a:outerShdw blurRad="38100" dist="38100" dir="2700000" algn="tl">
                    <a:srgbClr val="000000">
                      <a:alpha val="43137"/>
                    </a:srgbClr>
                  </a:outerShdw>
                </a:effectLst>
              </a:rPr>
              <a:t>,” Gen. 12:7</a:t>
            </a:r>
          </a:p>
          <a:p>
            <a:pPr marL="514350" indent="-514350">
              <a:lnSpc>
                <a:spcPts val="3400"/>
              </a:lnSpc>
              <a:buFont typeface="+mj-lt"/>
              <a:buAutoNum type="arabicParenR"/>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In thee shall all families of the earth be blessed</a:t>
            </a:r>
            <a:r>
              <a:rPr lang="en-US" b="1" dirty="0">
                <a:effectLst>
                  <a:outerShdw blurRad="38100" dist="38100" dir="2700000" algn="tl">
                    <a:srgbClr val="000000">
                      <a:alpha val="43137"/>
                    </a:srgbClr>
                  </a:outerShdw>
                </a:effectLst>
              </a:rPr>
              <a:t>,” Genesis 12:3</a:t>
            </a:r>
          </a:p>
          <a:p>
            <a:pPr>
              <a:lnSpc>
                <a:spcPts val="3400"/>
              </a:lnSpc>
            </a:pPr>
            <a:r>
              <a:rPr lang="en-US" b="1" dirty="0">
                <a:effectLst>
                  <a:outerShdw blurRad="38100" dist="38100" dir="2700000" algn="tl">
                    <a:srgbClr val="000000">
                      <a:alpha val="43137"/>
                    </a:srgbClr>
                  </a:outerShdw>
                </a:effectLst>
              </a:rPr>
              <a:t>In order for a nation to develop from Abraham, they needed a land.</a:t>
            </a:r>
          </a:p>
          <a:p>
            <a:pPr>
              <a:lnSpc>
                <a:spcPts val="3400"/>
              </a:lnSpc>
            </a:pPr>
            <a:r>
              <a:rPr lang="en-US" b="1" dirty="0">
                <a:effectLst>
                  <a:outerShdw blurRad="38100" dist="38100" dir="2700000" algn="tl">
                    <a:srgbClr val="000000">
                      <a:alpha val="43137"/>
                    </a:srgbClr>
                  </a:outerShdw>
                </a:effectLst>
              </a:rPr>
              <a:t>The nation and the land belonged together.</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21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9785" y="616016"/>
            <a:ext cx="9798517" cy="6089583"/>
          </a:xfrm>
        </p:spPr>
        <p:txBody>
          <a:bodyPr>
            <a:noAutofit/>
          </a:bodyPr>
          <a:lstStyle/>
          <a:p>
            <a:pPr>
              <a:lnSpc>
                <a:spcPts val="3400"/>
              </a:lnSpc>
            </a:pPr>
            <a:r>
              <a:rPr lang="en-US" b="1" dirty="0">
                <a:effectLst>
                  <a:outerShdw blurRad="38100" dist="38100" dir="2700000" algn="tl">
                    <a:srgbClr val="000000">
                      <a:alpha val="43137"/>
                    </a:srgbClr>
                  </a:outerShdw>
                </a:effectLst>
              </a:rPr>
              <a:t>The reason back of the nation and the land was the spiritual promise – the Messiah, the Son of God, and the Saviour of the world.</a:t>
            </a:r>
          </a:p>
          <a:p>
            <a:pPr>
              <a:lnSpc>
                <a:spcPts val="3400"/>
              </a:lnSpc>
            </a:pPr>
            <a:r>
              <a:rPr lang="en-US" b="1" dirty="0">
                <a:effectLst>
                  <a:outerShdw blurRad="38100" dist="38100" dir="2700000" algn="tl">
                    <a:srgbClr val="000000">
                      <a:alpha val="43137"/>
                    </a:srgbClr>
                  </a:outerShdw>
                </a:effectLst>
              </a:rPr>
              <a:t>The entire Old Testament from Genesis 12 through Malachi develops around the land of Canaan.</a:t>
            </a:r>
          </a:p>
          <a:p>
            <a:pPr>
              <a:lnSpc>
                <a:spcPts val="3400"/>
              </a:lnSpc>
            </a:pPr>
            <a:r>
              <a:rPr lang="en-US" b="1" dirty="0">
                <a:effectLst>
                  <a:outerShdw blurRad="38100" dist="38100" dir="2700000" algn="tl">
                    <a:srgbClr val="000000">
                      <a:alpha val="43137"/>
                    </a:srgbClr>
                  </a:outerShdw>
                </a:effectLst>
              </a:rPr>
              <a:t>The birth, life, death, and resurrection of Christ are in the land of Canaan.</a:t>
            </a:r>
          </a:p>
          <a:p>
            <a:pPr>
              <a:lnSpc>
                <a:spcPts val="3400"/>
              </a:lnSpc>
            </a:pPr>
            <a:r>
              <a:rPr lang="en-US" b="1" dirty="0">
                <a:effectLst>
                  <a:outerShdw blurRad="38100" dist="38100" dir="2700000" algn="tl">
                    <a:srgbClr val="000000">
                      <a:alpha val="43137"/>
                    </a:srgbClr>
                  </a:outerShdw>
                </a:effectLst>
              </a:rPr>
              <a:t>The church had its beginning in Jerusalem.</a:t>
            </a:r>
          </a:p>
          <a:p>
            <a:pPr>
              <a:lnSpc>
                <a:spcPts val="3400"/>
              </a:lnSpc>
            </a:pPr>
            <a:r>
              <a:rPr lang="en-US" b="1" dirty="0">
                <a:effectLst>
                  <a:outerShdw blurRad="38100" dist="38100" dir="2700000" algn="tl">
                    <a:srgbClr val="000000">
                      <a:alpha val="43137"/>
                    </a:srgbClr>
                  </a:outerShdw>
                </a:effectLst>
              </a:rPr>
              <a:t>A careful reading of the book of Acts shows the shift from the city of Jerusalem.</a:t>
            </a:r>
          </a:p>
          <a:p>
            <a:pPr>
              <a:lnSpc>
                <a:spcPts val="3400"/>
              </a:lnSpc>
            </a:pPr>
            <a:r>
              <a:rPr lang="en-US" b="1" dirty="0">
                <a:effectLst>
                  <a:outerShdw blurRad="38100" dist="38100" dir="2700000" algn="tl">
                    <a:srgbClr val="000000">
                      <a:alpha val="43137"/>
                    </a:srgbClr>
                  </a:outerShdw>
                </a:effectLst>
              </a:rPr>
              <a:t>The church was scattered out of Jerusalem (Acts 8:4).</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79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170" y="327258"/>
            <a:ext cx="8850429" cy="6378341"/>
          </a:xfrm>
        </p:spPr>
        <p:txBody>
          <a:bodyPr>
            <a:noAutofit/>
          </a:bodyPr>
          <a:lstStyle/>
          <a:p>
            <a:pPr>
              <a:lnSpc>
                <a:spcPts val="3400"/>
              </a:lnSpc>
            </a:pPr>
            <a:r>
              <a:rPr lang="en-US" b="1" dirty="0">
                <a:effectLst>
                  <a:outerShdw blurRad="38100" dist="38100" dir="2700000" algn="tl">
                    <a:srgbClr val="000000">
                      <a:alpha val="43137"/>
                    </a:srgbClr>
                  </a:outerShdw>
                </a:effectLst>
              </a:rPr>
              <a:t>The gospel was preached to Samaritans (Acts 8).</a:t>
            </a:r>
          </a:p>
          <a:p>
            <a:pPr>
              <a:lnSpc>
                <a:spcPts val="3400"/>
              </a:lnSpc>
            </a:pPr>
            <a:r>
              <a:rPr lang="en-US" b="1" dirty="0">
                <a:effectLst>
                  <a:outerShdw blurRad="38100" dist="38100" dir="2700000" algn="tl">
                    <a:srgbClr val="000000">
                      <a:alpha val="43137"/>
                    </a:srgbClr>
                  </a:outerShdw>
                </a:effectLst>
              </a:rPr>
              <a:t>The conversion of Saul is recorded in Acts 9.</a:t>
            </a:r>
          </a:p>
          <a:p>
            <a:pPr>
              <a:lnSpc>
                <a:spcPts val="3400"/>
              </a:lnSpc>
            </a:pPr>
            <a:r>
              <a:rPr lang="en-US" b="1" dirty="0">
                <a:effectLst>
                  <a:outerShdw blurRad="38100" dist="38100" dir="2700000" algn="tl">
                    <a:srgbClr val="000000">
                      <a:alpha val="43137"/>
                    </a:srgbClr>
                  </a:outerShdw>
                </a:effectLst>
              </a:rPr>
              <a:t>This is placed here because Saul was to be the apostle to the Gentile world.</a:t>
            </a:r>
          </a:p>
          <a:p>
            <a:pPr>
              <a:lnSpc>
                <a:spcPts val="3400"/>
              </a:lnSpc>
            </a:pPr>
            <a:r>
              <a:rPr lang="en-US" b="1" dirty="0">
                <a:effectLst>
                  <a:outerShdw blurRad="38100" dist="38100" dir="2700000" algn="tl">
                    <a:srgbClr val="000000">
                      <a:alpha val="43137"/>
                    </a:srgbClr>
                  </a:outerShdw>
                </a:effectLst>
              </a:rPr>
              <a:t>In Acts 10 &amp; 11  is recorded the conversion of Cornelius, the first Gentile.</a:t>
            </a:r>
          </a:p>
          <a:p>
            <a:pPr>
              <a:lnSpc>
                <a:spcPts val="3400"/>
              </a:lnSpc>
            </a:pPr>
            <a:r>
              <a:rPr lang="en-US" b="1" dirty="0">
                <a:effectLst>
                  <a:outerShdw blurRad="38100" dist="38100" dir="2700000" algn="tl">
                    <a:srgbClr val="000000">
                      <a:alpha val="43137"/>
                    </a:srgbClr>
                  </a:outerShdw>
                </a:effectLst>
              </a:rPr>
              <a:t>The purpose is to show that the gospel is for the Gentiles as well as the Jews.</a:t>
            </a:r>
          </a:p>
          <a:p>
            <a:pPr>
              <a:lnSpc>
                <a:spcPts val="3400"/>
              </a:lnSpc>
            </a:pPr>
            <a:r>
              <a:rPr lang="en-US" b="1" dirty="0">
                <a:effectLst>
                  <a:outerShdw blurRad="38100" dist="38100" dir="2700000" algn="tl">
                    <a:srgbClr val="000000">
                      <a:alpha val="43137"/>
                    </a:srgbClr>
                  </a:outerShdw>
                </a:effectLst>
              </a:rPr>
              <a:t>In the last part of Acts 11 is the beginning of the church in Antioch.</a:t>
            </a:r>
          </a:p>
          <a:p>
            <a:pPr>
              <a:lnSpc>
                <a:spcPts val="3400"/>
              </a:lnSpc>
            </a:pPr>
            <a:r>
              <a:rPr lang="en-US" b="1" dirty="0">
                <a:effectLst>
                  <a:outerShdw blurRad="38100" dist="38100" dir="2700000" algn="tl">
                    <a:srgbClr val="000000">
                      <a:alpha val="43137"/>
                    </a:srgbClr>
                  </a:outerShdw>
                </a:effectLst>
              </a:rPr>
              <a:t>Here is the first Gentile congregation.</a:t>
            </a:r>
          </a:p>
          <a:p>
            <a:pPr>
              <a:lnSpc>
                <a:spcPts val="3400"/>
              </a:lnSpc>
            </a:pPr>
            <a:r>
              <a:rPr lang="en-US" b="1" dirty="0">
                <a:effectLst>
                  <a:outerShdw blurRad="38100" dist="38100" dir="2700000" algn="tl">
                    <a:srgbClr val="000000">
                      <a:alpha val="43137"/>
                    </a:srgbClr>
                  </a:outerShdw>
                </a:effectLst>
              </a:rPr>
              <a:t>It is from here, not Jerusalem, that Paul goes on his missionary journey.</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97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292" y="327260"/>
            <a:ext cx="8956307" cy="6378340"/>
          </a:xfrm>
        </p:spPr>
        <p:txBody>
          <a:bodyPr>
            <a:noAutofit/>
          </a:bodyPr>
          <a:lstStyle/>
          <a:p>
            <a:pPr>
              <a:lnSpc>
                <a:spcPts val="3400"/>
              </a:lnSpc>
            </a:pPr>
            <a:r>
              <a:rPr lang="en-US" b="1" dirty="0">
                <a:effectLst>
                  <a:outerShdw blurRad="38100" dist="38100" dir="2700000" algn="tl">
                    <a:srgbClr val="000000">
                      <a:alpha val="43137"/>
                    </a:srgbClr>
                  </a:outerShdw>
                </a:effectLst>
              </a:rPr>
              <a:t>Antioch becomes the center from which the gospel radiates world-wide.</a:t>
            </a:r>
          </a:p>
          <a:p>
            <a:pPr>
              <a:lnSpc>
                <a:spcPts val="3400"/>
              </a:lnSpc>
            </a:pPr>
            <a:r>
              <a:rPr lang="en-US" b="1" dirty="0">
                <a:effectLst>
                  <a:outerShdw blurRad="38100" dist="38100" dir="2700000" algn="tl">
                    <a:srgbClr val="000000">
                      <a:alpha val="43137"/>
                    </a:srgbClr>
                  </a:outerShdw>
                </a:effectLst>
              </a:rPr>
              <a:t>This is not by accident.</a:t>
            </a:r>
          </a:p>
          <a:p>
            <a:pPr>
              <a:lnSpc>
                <a:spcPts val="3400"/>
              </a:lnSpc>
            </a:pPr>
            <a:r>
              <a:rPr lang="en-US" b="1" dirty="0">
                <a:effectLst>
                  <a:outerShdw blurRad="38100" dist="38100" dir="2700000" algn="tl">
                    <a:srgbClr val="000000">
                      <a:alpha val="43137"/>
                    </a:srgbClr>
                  </a:outerShdw>
                </a:effectLst>
              </a:rPr>
              <a:t>It is according to God’s purpose.</a:t>
            </a:r>
          </a:p>
          <a:p>
            <a:pPr>
              <a:lnSpc>
                <a:spcPts val="3400"/>
              </a:lnSpc>
            </a:pPr>
            <a:r>
              <a:rPr lang="en-US" b="1" dirty="0">
                <a:effectLst>
                  <a:outerShdw blurRad="38100" dist="38100" dir="2700000" algn="tl">
                    <a:srgbClr val="000000">
                      <a:alpha val="43137"/>
                    </a:srgbClr>
                  </a:outerShdw>
                </a:effectLst>
              </a:rPr>
              <a:t>This change from Jerusalem to Antioch, as the center of the spread of the gospel, is in keeping with the change from national and fleshly Israel to the universal and spiritual church.</a:t>
            </a:r>
          </a:p>
          <a:p>
            <a:pPr>
              <a:lnSpc>
                <a:spcPts val="3400"/>
              </a:lnSpc>
            </a:pPr>
            <a:r>
              <a:rPr lang="en-US" b="1" dirty="0">
                <a:effectLst>
                  <a:outerShdw blurRad="38100" dist="38100" dir="2700000" algn="tl">
                    <a:srgbClr val="000000">
                      <a:alpha val="43137"/>
                    </a:srgbClr>
                  </a:outerShdw>
                </a:effectLst>
              </a:rPr>
              <a:t>The church is now the Israel of God (Gal. 6:16).</a:t>
            </a:r>
          </a:p>
          <a:p>
            <a:pPr>
              <a:lnSpc>
                <a:spcPts val="3400"/>
              </a:lnSpc>
            </a:pPr>
            <a:r>
              <a:rPr lang="en-US" b="1" dirty="0">
                <a:effectLst>
                  <a:outerShdw blurRad="38100" dist="38100" dir="2700000" algn="tl">
                    <a:srgbClr val="000000">
                      <a:alpha val="43137"/>
                    </a:srgbClr>
                  </a:outerShdw>
                </a:effectLst>
              </a:rPr>
              <a:t>The church is the nation, but it is spiritual, not fleshly (1 Peter 2:8-9).</a:t>
            </a:r>
          </a:p>
          <a:p>
            <a:pPr>
              <a:lnSpc>
                <a:spcPts val="3400"/>
              </a:lnSpc>
            </a:pPr>
            <a:r>
              <a:rPr lang="en-US" b="1" dirty="0">
                <a:effectLst>
                  <a:outerShdw blurRad="38100" dist="38100" dir="2700000" algn="tl">
                    <a:srgbClr val="000000">
                      <a:alpha val="43137"/>
                    </a:srgbClr>
                  </a:outerShdw>
                </a:effectLst>
              </a:rPr>
              <a:t>When the nation went into Babylonian captivity, God brought it back to the land.</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36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1828800" y="381000"/>
            <a:ext cx="8534400" cy="3657600"/>
          </a:xfrm>
          <a:solidFill>
            <a:srgbClr val="FF0000"/>
          </a:solidFill>
        </p:spPr>
        <p:txBody>
          <a:bodyPr/>
          <a:lstStyle/>
          <a:p>
            <a:r>
              <a:rPr lang="en-US">
                <a:solidFill>
                  <a:srgbClr val="FFFFFF"/>
                </a:solidFill>
                <a:effectLst>
                  <a:outerShdw blurRad="38100" dist="38100" dir="2700000" algn="tl">
                    <a:srgbClr val="000000"/>
                  </a:outerShdw>
                </a:effectLst>
              </a:rPr>
              <a:t>The Antiochene School Of Theology Practiced An Approach To Scriptural Interpretation With Literal Emphasis Rather Than Spiritual Meanings Not Immediately Evident From The Text</a:t>
            </a:r>
            <a:r>
              <a:rPr lang="en-US"/>
              <a:t>  </a:t>
            </a:r>
          </a:p>
        </p:txBody>
      </p:sp>
      <p:sp>
        <p:nvSpPr>
          <p:cNvPr id="3217411" name="Oval 3"/>
          <p:cNvSpPr>
            <a:spLocks noChangeArrowheads="1"/>
          </p:cNvSpPr>
          <p:nvPr/>
        </p:nvSpPr>
        <p:spPr bwMode="auto">
          <a:xfrm>
            <a:off x="8323868" y="4939644"/>
            <a:ext cx="688157" cy="603317"/>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7412" name="Text Box 4"/>
          <p:cNvSpPr txBox="1">
            <a:spLocks noChangeArrowheads="1"/>
          </p:cNvSpPr>
          <p:nvPr/>
        </p:nvSpPr>
        <p:spPr bwMode="auto">
          <a:xfrm>
            <a:off x="8531257" y="4343400"/>
            <a:ext cx="1555423" cy="523220"/>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Antioch Center Of Christian Theology</a:t>
            </a:r>
          </a:p>
        </p:txBody>
      </p:sp>
    </p:spTree>
    <p:extLst>
      <p:ext uri="{BB962C8B-B14F-4D97-AF65-F5344CB8AC3E}">
        <p14:creationId xmlns:p14="http://schemas.microsoft.com/office/powerpoint/2010/main" val="40105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7411"/>
                                        </p:tgtEl>
                                        <p:attrNameLst>
                                          <p:attrName>style.visibility</p:attrName>
                                        </p:attrNameLst>
                                      </p:cBhvr>
                                      <p:to>
                                        <p:strVal val="visible"/>
                                      </p:to>
                                    </p:set>
                                    <p:anim calcmode="lin" valueType="num">
                                      <p:cBhvr>
                                        <p:cTn id="7" dur="500" fill="hold"/>
                                        <p:tgtEl>
                                          <p:spTgt spid="3217411"/>
                                        </p:tgtEl>
                                        <p:attrNameLst>
                                          <p:attrName>ppt_w</p:attrName>
                                        </p:attrNameLst>
                                      </p:cBhvr>
                                      <p:tavLst>
                                        <p:tav tm="0">
                                          <p:val>
                                            <p:strVal val="4*#ppt_w"/>
                                          </p:val>
                                        </p:tav>
                                        <p:tav tm="100000">
                                          <p:val>
                                            <p:strVal val="#ppt_w"/>
                                          </p:val>
                                        </p:tav>
                                      </p:tavLst>
                                    </p:anim>
                                    <p:anim calcmode="lin" valueType="num">
                                      <p:cBhvr>
                                        <p:cTn id="8" dur="500" fill="hold"/>
                                        <p:tgtEl>
                                          <p:spTgt spid="32174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7412"/>
                                        </p:tgtEl>
                                        <p:attrNameLst>
                                          <p:attrName>style.visibility</p:attrName>
                                        </p:attrNameLst>
                                      </p:cBhvr>
                                      <p:to>
                                        <p:strVal val="visible"/>
                                      </p:to>
                                    </p:set>
                                    <p:anim calcmode="lin" valueType="num">
                                      <p:cBhvr>
                                        <p:cTn id="13" dur="1000" fill="hold"/>
                                        <p:tgtEl>
                                          <p:spTgt spid="3217412"/>
                                        </p:tgtEl>
                                        <p:attrNameLst>
                                          <p:attrName>ppt_w</p:attrName>
                                        </p:attrNameLst>
                                      </p:cBhvr>
                                      <p:tavLst>
                                        <p:tav tm="0">
                                          <p:val>
                                            <p:fltVal val="0"/>
                                          </p:val>
                                        </p:tav>
                                        <p:tav tm="100000">
                                          <p:val>
                                            <p:strVal val="#ppt_w"/>
                                          </p:val>
                                        </p:tav>
                                      </p:tavLst>
                                    </p:anim>
                                    <p:anim calcmode="lin" valueType="num">
                                      <p:cBhvr>
                                        <p:cTn id="14" dur="1000" fill="hold"/>
                                        <p:tgtEl>
                                          <p:spTgt spid="3217412"/>
                                        </p:tgtEl>
                                        <p:attrNameLst>
                                          <p:attrName>ppt_h</p:attrName>
                                        </p:attrNameLst>
                                      </p:cBhvr>
                                      <p:tavLst>
                                        <p:tav tm="0">
                                          <p:val>
                                            <p:fltVal val="0"/>
                                          </p:val>
                                        </p:tav>
                                        <p:tav tm="100000">
                                          <p:val>
                                            <p:strVal val="#ppt_h"/>
                                          </p:val>
                                        </p:tav>
                                      </p:tavLst>
                                    </p:anim>
                                    <p:anim calcmode="lin" valueType="num">
                                      <p:cBhvr>
                                        <p:cTn id="15" dur="1000" fill="hold"/>
                                        <p:tgtEl>
                                          <p:spTgt spid="32174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7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7410">
                                            <p:txEl>
                                              <p:pRg st="0" end="0"/>
                                            </p:txEl>
                                          </p:spTgt>
                                        </p:tgtEl>
                                        <p:attrNameLst>
                                          <p:attrName>style.visibility</p:attrName>
                                        </p:attrNameLst>
                                      </p:cBhvr>
                                      <p:to>
                                        <p:strVal val="visible"/>
                                      </p:to>
                                    </p:set>
                                    <p:anim calcmode="lin" valueType="num">
                                      <p:cBhvr additive="base">
                                        <p:cTn id="21" dur="300" fill="hold"/>
                                        <p:tgtEl>
                                          <p:spTgt spid="3217410">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74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7410" grpId="0" build="p" autoUpdateAnimBg="0"/>
      <p:bldP spid="3217411" grpId="0" animBg="1"/>
      <p:bldP spid="3217412"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322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6669" y="356136"/>
            <a:ext cx="8912993" cy="6349464"/>
          </a:xfrm>
        </p:spPr>
        <p:txBody>
          <a:bodyPr>
            <a:noAutofit/>
          </a:bodyPr>
          <a:lstStyle/>
          <a:p>
            <a:pPr>
              <a:lnSpc>
                <a:spcPts val="3400"/>
              </a:lnSpc>
            </a:pPr>
            <a:r>
              <a:rPr lang="en-US" sz="3000" b="1" dirty="0">
                <a:effectLst>
                  <a:outerShdw blurRad="38100" dist="38100" dir="2700000" algn="tl">
                    <a:srgbClr val="000000">
                      <a:alpha val="43137"/>
                    </a:srgbClr>
                  </a:outerShdw>
                </a:effectLst>
              </a:rPr>
              <a:t>This was necessary for the spiritual promise to be fulfilled in Christ.</a:t>
            </a:r>
          </a:p>
          <a:p>
            <a:pPr>
              <a:lnSpc>
                <a:spcPts val="3400"/>
              </a:lnSpc>
            </a:pPr>
            <a:r>
              <a:rPr lang="en-US" sz="3000" b="1" dirty="0">
                <a:effectLst>
                  <a:outerShdw blurRad="38100" dist="38100" dir="2700000" algn="tl">
                    <a:srgbClr val="000000">
                      <a:alpha val="43137"/>
                    </a:srgbClr>
                  </a:outerShdw>
                </a:effectLst>
              </a:rPr>
              <a:t>But Christ has come.</a:t>
            </a:r>
          </a:p>
          <a:p>
            <a:pPr>
              <a:lnSpc>
                <a:spcPts val="3400"/>
              </a:lnSpc>
            </a:pPr>
            <a:r>
              <a:rPr lang="en-US" sz="3000" b="1" dirty="0">
                <a:effectLst>
                  <a:outerShdw blurRad="38100" dist="38100" dir="2700000" algn="tl">
                    <a:srgbClr val="000000">
                      <a:alpha val="43137"/>
                    </a:srgbClr>
                  </a:outerShdw>
                </a:effectLst>
              </a:rPr>
              <a:t>He has fulfilled the spiritual promise.</a:t>
            </a:r>
          </a:p>
          <a:p>
            <a:pPr>
              <a:lnSpc>
                <a:spcPts val="3400"/>
              </a:lnSpc>
            </a:pPr>
            <a:r>
              <a:rPr lang="en-US" sz="3000" b="1" dirty="0">
                <a:effectLst>
                  <a:outerShdw blurRad="38100" dist="38100" dir="2700000" algn="tl">
                    <a:srgbClr val="000000">
                      <a:alpha val="43137"/>
                    </a:srgbClr>
                  </a:outerShdw>
                </a:effectLst>
              </a:rPr>
              <a:t>There is no more place for the mission of the nation.</a:t>
            </a:r>
          </a:p>
          <a:p>
            <a:pPr>
              <a:lnSpc>
                <a:spcPts val="3400"/>
              </a:lnSpc>
            </a:pPr>
            <a:r>
              <a:rPr lang="en-US" sz="3000" b="1" dirty="0">
                <a:effectLst>
                  <a:outerShdw blurRad="38100" dist="38100" dir="2700000" algn="tl">
                    <a:srgbClr val="000000">
                      <a:alpha val="43137"/>
                    </a:srgbClr>
                  </a:outerShdw>
                </a:effectLst>
              </a:rPr>
              <a:t>Since the nation has fulfilled its mission in the coming of Christ, there is no further need for the land.</a:t>
            </a:r>
          </a:p>
          <a:p>
            <a:pPr>
              <a:lnSpc>
                <a:spcPts val="3400"/>
              </a:lnSpc>
            </a:pPr>
            <a:r>
              <a:rPr lang="en-US" sz="3000" b="1" dirty="0">
                <a:effectLst>
                  <a:outerShdw blurRad="38100" dist="38100" dir="2700000" algn="tl">
                    <a:srgbClr val="000000">
                      <a:alpha val="43137"/>
                    </a:srgbClr>
                  </a:outerShdw>
                </a:effectLst>
              </a:rPr>
              <a:t>When Jerusalem fell, this was God’s way of saying that the promise to Abraham had found its fulfillment in Christ.</a:t>
            </a:r>
          </a:p>
          <a:p>
            <a:pPr>
              <a:lnSpc>
                <a:spcPts val="3400"/>
              </a:lnSpc>
            </a:pPr>
            <a:r>
              <a:rPr lang="en-US" sz="3000" b="1" dirty="0">
                <a:effectLst>
                  <a:outerShdw blurRad="38100" dist="38100" dir="2700000" algn="tl">
                    <a:srgbClr val="000000">
                      <a:alpha val="43137"/>
                    </a:srgbClr>
                  </a:outerShdw>
                </a:effectLst>
              </a:rPr>
              <a:t>When Jerusalem fell, it left nothing but the spiritual promise and the gospel as man’s only hope.</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22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F38CF-33F2-4855-8B78-B5DA277E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F7493F-734B-4CCF-9FEF-6C63D3959134}"/>
              </a:ext>
            </a:extLst>
          </p:cNvPr>
          <p:cNvSpPr txBox="1"/>
          <p:nvPr/>
        </p:nvSpPr>
        <p:spPr>
          <a:xfrm>
            <a:off x="4369869" y="154004"/>
            <a:ext cx="782213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O’ Jerusalem, Jerusalem!</a:t>
            </a:r>
          </a:p>
        </p:txBody>
      </p:sp>
    </p:spTree>
    <p:extLst>
      <p:ext uri="{BB962C8B-B14F-4D97-AF65-F5344CB8AC3E}">
        <p14:creationId xmlns:p14="http://schemas.microsoft.com/office/powerpoint/2010/main" val="26772978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293" y="770021"/>
            <a:ext cx="9115123" cy="5935578"/>
          </a:xfrm>
        </p:spPr>
        <p:txBody>
          <a:bodyPr>
            <a:noAutofit/>
          </a:bodyPr>
          <a:lstStyle/>
          <a:p>
            <a:pPr>
              <a:lnSpc>
                <a:spcPts val="3400"/>
              </a:lnSpc>
            </a:pPr>
            <a:r>
              <a:rPr lang="en-US" b="1" dirty="0">
                <a:effectLst>
                  <a:outerShdw blurRad="38100" dist="38100" dir="2700000" algn="tl">
                    <a:srgbClr val="000000">
                      <a:alpha val="43137"/>
                    </a:srgbClr>
                  </a:outerShdw>
                </a:effectLst>
              </a:rPr>
              <a:t>Any future for the Jews will be found in the gospel and as an individual, not as a nation.</a:t>
            </a:r>
          </a:p>
          <a:p>
            <a:pPr>
              <a:lnSpc>
                <a:spcPts val="3400"/>
              </a:lnSpc>
            </a:pPr>
            <a:r>
              <a:rPr lang="en-US" b="1" dirty="0">
                <a:effectLst>
                  <a:outerShdw blurRad="38100" dist="38100" dir="2700000" algn="tl">
                    <a:srgbClr val="000000">
                      <a:alpha val="43137"/>
                    </a:srgbClr>
                  </a:outerShdw>
                </a:effectLst>
              </a:rPr>
              <a:t>The fall of Jerusalem crowns the promise that God made to Abraham.</a:t>
            </a:r>
          </a:p>
          <a:p>
            <a:pPr>
              <a:lnSpc>
                <a:spcPts val="3400"/>
              </a:lnSpc>
            </a:pPr>
            <a:r>
              <a:rPr lang="en-US" b="1" dirty="0">
                <a:effectLst>
                  <a:outerShdw blurRad="38100" dist="38100" dir="2700000" algn="tl">
                    <a:srgbClr val="000000">
                      <a:alpha val="43137"/>
                    </a:srgbClr>
                  </a:outerShdw>
                </a:effectLst>
              </a:rPr>
              <a:t>The fulfillment of the promise began at Pentecost.</a:t>
            </a:r>
          </a:p>
          <a:p>
            <a:pPr>
              <a:lnSpc>
                <a:spcPts val="3400"/>
              </a:lnSpc>
            </a:pPr>
            <a:r>
              <a:rPr lang="en-US" b="1" dirty="0">
                <a:effectLst>
                  <a:outerShdw blurRad="38100" dist="38100" dir="2700000" algn="tl">
                    <a:srgbClr val="000000">
                      <a:alpha val="43137"/>
                    </a:srgbClr>
                  </a:outerShdw>
                </a:effectLst>
              </a:rPr>
              <a:t>When God brought judicial sentence on the nation in the fall of Jerusalem, it was His way of saying, “The gospel is the answer to the promise to Abraham.”</a:t>
            </a:r>
          </a:p>
          <a:p>
            <a:pPr>
              <a:lnSpc>
                <a:spcPts val="3400"/>
              </a:lnSpc>
            </a:pPr>
            <a:r>
              <a:rPr lang="en-US" b="1" dirty="0">
                <a:effectLst>
                  <a:outerShdw blurRad="38100" dist="38100" dir="2700000" algn="tl">
                    <a:srgbClr val="000000">
                      <a:alpha val="43137"/>
                    </a:srgbClr>
                  </a:outerShdw>
                </a:effectLst>
              </a:rPr>
              <a:t>The only hope for Jews or Gentiles is to be found in the gospel of Christ.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1116532"/>
            <a:ext cx="9179293" cy="5589068"/>
          </a:xfrm>
        </p:spPr>
        <p:txBody>
          <a:bodyPr>
            <a:noAutofit/>
          </a:bodyPr>
          <a:lstStyle/>
          <a:p>
            <a:pPr>
              <a:lnSpc>
                <a:spcPts val="3400"/>
              </a:lnSpc>
            </a:pPr>
            <a:r>
              <a:rPr lang="en-US" sz="3600" b="1" dirty="0">
                <a:effectLst>
                  <a:outerShdw blurRad="38100" dist="38100" dir="2700000" algn="tl">
                    <a:srgbClr val="000000">
                      <a:alpha val="43137"/>
                    </a:srgbClr>
                  </a:outerShdw>
                </a:effectLst>
              </a:rPr>
              <a:t>The fall of Jerusalem is a warning to all man and for all times that God is through with the Jews as a nation.</a:t>
            </a:r>
          </a:p>
          <a:p>
            <a:pPr>
              <a:lnSpc>
                <a:spcPts val="3400"/>
              </a:lnSpc>
            </a:pPr>
            <a:r>
              <a:rPr lang="en-US" sz="3600" b="1" dirty="0">
                <a:effectLst>
                  <a:outerShdw blurRad="38100" dist="38100" dir="2700000" algn="tl">
                    <a:srgbClr val="000000">
                      <a:alpha val="43137"/>
                    </a:srgbClr>
                  </a:outerShdw>
                </a:effectLst>
              </a:rPr>
              <a:t>The fall of Jerusalem is a warning to all man and for all times that their only hope is the gospel of Christ.</a:t>
            </a:r>
          </a:p>
          <a:p>
            <a:pPr>
              <a:lnSpc>
                <a:spcPts val="3400"/>
              </a:lnSpc>
            </a:pPr>
            <a:endParaRPr lang="en-US" b="1" dirty="0"/>
          </a:p>
          <a:p>
            <a:pPr>
              <a:lnSpc>
                <a:spcPts val="3400"/>
              </a:lnSpc>
            </a:pPr>
            <a:endParaRPr lang="en-US"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7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1942"/>
            <a:ext cx="8991600" cy="6483658"/>
          </a:xfrm>
        </p:spPr>
        <p:txBody>
          <a:bodyPr>
            <a:noAutofit/>
          </a:bodyPr>
          <a:lstStyle/>
          <a:p>
            <a:pPr marL="0" indent="0" algn="ctr">
              <a:lnSpc>
                <a:spcPts val="3400"/>
              </a:lnSpc>
              <a:buNone/>
            </a:pPr>
            <a:r>
              <a:rPr lang="en-US" sz="4400" b="1" dirty="0">
                <a:solidFill>
                  <a:schemeClr val="accent2">
                    <a:lumMod val="75000"/>
                  </a:schemeClr>
                </a:solidFill>
                <a:effectLst>
                  <a:outerShdw blurRad="38100" dist="38100" dir="2700000" algn="tl">
                    <a:srgbClr val="000000">
                      <a:alpha val="43137"/>
                    </a:srgbClr>
                  </a:outerShdw>
                </a:effectLst>
              </a:rPr>
              <a:t>   </a:t>
            </a:r>
            <a:r>
              <a:rPr lang="en-US" sz="4400" b="1" u="sng" dirty="0">
                <a:solidFill>
                  <a:schemeClr val="accent2">
                    <a:lumMod val="75000"/>
                  </a:schemeClr>
                </a:solidFill>
                <a:effectLst>
                  <a:outerShdw blurRad="38100" dist="38100" dir="2700000" algn="tl">
                    <a:srgbClr val="000000">
                      <a:alpha val="43137"/>
                    </a:srgbClr>
                  </a:outerShdw>
                </a:effectLst>
              </a:rPr>
              <a:t>4. THE FALL OF JERUSALEM CLOSED           THE QUESTION OF THE MESSIAH</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closed the question of the promised Messiah.</a:t>
            </a:r>
          </a:p>
          <a:p>
            <a:pPr>
              <a:lnSpc>
                <a:spcPts val="3400"/>
              </a:lnSpc>
            </a:pPr>
            <a:r>
              <a:rPr lang="en-US" b="1" dirty="0">
                <a:effectLst>
                  <a:outerShdw blurRad="38100" dist="38100" dir="2700000" algn="tl">
                    <a:srgbClr val="000000">
                      <a:alpha val="43137"/>
                    </a:srgbClr>
                  </a:outerShdw>
                </a:effectLst>
              </a:rPr>
              <a:t>In Matthew 24, verses 5 and 24, Christ points out that there would be false messiahs following His rejection and crucifixion.</a:t>
            </a:r>
          </a:p>
          <a:p>
            <a:pPr>
              <a:lnSpc>
                <a:spcPts val="3400"/>
              </a:lnSpc>
            </a:pPr>
            <a:r>
              <a:rPr lang="en-US" b="1" dirty="0">
                <a:effectLst>
                  <a:outerShdw blurRad="38100" dist="38100" dir="2700000" algn="tl">
                    <a:srgbClr val="000000">
                      <a:alpha val="43137"/>
                    </a:srgbClr>
                  </a:outerShdw>
                </a:effectLst>
              </a:rPr>
              <a:t>Mt 24:5 </a:t>
            </a:r>
            <a:r>
              <a:rPr lang="en-US" b="1" dirty="0">
                <a:solidFill>
                  <a:srgbClr val="FF0000"/>
                </a:solidFill>
                <a:effectLst>
                  <a:outerShdw blurRad="38100" dist="38100" dir="2700000" algn="tl">
                    <a:srgbClr val="000000">
                      <a:alpha val="43137"/>
                    </a:srgbClr>
                  </a:outerShdw>
                </a:effectLst>
              </a:rPr>
              <a:t>For many shall come in my name, saying, I am Christ; and shall deceive many</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Mt 24:24 </a:t>
            </a:r>
            <a:r>
              <a:rPr lang="en-US" b="1" dirty="0">
                <a:solidFill>
                  <a:srgbClr val="FF0000"/>
                </a:solidFill>
                <a:effectLst>
                  <a:outerShdw blurRad="38100" dist="38100" dir="2700000" algn="tl">
                    <a:srgbClr val="000000">
                      <a:alpha val="43137"/>
                    </a:srgbClr>
                  </a:outerShdw>
                </a:effectLst>
              </a:rPr>
              <a:t>For there shall arise false </a:t>
            </a:r>
            <a:r>
              <a:rPr lang="en-US" b="1" dirty="0" err="1">
                <a:solidFill>
                  <a:srgbClr val="FF0000"/>
                </a:solidFill>
                <a:effectLst>
                  <a:outerShdw blurRad="38100" dist="38100" dir="2700000" algn="tl">
                    <a:srgbClr val="000000">
                      <a:alpha val="43137"/>
                    </a:srgbClr>
                  </a:outerShdw>
                </a:effectLst>
              </a:rPr>
              <a:t>Christs</a:t>
            </a:r>
            <a:r>
              <a:rPr lang="en-US" b="1" dirty="0">
                <a:solidFill>
                  <a:srgbClr val="FF0000"/>
                </a:solidFill>
                <a:effectLst>
                  <a:outerShdw blurRad="38100" dist="38100" dir="2700000" algn="tl">
                    <a:srgbClr val="000000">
                      <a:alpha val="43137"/>
                    </a:srgbClr>
                  </a:outerShdw>
                </a:effectLst>
              </a:rPr>
              <a:t>, and false prophets, and shall shew great signs and wonders; insomuch that, if it were possible, they shall deceive the very elect</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82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04260"/>
            <a:ext cx="8991600" cy="6301339"/>
          </a:xfrm>
        </p:spPr>
        <p:txBody>
          <a:bodyPr>
            <a:noAutofit/>
          </a:bodyPr>
          <a:lstStyle/>
          <a:p>
            <a:pPr>
              <a:lnSpc>
                <a:spcPts val="3400"/>
              </a:lnSpc>
            </a:pPr>
            <a:r>
              <a:rPr lang="en-US" b="1" dirty="0">
                <a:effectLst>
                  <a:outerShdw blurRad="38100" dist="38100" dir="2700000" algn="tl">
                    <a:srgbClr val="000000">
                      <a:alpha val="43137"/>
                    </a:srgbClr>
                  </a:outerShdw>
                </a:effectLst>
              </a:rPr>
              <a:t>It is not strange that when the Jews rejected Christ, the promised Messiah, that there were false Messiahs who used the false expectation of the Jews to deceive them.</a:t>
            </a:r>
          </a:p>
          <a:p>
            <a:pPr>
              <a:lnSpc>
                <a:spcPts val="3400"/>
              </a:lnSpc>
            </a:pPr>
            <a:r>
              <a:rPr lang="en-US" b="1" dirty="0">
                <a:effectLst>
                  <a:outerShdw blurRad="38100" dist="38100" dir="2700000" algn="tl">
                    <a:srgbClr val="000000">
                      <a:alpha val="43137"/>
                    </a:srgbClr>
                  </a:outerShdw>
                </a:effectLst>
              </a:rPr>
              <a:t>In rejecting Christ as the Messiah, the Jews would surely still look for one as long as the temple stood, which was the heart of Judaism.</a:t>
            </a:r>
          </a:p>
          <a:p>
            <a:pPr>
              <a:lnSpc>
                <a:spcPts val="3400"/>
              </a:lnSpc>
            </a:pPr>
            <a:r>
              <a:rPr lang="en-US" b="1" dirty="0">
                <a:effectLst>
                  <a:outerShdw blurRad="38100" dist="38100" dir="2700000" algn="tl">
                    <a:srgbClr val="000000">
                      <a:alpha val="43137"/>
                    </a:srgbClr>
                  </a:outerShdw>
                </a:effectLst>
              </a:rPr>
              <a:t>There would be the means of deceiving the Jews about the Messiah.</a:t>
            </a:r>
          </a:p>
          <a:p>
            <a:pPr>
              <a:lnSpc>
                <a:spcPts val="3400"/>
              </a:lnSpc>
            </a:pPr>
            <a:r>
              <a:rPr lang="en-US" b="1" dirty="0">
                <a:effectLst>
                  <a:outerShdw blurRad="38100" dist="38100" dir="2700000" algn="tl">
                    <a:srgbClr val="000000">
                      <a:alpha val="43137"/>
                    </a:srgbClr>
                  </a:outerShdw>
                </a:effectLst>
              </a:rPr>
              <a:t>It is of interest to note that until Christ came, there were no false Messiahs.</a:t>
            </a:r>
          </a:p>
          <a:p>
            <a:pPr>
              <a:lnSpc>
                <a:spcPts val="3400"/>
              </a:lnSpc>
            </a:pPr>
            <a:r>
              <a:rPr lang="en-US" b="1" dirty="0">
                <a:effectLst>
                  <a:outerShdw blurRad="38100" dist="38100" dir="2700000" algn="tl">
                    <a:srgbClr val="000000">
                      <a:alpha val="43137"/>
                    </a:srgbClr>
                  </a:outerShdw>
                </a:effectLst>
              </a:rPr>
              <a:t>His coming and His rejection left the door open to blinded Jews to still look for one.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153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44893"/>
            <a:ext cx="9131166" cy="6060706"/>
          </a:xfrm>
        </p:spPr>
        <p:txBody>
          <a:bodyPr>
            <a:noAutofit/>
          </a:bodyPr>
          <a:lstStyle/>
          <a:p>
            <a:pPr>
              <a:lnSpc>
                <a:spcPts val="3400"/>
              </a:lnSpc>
            </a:pPr>
            <a:r>
              <a:rPr lang="en-US" b="1" dirty="0">
                <a:effectLst>
                  <a:outerShdw blurRad="38100" dist="38100" dir="2700000" algn="tl">
                    <a:srgbClr val="000000">
                      <a:alpha val="43137"/>
                    </a:srgbClr>
                  </a:outerShdw>
                </a:effectLst>
              </a:rPr>
              <a:t>When Jerusalem fell, this forever closed the door on that question.</a:t>
            </a:r>
          </a:p>
          <a:p>
            <a:pPr>
              <a:lnSpc>
                <a:spcPts val="3400"/>
              </a:lnSpc>
            </a:pPr>
            <a:r>
              <a:rPr lang="en-US" b="1" dirty="0">
                <a:effectLst>
                  <a:outerShdw blurRad="38100" dist="38100" dir="2700000" algn="tl">
                    <a:srgbClr val="000000">
                      <a:alpha val="43137"/>
                    </a:srgbClr>
                  </a:outerShdw>
                </a:effectLst>
              </a:rPr>
              <a:t>The temple and the records were destroyed.</a:t>
            </a:r>
          </a:p>
          <a:p>
            <a:pPr>
              <a:lnSpc>
                <a:spcPts val="3400"/>
              </a:lnSpc>
            </a:pPr>
            <a:r>
              <a:rPr lang="en-US" b="1" dirty="0">
                <a:effectLst>
                  <a:outerShdw blurRad="38100" dist="38100" dir="2700000" algn="tl">
                    <a:srgbClr val="000000">
                      <a:alpha val="43137"/>
                    </a:srgbClr>
                  </a:outerShdw>
                </a:effectLst>
              </a:rPr>
              <a:t>The Messiah was the promised seed (Genesis 12:3; 22:18).</a:t>
            </a:r>
          </a:p>
          <a:p>
            <a:pPr>
              <a:lnSpc>
                <a:spcPts val="3400"/>
              </a:lnSpc>
            </a:pPr>
            <a:r>
              <a:rPr lang="en-US" b="1" dirty="0">
                <a:effectLst>
                  <a:outerShdw blurRad="38100" dist="38100" dir="2700000" algn="tl">
                    <a:srgbClr val="000000">
                      <a:alpha val="43137"/>
                    </a:srgbClr>
                  </a:outerShdw>
                </a:effectLst>
              </a:rPr>
              <a:t>This promise was renewed to Isaac (26:4) and to Jacob (28:14) </a:t>
            </a:r>
          </a:p>
          <a:p>
            <a:pPr>
              <a:lnSpc>
                <a:spcPts val="3400"/>
              </a:lnSpc>
            </a:pPr>
            <a:r>
              <a:rPr lang="en-US" b="1" dirty="0">
                <a:effectLst>
                  <a:outerShdw blurRad="38100" dist="38100" dir="2700000" algn="tl">
                    <a:srgbClr val="000000">
                      <a:alpha val="43137"/>
                    </a:srgbClr>
                  </a:outerShdw>
                </a:effectLst>
              </a:rPr>
              <a:t>In Genesis 49:10, it is limited to the tribe of Judah.</a:t>
            </a:r>
          </a:p>
          <a:p>
            <a:pPr>
              <a:lnSpc>
                <a:spcPts val="3400"/>
              </a:lnSpc>
            </a:pPr>
            <a:r>
              <a:rPr lang="en-US" b="1" dirty="0">
                <a:effectLst>
                  <a:outerShdw blurRad="38100" dist="38100" dir="2700000" algn="tl">
                    <a:srgbClr val="000000">
                      <a:alpha val="43137"/>
                    </a:srgbClr>
                  </a:outerShdw>
                </a:effectLst>
              </a:rPr>
              <a:t>Gen 49:10 </a:t>
            </a:r>
            <a:r>
              <a:rPr lang="en-US" b="1" dirty="0">
                <a:solidFill>
                  <a:srgbClr val="FF0000"/>
                </a:solidFill>
                <a:effectLst>
                  <a:outerShdw blurRad="38100" dist="38100" dir="2700000" algn="tl">
                    <a:srgbClr val="000000">
                      <a:alpha val="43137"/>
                    </a:srgbClr>
                  </a:outerShdw>
                </a:effectLst>
              </a:rPr>
              <a:t>The </a:t>
            </a:r>
            <a:r>
              <a:rPr lang="en-US" b="1" dirty="0" err="1">
                <a:solidFill>
                  <a:srgbClr val="FF0000"/>
                </a:solidFill>
                <a:effectLst>
                  <a:outerShdw blurRad="38100" dist="38100" dir="2700000" algn="tl">
                    <a:srgbClr val="000000">
                      <a:alpha val="43137"/>
                    </a:srgbClr>
                  </a:outerShdw>
                </a:effectLst>
              </a:rPr>
              <a:t>sceptre</a:t>
            </a:r>
            <a:r>
              <a:rPr lang="en-US" b="1" dirty="0">
                <a:solidFill>
                  <a:srgbClr val="FF0000"/>
                </a:solidFill>
                <a:effectLst>
                  <a:outerShdw blurRad="38100" dist="38100" dir="2700000" algn="tl">
                    <a:srgbClr val="000000">
                      <a:alpha val="43137"/>
                    </a:srgbClr>
                  </a:outerShdw>
                </a:effectLst>
              </a:rPr>
              <a:t> shall not depart from Judah, nor a lawgiver from between his feet, until Shiloh come; and unto him shall the gathering of the people be</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42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170" y="67377"/>
            <a:ext cx="8850429" cy="6638223"/>
          </a:xfrm>
        </p:spPr>
        <p:txBody>
          <a:bodyPr>
            <a:noAutofit/>
          </a:bodyPr>
          <a:lstStyle/>
          <a:p>
            <a:pPr>
              <a:lnSpc>
                <a:spcPts val="3400"/>
              </a:lnSpc>
            </a:pPr>
            <a:r>
              <a:rPr lang="en-US" sz="2800" b="1" dirty="0">
                <a:effectLst>
                  <a:outerShdw blurRad="38100" dist="38100" dir="2700000" algn="tl">
                    <a:srgbClr val="000000">
                      <a:alpha val="43137"/>
                    </a:srgbClr>
                  </a:outerShdw>
                </a:effectLst>
              </a:rPr>
              <a:t>Then in 2</a:t>
            </a:r>
            <a:r>
              <a:rPr lang="en-US" sz="2800" b="1" baseline="30000" dirty="0">
                <a:effectLst>
                  <a:outerShdw blurRad="38100" dist="38100" dir="2700000" algn="tl">
                    <a:srgbClr val="000000">
                      <a:alpha val="43137"/>
                    </a:srgbClr>
                  </a:outerShdw>
                </a:effectLst>
              </a:rPr>
              <a:t>nd</a:t>
            </a:r>
            <a:r>
              <a:rPr lang="en-US" sz="2800" b="1" dirty="0">
                <a:effectLst>
                  <a:outerShdw blurRad="38100" dist="38100" dir="2700000" algn="tl">
                    <a:srgbClr val="000000">
                      <a:alpha val="43137"/>
                    </a:srgbClr>
                  </a:outerShdw>
                </a:effectLst>
              </a:rPr>
              <a:t> Samuel 7:10-13, it is limited in Judah to the house of David.</a:t>
            </a:r>
          </a:p>
          <a:p>
            <a:pPr>
              <a:lnSpc>
                <a:spcPts val="3200"/>
              </a:lnSpc>
            </a:pPr>
            <a:r>
              <a:rPr lang="en-US" sz="3000" b="1" dirty="0">
                <a:effectLst>
                  <a:outerShdw blurRad="38100" dist="38100" dir="2700000" algn="tl">
                    <a:srgbClr val="000000">
                      <a:alpha val="43137"/>
                    </a:srgbClr>
                  </a:outerShdw>
                </a:effectLst>
              </a:rPr>
              <a:t>2</a:t>
            </a:r>
            <a:r>
              <a:rPr lang="en-US" sz="3000" b="1" baseline="30000" dirty="0">
                <a:effectLst>
                  <a:outerShdw blurRad="38100" dist="38100" dir="2700000" algn="tl">
                    <a:srgbClr val="000000">
                      <a:alpha val="43137"/>
                    </a:srgbClr>
                  </a:outerShdw>
                </a:effectLst>
              </a:rPr>
              <a:t>nd</a:t>
            </a:r>
            <a:r>
              <a:rPr lang="en-US" sz="3000" b="1" dirty="0">
                <a:effectLst>
                  <a:outerShdw blurRad="38100" dist="38100" dir="2700000" algn="tl">
                    <a:srgbClr val="000000">
                      <a:alpha val="43137"/>
                    </a:srgbClr>
                  </a:outerShdw>
                </a:effectLst>
              </a:rPr>
              <a:t> Samuel 7:10 </a:t>
            </a:r>
            <a:r>
              <a:rPr lang="en-US" sz="3000" b="1" dirty="0">
                <a:solidFill>
                  <a:srgbClr val="FF0000"/>
                </a:solidFill>
                <a:effectLst>
                  <a:outerShdw blurRad="38100" dist="38100" dir="2700000" algn="tl">
                    <a:srgbClr val="000000">
                      <a:alpha val="43137"/>
                    </a:srgbClr>
                  </a:outerShdw>
                </a:effectLst>
              </a:rPr>
              <a:t>Moreover I will appoint a place for my people Israel, and will plant them, that they may dwell in a place of their own, and move no more; neither shall the children of wickedness afflict them any more, as beforetime, </a:t>
            </a:r>
            <a:r>
              <a:rPr lang="en-US" sz="3000" b="1" dirty="0">
                <a:effectLst>
                  <a:outerShdw blurRad="38100" dist="38100" dir="2700000" algn="tl">
                    <a:srgbClr val="000000">
                      <a:alpha val="43137"/>
                    </a:srgbClr>
                  </a:outerShdw>
                </a:effectLst>
              </a:rPr>
              <a:t>11 </a:t>
            </a:r>
            <a:r>
              <a:rPr lang="en-US" sz="3000" b="1" dirty="0">
                <a:solidFill>
                  <a:srgbClr val="FF0000"/>
                </a:solidFill>
                <a:effectLst>
                  <a:outerShdw blurRad="38100" dist="38100" dir="2700000" algn="tl">
                    <a:srgbClr val="000000">
                      <a:alpha val="43137"/>
                    </a:srgbClr>
                  </a:outerShdw>
                </a:effectLst>
              </a:rPr>
              <a:t>And as since the time that I commanded judges to be over my people Israel, and have caused thee to rest from all thine enemies. Also the LORD </a:t>
            </a:r>
            <a:r>
              <a:rPr lang="en-US" sz="3000" b="1" dirty="0" err="1">
                <a:solidFill>
                  <a:srgbClr val="FF0000"/>
                </a:solidFill>
                <a:effectLst>
                  <a:outerShdw blurRad="38100" dist="38100" dir="2700000" algn="tl">
                    <a:srgbClr val="000000">
                      <a:alpha val="43137"/>
                    </a:srgbClr>
                  </a:outerShdw>
                </a:effectLst>
              </a:rPr>
              <a:t>telleth</a:t>
            </a:r>
            <a:r>
              <a:rPr lang="en-US" sz="3000" b="1" dirty="0">
                <a:solidFill>
                  <a:srgbClr val="FF0000"/>
                </a:solidFill>
                <a:effectLst>
                  <a:outerShdw blurRad="38100" dist="38100" dir="2700000" algn="tl">
                    <a:srgbClr val="000000">
                      <a:alpha val="43137"/>
                    </a:srgbClr>
                  </a:outerShdw>
                </a:effectLst>
              </a:rPr>
              <a:t> thee that he will make thee an house.</a:t>
            </a:r>
            <a:r>
              <a:rPr lang="en-US" sz="3000" b="1" dirty="0">
                <a:effectLst>
                  <a:outerShdw blurRad="38100" dist="38100" dir="2700000" algn="tl">
                    <a:srgbClr val="000000">
                      <a:alpha val="43137"/>
                    </a:srgbClr>
                  </a:outerShdw>
                </a:effectLst>
              </a:rPr>
              <a:t> 12 </a:t>
            </a:r>
            <a:r>
              <a:rPr lang="en-US" sz="3000" b="1" dirty="0">
                <a:solidFill>
                  <a:srgbClr val="FF0000"/>
                </a:solidFill>
                <a:effectLst>
                  <a:outerShdw blurRad="38100" dist="38100" dir="2700000" algn="tl">
                    <a:srgbClr val="000000">
                      <a:alpha val="43137"/>
                    </a:srgbClr>
                  </a:outerShdw>
                </a:effectLst>
              </a:rPr>
              <a:t>And when thy days be fulfilled, and thou shalt sleep with thy fathers, I will set up thy seed after thee, which shall proceed out of thy bowels, and I will establish his kingdom</a:t>
            </a:r>
            <a:r>
              <a:rPr lang="en-US" sz="3000" b="1" dirty="0">
                <a:effectLst>
                  <a:outerShdw blurRad="38100" dist="38100" dir="2700000" algn="tl">
                    <a:srgbClr val="000000">
                      <a:alpha val="43137"/>
                    </a:srgbClr>
                  </a:outerShdw>
                </a:effectLst>
              </a:rPr>
              <a:t>. 13 </a:t>
            </a:r>
            <a:r>
              <a:rPr lang="en-US" sz="3000" b="1" dirty="0">
                <a:solidFill>
                  <a:srgbClr val="FF0000"/>
                </a:solidFill>
                <a:effectLst>
                  <a:outerShdw blurRad="38100" dist="38100" dir="2700000" algn="tl">
                    <a:srgbClr val="000000">
                      <a:alpha val="43137"/>
                    </a:srgbClr>
                  </a:outerShdw>
                </a:effectLst>
              </a:rPr>
              <a:t>He shall build an house for my name, and I will stablish the throne of his kingdom for ever</a:t>
            </a:r>
            <a:r>
              <a:rPr lang="en-US" sz="3000"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08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920" y="136524"/>
            <a:ext cx="8869680" cy="6569076"/>
          </a:xfrm>
        </p:spPr>
        <p:txBody>
          <a:bodyPr>
            <a:noAutofit/>
          </a:bodyPr>
          <a:lstStyle/>
          <a:p>
            <a:pPr>
              <a:lnSpc>
                <a:spcPts val="3400"/>
              </a:lnSpc>
            </a:pPr>
            <a:r>
              <a:rPr lang="en-US" b="1" dirty="0">
                <a:effectLst>
                  <a:outerShdw blurRad="38100" dist="38100" dir="2700000" algn="tl">
                    <a:srgbClr val="000000">
                      <a:alpha val="43137"/>
                    </a:srgbClr>
                  </a:outerShdw>
                </a:effectLst>
              </a:rPr>
              <a:t>This accounts for Matthew’s introduction in Matthew 1:1:</a:t>
            </a:r>
          </a:p>
          <a:p>
            <a:pPr>
              <a:lnSpc>
                <a:spcPts val="3400"/>
              </a:lnSpc>
            </a:pPr>
            <a:r>
              <a:rPr lang="en-US" sz="3000" b="1" dirty="0">
                <a:effectLst>
                  <a:outerShdw blurRad="38100" dist="38100" dir="2700000" algn="tl">
                    <a:srgbClr val="000000">
                      <a:alpha val="43137"/>
                    </a:srgbClr>
                  </a:outerShdw>
                </a:effectLst>
              </a:rPr>
              <a:t>Mt 1:1 ¶ </a:t>
            </a:r>
            <a:r>
              <a:rPr lang="en-US" sz="3000" b="1" dirty="0">
                <a:solidFill>
                  <a:srgbClr val="FF0000"/>
                </a:solidFill>
                <a:effectLst>
                  <a:outerShdw blurRad="38100" dist="38100" dir="2700000" algn="tl">
                    <a:srgbClr val="000000">
                      <a:alpha val="43137"/>
                    </a:srgbClr>
                  </a:outerShdw>
                </a:effectLst>
              </a:rPr>
              <a:t>The book of the generation of Jesus Christ, the son of David, the son of Abraham</a:t>
            </a:r>
            <a:r>
              <a:rPr lang="en-US" sz="3000" b="1" dirty="0">
                <a:effectLst>
                  <a:outerShdw blurRad="38100" dist="38100" dir="2700000" algn="tl">
                    <a:srgbClr val="000000">
                      <a:alpha val="43137"/>
                    </a:srgbClr>
                  </a:outerShdw>
                </a:effectLst>
              </a:rPr>
              <a:t>.</a:t>
            </a:r>
          </a:p>
          <a:p>
            <a:pPr>
              <a:lnSpc>
                <a:spcPts val="3400"/>
              </a:lnSpc>
            </a:pPr>
            <a:r>
              <a:rPr lang="en-US" sz="3000" b="1" dirty="0">
                <a:effectLst>
                  <a:outerShdw blurRad="38100" dist="38100" dir="2700000" algn="tl">
                    <a:srgbClr val="000000">
                      <a:alpha val="43137"/>
                    </a:srgbClr>
                  </a:outerShdw>
                </a:effectLst>
              </a:rPr>
              <a:t>Abraham and David sum up the promised line.</a:t>
            </a:r>
          </a:p>
          <a:p>
            <a:pPr>
              <a:lnSpc>
                <a:spcPts val="3400"/>
              </a:lnSpc>
            </a:pPr>
            <a:r>
              <a:rPr lang="en-US" sz="3000" b="1" dirty="0">
                <a:effectLst>
                  <a:outerShdw blurRad="38100" dist="38100" dir="2700000" algn="tl">
                    <a:srgbClr val="000000">
                      <a:alpha val="43137"/>
                    </a:srgbClr>
                  </a:outerShdw>
                </a:effectLst>
              </a:rPr>
              <a:t>Then Matthew gives the genealogy from Abraham through David to Christ.</a:t>
            </a:r>
          </a:p>
          <a:p>
            <a:pPr>
              <a:lnSpc>
                <a:spcPts val="3400"/>
              </a:lnSpc>
            </a:pPr>
            <a:r>
              <a:rPr lang="en-US" sz="3000" b="1" dirty="0">
                <a:effectLst>
                  <a:outerShdw blurRad="38100" dist="38100" dir="2700000" algn="tl">
                    <a:srgbClr val="000000">
                      <a:alpha val="43137"/>
                    </a:srgbClr>
                  </a:outerShdw>
                </a:effectLst>
              </a:rPr>
              <a:t>If the babe born in Bethlehem is not the promised Messiah, then we can never know whether this promise will be fulfilled.</a:t>
            </a:r>
          </a:p>
          <a:p>
            <a:pPr>
              <a:lnSpc>
                <a:spcPts val="3400"/>
              </a:lnSpc>
            </a:pPr>
            <a:r>
              <a:rPr lang="en-US" sz="3000" b="1" dirty="0">
                <a:effectLst>
                  <a:outerShdw blurRad="38100" dist="38100" dir="2700000" algn="tl">
                    <a:srgbClr val="000000">
                      <a:alpha val="43137"/>
                    </a:srgbClr>
                  </a:outerShdw>
                </a:effectLst>
              </a:rPr>
              <a:t>When the temple was destroyed, it took with it the record of the line of descendants from Abraham.</a:t>
            </a:r>
          </a:p>
          <a:p>
            <a:pPr>
              <a:lnSpc>
                <a:spcPts val="3400"/>
              </a:lnSpc>
            </a:pPr>
            <a:r>
              <a:rPr lang="en-US" sz="3000" b="1" dirty="0">
                <a:effectLst>
                  <a:outerShdw blurRad="38100" dist="38100" dir="2700000" algn="tl">
                    <a:srgbClr val="000000">
                      <a:alpha val="43137"/>
                    </a:srgbClr>
                  </a:outerShdw>
                </a:effectLst>
              </a:rPr>
              <a:t>There is no way that a Jew can establish that he is   of the line of Abraham and David.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83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2034" y="365760"/>
            <a:ext cx="10087275" cy="6339840"/>
          </a:xfrm>
        </p:spPr>
        <p:txBody>
          <a:bodyPr>
            <a:noAutofit/>
          </a:bodyPr>
          <a:lstStyle/>
          <a:p>
            <a:pPr>
              <a:lnSpc>
                <a:spcPts val="3400"/>
              </a:lnSpc>
            </a:pPr>
            <a:r>
              <a:rPr lang="en-US" b="1" dirty="0">
                <a:effectLst>
                  <a:outerShdw blurRad="38100" dist="38100" dir="2700000" algn="tl">
                    <a:srgbClr val="000000">
                      <a:alpha val="43137"/>
                    </a:srgbClr>
                  </a:outerShdw>
                </a:effectLst>
              </a:rPr>
              <a:t>If the Christ that was born in Bethlehem is not the Messiah, there will never be one.</a:t>
            </a:r>
          </a:p>
          <a:p>
            <a:pPr>
              <a:lnSpc>
                <a:spcPts val="3400"/>
              </a:lnSpc>
            </a:pPr>
            <a:r>
              <a:rPr lang="en-US" sz="3000" b="1" dirty="0">
                <a:effectLst>
                  <a:outerShdw blurRad="38100" dist="38100" dir="2700000" algn="tl">
                    <a:srgbClr val="000000">
                      <a:alpha val="43137"/>
                    </a:srgbClr>
                  </a:outerShdw>
                </a:effectLst>
              </a:rPr>
              <a:t>God’s judgment on the Jewish Nation and the fall of Jerusalem closed the door on the question of the Messiah.</a:t>
            </a:r>
          </a:p>
          <a:p>
            <a:pPr>
              <a:lnSpc>
                <a:spcPts val="3400"/>
              </a:lnSpc>
            </a:pPr>
            <a:r>
              <a:rPr lang="en-US" sz="3000" b="1" dirty="0">
                <a:effectLst>
                  <a:outerShdw blurRad="38100" dist="38100" dir="2700000" algn="tl">
                    <a:srgbClr val="000000">
                      <a:alpha val="43137"/>
                    </a:srgbClr>
                  </a:outerShdw>
                </a:effectLst>
              </a:rPr>
              <a:t>It is also well to remember that if Jesus is not  the Messiah, the whole Bible collapses.</a:t>
            </a:r>
          </a:p>
          <a:p>
            <a:pPr>
              <a:lnSpc>
                <a:spcPts val="3400"/>
              </a:lnSpc>
            </a:pPr>
            <a:r>
              <a:rPr lang="en-US" sz="3000" b="1" dirty="0">
                <a:effectLst>
                  <a:outerShdw blurRad="38100" dist="38100" dir="2700000" algn="tl">
                    <a:srgbClr val="000000">
                      <a:alpha val="43137"/>
                    </a:srgbClr>
                  </a:outerShdw>
                </a:effectLst>
              </a:rPr>
              <a:t>Christ, the Messiah, is the heart of both the Old and the New Testament.</a:t>
            </a:r>
          </a:p>
          <a:p>
            <a:pPr>
              <a:lnSpc>
                <a:spcPts val="3400"/>
              </a:lnSpc>
            </a:pPr>
            <a:r>
              <a:rPr lang="en-US" sz="3000" b="1" dirty="0">
                <a:effectLst>
                  <a:outerShdw blurRad="38100" dist="38100" dir="2700000" algn="tl">
                    <a:srgbClr val="000000">
                      <a:alpha val="43137"/>
                    </a:srgbClr>
                  </a:outerShdw>
                </a:effectLst>
              </a:rPr>
              <a:t>If he has not come, it would be impossible to determine it since AD 70, and the promise of God is left hanging without ever being fulfilled.</a:t>
            </a:r>
          </a:p>
          <a:p>
            <a:pPr>
              <a:lnSpc>
                <a:spcPts val="3400"/>
              </a:lnSpc>
            </a:pPr>
            <a:r>
              <a:rPr lang="en-US" sz="3000" b="1" dirty="0">
                <a:effectLst>
                  <a:outerShdw blurRad="38100" dist="38100" dir="2700000" algn="tl">
                    <a:srgbClr val="000000">
                      <a:alpha val="43137"/>
                    </a:srgbClr>
                  </a:outerShdw>
                </a:effectLst>
              </a:rPr>
              <a:t>But if God’s promise to Abraham falls, down goes the integrity of the entire Bible.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05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75898"/>
            <a:ext cx="8991600" cy="5829701"/>
          </a:xfrm>
        </p:spPr>
        <p:txBody>
          <a:bodyPr>
            <a:noAutofit/>
          </a:bodyPr>
          <a:lstStyle/>
          <a:p>
            <a:pPr>
              <a:lnSpc>
                <a:spcPts val="3400"/>
              </a:lnSpc>
            </a:pPr>
            <a:r>
              <a:rPr lang="en-US" sz="3600" b="1" dirty="0">
                <a:effectLst>
                  <a:outerShdw blurRad="38100" dist="38100" dir="2700000" algn="tl">
                    <a:srgbClr val="000000">
                      <a:alpha val="43137"/>
                    </a:srgbClr>
                  </a:outerShdw>
                </a:effectLst>
              </a:rPr>
              <a:t>Is it any wonder that God closed the doors on the question of the Messiah when Jerusalem fell.</a:t>
            </a:r>
          </a:p>
          <a:p>
            <a:pPr>
              <a:lnSpc>
                <a:spcPts val="3400"/>
              </a:lnSpc>
            </a:pPr>
            <a:r>
              <a:rPr lang="en-US" sz="3600" b="1" dirty="0">
                <a:effectLst>
                  <a:outerShdw blurRad="38100" dist="38100" dir="2700000" algn="tl">
                    <a:srgbClr val="000000">
                      <a:alpha val="43137"/>
                    </a:srgbClr>
                  </a:outerShdw>
                </a:effectLst>
              </a:rPr>
              <a:t>We either have the Messiah and the Bible stands firm, or we can forget about the Bible and walk in darkness forever.</a:t>
            </a:r>
          </a:p>
          <a:p>
            <a:pPr>
              <a:lnSpc>
                <a:spcPts val="3400"/>
              </a:lnSpc>
            </a:pPr>
            <a:endParaRPr lang="en-US"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951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7794" y="567890"/>
            <a:ext cx="8917806" cy="6137709"/>
          </a:xfrm>
        </p:spPr>
        <p:txBody>
          <a:bodyPr>
            <a:noAutofit/>
          </a:bodyPr>
          <a:lstStyle/>
          <a:p>
            <a:pPr marL="0" indent="0" algn="ctr">
              <a:lnSpc>
                <a:spcPts val="3400"/>
              </a:lnSpc>
              <a:buNone/>
            </a:pPr>
            <a:r>
              <a:rPr lang="en-US" sz="3600" b="1" u="sng" dirty="0">
                <a:solidFill>
                  <a:schemeClr val="accent2">
                    <a:lumMod val="75000"/>
                  </a:schemeClr>
                </a:solidFill>
                <a:effectLst>
                  <a:outerShdw blurRad="38100" dist="38100" dir="2700000" algn="tl">
                    <a:srgbClr val="000000">
                      <a:alpha val="43137"/>
                    </a:srgbClr>
                  </a:outerShdw>
                </a:effectLst>
              </a:rPr>
              <a:t>5. SETTLED THE QUESTION OF SONS OF GOD</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settled the question as to who are the sons of God.</a:t>
            </a:r>
          </a:p>
          <a:p>
            <a:pPr>
              <a:lnSpc>
                <a:spcPts val="3400"/>
              </a:lnSpc>
            </a:pPr>
            <a:r>
              <a:rPr lang="en-US" b="1" dirty="0">
                <a:effectLst>
                  <a:outerShdw blurRad="38100" dist="38100" dir="2700000" algn="tl">
                    <a:srgbClr val="000000">
                      <a:alpha val="43137"/>
                    </a:srgbClr>
                  </a:outerShdw>
                </a:effectLst>
              </a:rPr>
              <a:t>The struggle between the Jews, Judaizing teachers, and the apostles, and especially the apostle Paul, runs through all the Epistles.</a:t>
            </a:r>
          </a:p>
          <a:p>
            <a:pPr>
              <a:lnSpc>
                <a:spcPts val="3400"/>
              </a:lnSpc>
            </a:pPr>
            <a:r>
              <a:rPr lang="en-US" b="1" dirty="0">
                <a:effectLst>
                  <a:outerShdw blurRad="38100" dist="38100" dir="2700000" algn="tl">
                    <a:srgbClr val="000000">
                      <a:alpha val="43137"/>
                    </a:srgbClr>
                  </a:outerShdw>
                </a:effectLst>
              </a:rPr>
              <a:t>The attempt of Judaizing teachers to bind circumcision on the Gentiles and obligate them  to keep the law is evident in the Galatian letter.</a:t>
            </a:r>
          </a:p>
          <a:p>
            <a:pPr>
              <a:lnSpc>
                <a:spcPts val="3400"/>
              </a:lnSpc>
            </a:pPr>
            <a:r>
              <a:rPr lang="en-US" b="1" dirty="0">
                <a:effectLst>
                  <a:outerShdw blurRad="38100" dist="38100" dir="2700000" algn="tl">
                    <a:srgbClr val="000000">
                      <a:alpha val="43137"/>
                    </a:srgbClr>
                  </a:outerShdw>
                </a:effectLst>
              </a:rPr>
              <a:t>Chapters 3, 4, 5  of Galatians deal with this question.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7A60B8A-1AF5-4FFB-89CF-B906623A4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1" y="423512"/>
            <a:ext cx="11396311" cy="599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9976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542" y="818146"/>
            <a:ext cx="8941871" cy="5887453"/>
          </a:xfrm>
        </p:spPr>
        <p:txBody>
          <a:bodyPr>
            <a:noAutofit/>
          </a:bodyPr>
          <a:lstStyle/>
          <a:p>
            <a:pPr>
              <a:lnSpc>
                <a:spcPts val="3400"/>
              </a:lnSpc>
            </a:pPr>
            <a:r>
              <a:rPr lang="en-US" b="1" dirty="0">
                <a:effectLst>
                  <a:outerShdw blurRad="38100" dist="38100" dir="2700000" algn="tl">
                    <a:srgbClr val="000000">
                      <a:alpha val="43137"/>
                    </a:srgbClr>
                  </a:outerShdw>
                </a:effectLst>
              </a:rPr>
              <a:t>In chapter 3 Paul shows that the promise to Abraham includes the Gentiles </a:t>
            </a:r>
          </a:p>
          <a:p>
            <a:pPr>
              <a:lnSpc>
                <a:spcPts val="3400"/>
              </a:lnSpc>
            </a:pPr>
            <a:r>
              <a:rPr lang="en-US" b="1" dirty="0">
                <a:effectLst>
                  <a:outerShdw blurRad="38100" dist="38100" dir="2700000" algn="tl">
                    <a:srgbClr val="000000">
                      <a:alpha val="43137"/>
                    </a:srgbClr>
                  </a:outerShdw>
                </a:effectLst>
              </a:rPr>
              <a:t>Galatians 3:8 </a:t>
            </a:r>
            <a:r>
              <a:rPr lang="en-US" b="1" dirty="0">
                <a:solidFill>
                  <a:srgbClr val="FF0000"/>
                </a:solidFill>
                <a:effectLst>
                  <a:outerShdw blurRad="38100" dist="38100" dir="2700000" algn="tl">
                    <a:srgbClr val="000000">
                      <a:alpha val="43137"/>
                    </a:srgbClr>
                  </a:outerShdw>
                </a:effectLst>
              </a:rPr>
              <a:t>And the scripture, foreseeing that God would justify the heathen through faith, preached before the gospel unto Abraham, saying, In thee shall all nations be blessed</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And that the law was temporary: Galatians 3:19 ¶ </a:t>
            </a:r>
            <a:r>
              <a:rPr lang="en-US" b="1" dirty="0">
                <a:solidFill>
                  <a:srgbClr val="FF0000"/>
                </a:solidFill>
                <a:effectLst>
                  <a:outerShdw blurRad="38100" dist="38100" dir="2700000" algn="tl">
                    <a:srgbClr val="000000">
                      <a:alpha val="43137"/>
                    </a:srgbClr>
                  </a:outerShdw>
                </a:effectLst>
              </a:rPr>
              <a:t>Wherefore then </a:t>
            </a:r>
            <a:r>
              <a:rPr lang="en-US" b="1" dirty="0" err="1">
                <a:solidFill>
                  <a:srgbClr val="FF0000"/>
                </a:solidFill>
                <a:effectLst>
                  <a:outerShdw blurRad="38100" dist="38100" dir="2700000" algn="tl">
                    <a:srgbClr val="000000">
                      <a:alpha val="43137"/>
                    </a:srgbClr>
                  </a:outerShdw>
                </a:effectLst>
              </a:rPr>
              <a:t>serveth</a:t>
            </a:r>
            <a:r>
              <a:rPr lang="en-US" b="1" dirty="0">
                <a:solidFill>
                  <a:srgbClr val="FF0000"/>
                </a:solidFill>
                <a:effectLst>
                  <a:outerShdw blurRad="38100" dist="38100" dir="2700000" algn="tl">
                    <a:srgbClr val="000000">
                      <a:alpha val="43137"/>
                    </a:srgbClr>
                  </a:outerShdw>
                </a:effectLst>
              </a:rPr>
              <a:t> the law? It was added because of transgressions, until the seed should come to whom the promise was made; and it was ordained by angels in the hand of a mediator</a:t>
            </a:r>
            <a:r>
              <a:rPr lang="en-US"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18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173254"/>
            <a:ext cx="9058183" cy="6532345"/>
          </a:xfrm>
        </p:spPr>
        <p:txBody>
          <a:bodyPr>
            <a:noAutofit/>
          </a:bodyPr>
          <a:lstStyle/>
          <a:p>
            <a:pPr>
              <a:lnSpc>
                <a:spcPts val="3400"/>
              </a:lnSpc>
            </a:pPr>
            <a:r>
              <a:rPr lang="en-US" b="1" dirty="0">
                <a:effectLst>
                  <a:outerShdw blurRad="38100" dist="38100" dir="2700000" algn="tl">
                    <a:srgbClr val="000000">
                      <a:alpha val="43137"/>
                    </a:srgbClr>
                  </a:outerShdw>
                </a:effectLst>
              </a:rPr>
              <a:t>In chapter 3 Paul shows that the promise to Abraham includes the Gentiles (continued)</a:t>
            </a:r>
          </a:p>
          <a:p>
            <a:pPr>
              <a:lnSpc>
                <a:spcPts val="3400"/>
              </a:lnSpc>
            </a:pPr>
            <a:r>
              <a:rPr lang="en-US" b="1" dirty="0">
                <a:effectLst>
                  <a:outerShdw blurRad="38100" dist="38100" dir="2700000" algn="tl">
                    <a:srgbClr val="000000">
                      <a:alpha val="43137"/>
                    </a:srgbClr>
                  </a:outerShdw>
                </a:effectLst>
              </a:rPr>
              <a:t>And that the law pointed to Christ. Ga 3:23 </a:t>
            </a:r>
            <a:r>
              <a:rPr lang="en-US" b="1" dirty="0">
                <a:solidFill>
                  <a:srgbClr val="FF0000"/>
                </a:solidFill>
                <a:effectLst>
                  <a:outerShdw blurRad="38100" dist="38100" dir="2700000" algn="tl">
                    <a:srgbClr val="000000">
                      <a:alpha val="43137"/>
                    </a:srgbClr>
                  </a:outerShdw>
                </a:effectLst>
              </a:rPr>
              <a:t>But before faith came, we were kept under the law, shut up unto the faith which should afterwards be revealed. </a:t>
            </a:r>
            <a:r>
              <a:rPr lang="en-US" b="1" dirty="0">
                <a:effectLst>
                  <a:outerShdw blurRad="38100" dist="38100" dir="2700000" algn="tl">
                    <a:srgbClr val="000000">
                      <a:alpha val="43137"/>
                    </a:srgbClr>
                  </a:outerShdw>
                </a:effectLst>
              </a:rPr>
              <a:t>24 </a:t>
            </a:r>
            <a:r>
              <a:rPr lang="en-US" b="1" dirty="0">
                <a:solidFill>
                  <a:srgbClr val="FF0000"/>
                </a:solidFill>
                <a:effectLst>
                  <a:outerShdw blurRad="38100" dist="38100" dir="2700000" algn="tl">
                    <a:srgbClr val="000000">
                      <a:alpha val="43137"/>
                    </a:srgbClr>
                  </a:outerShdw>
                </a:effectLst>
              </a:rPr>
              <a:t>Wherefore the law was our school-master to bring us unto Christ, that we might be justified by faith. </a:t>
            </a:r>
            <a:r>
              <a:rPr lang="en-US" b="1" dirty="0">
                <a:effectLst>
                  <a:outerShdw blurRad="38100" dist="38100" dir="2700000" algn="tl">
                    <a:srgbClr val="000000">
                      <a:alpha val="43137"/>
                    </a:srgbClr>
                  </a:outerShdw>
                </a:effectLst>
              </a:rPr>
              <a:t>25 </a:t>
            </a:r>
            <a:r>
              <a:rPr lang="en-US" b="1" dirty="0">
                <a:solidFill>
                  <a:srgbClr val="FF0000"/>
                </a:solidFill>
                <a:effectLst>
                  <a:outerShdw blurRad="38100" dist="38100" dir="2700000" algn="tl">
                    <a:srgbClr val="000000">
                      <a:alpha val="43137"/>
                    </a:srgbClr>
                  </a:outerShdw>
                </a:effectLst>
              </a:rPr>
              <a:t>But after that faith is come, we are no longer under a schoolmaster</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Then in verses 26 to 29 Paul draws his conclusion: “</a:t>
            </a:r>
            <a:r>
              <a:rPr lang="en-US" b="1" dirty="0">
                <a:solidFill>
                  <a:srgbClr val="FF0000"/>
                </a:solidFill>
                <a:effectLst>
                  <a:outerShdw blurRad="38100" dist="38100" dir="2700000" algn="tl">
                    <a:srgbClr val="000000">
                      <a:alpha val="43137"/>
                    </a:srgbClr>
                  </a:outerShdw>
                </a:effectLst>
              </a:rPr>
              <a:t>For ye are all the children of God by faith in Christ Jesus</a:t>
            </a:r>
            <a:r>
              <a:rPr lang="en-US" b="1" dirty="0">
                <a:effectLst>
                  <a:outerShdw blurRad="38100" dist="38100" dir="2700000" algn="tl">
                    <a:srgbClr val="000000">
                      <a:alpha val="43137"/>
                    </a:srgbClr>
                  </a:outerShdw>
                </a:effectLst>
              </a:rPr>
              <a:t>.” (v. 26)</a:t>
            </a:r>
          </a:p>
          <a:p>
            <a:pPr>
              <a:lnSpc>
                <a:spcPts val="3400"/>
              </a:lnSpc>
            </a:pPr>
            <a:r>
              <a:rPr lang="en-US" b="1" dirty="0">
                <a:effectLst>
                  <a:outerShdw blurRad="38100" dist="38100" dir="2700000" algn="tl">
                    <a:srgbClr val="000000">
                      <a:alpha val="43137"/>
                    </a:srgbClr>
                  </a:outerShdw>
                </a:effectLst>
              </a:rPr>
              <a:t>Notice the word “</a:t>
            </a:r>
            <a:r>
              <a:rPr lang="en-US" b="1" dirty="0">
                <a:solidFill>
                  <a:srgbClr val="FF0000"/>
                </a:solidFill>
                <a:effectLst>
                  <a:outerShdw blurRad="38100" dist="38100" dir="2700000" algn="tl">
                    <a:srgbClr val="000000">
                      <a:alpha val="43137"/>
                    </a:srgbClr>
                  </a:outerShdw>
                </a:effectLst>
              </a:rPr>
              <a:t>all</a:t>
            </a:r>
            <a:r>
              <a:rPr lang="en-US" b="1" dirty="0">
                <a:effectLst>
                  <a:outerShdw blurRad="38100" dist="38100" dir="2700000" algn="tl">
                    <a:srgbClr val="000000">
                      <a:alpha val="43137"/>
                    </a:srgbClr>
                  </a:outerShdw>
                </a:effectLst>
              </a:rPr>
              <a:t>” – Jew and Gentile.</a:t>
            </a:r>
          </a:p>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By faith</a:t>
            </a:r>
            <a:r>
              <a:rPr lang="en-US" b="1" dirty="0">
                <a:effectLst>
                  <a:outerShdw blurRad="38100" dist="38100" dir="2700000" algn="tl">
                    <a:srgbClr val="000000">
                      <a:alpha val="43137"/>
                    </a:srgbClr>
                  </a:outerShdw>
                </a:effectLst>
              </a:rPr>
              <a:t>” – not flesh.  “</a:t>
            </a:r>
            <a:r>
              <a:rPr lang="en-US" b="1" dirty="0">
                <a:solidFill>
                  <a:srgbClr val="FF0000"/>
                </a:solidFill>
                <a:effectLst>
                  <a:outerShdw blurRad="38100" dist="38100" dir="2700000" algn="tl">
                    <a:srgbClr val="000000">
                      <a:alpha val="43137"/>
                    </a:srgbClr>
                  </a:outerShdw>
                </a:effectLst>
              </a:rPr>
              <a:t>In Christ</a:t>
            </a:r>
            <a:r>
              <a:rPr lang="en-US" b="1" dirty="0">
                <a:effectLst>
                  <a:outerShdw blurRad="38100" dist="38100" dir="2700000" algn="tl">
                    <a:srgbClr val="000000">
                      <a:alpha val="43137"/>
                    </a:srgbClr>
                  </a:outerShdw>
                </a:effectLst>
              </a:rPr>
              <a:t>”- not in Abraham. </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a:xfrm>
            <a:off x="9093200" y="604563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4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7162" y="231006"/>
            <a:ext cx="9702265" cy="6474594"/>
          </a:xfrm>
        </p:spPr>
        <p:txBody>
          <a:bodyPr>
            <a:noAutofit/>
          </a:bodyPr>
          <a:lstStyle/>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For as many of you as have been baptized into Christ have put on Christ</a:t>
            </a:r>
            <a:r>
              <a:rPr lang="en-US" b="1" dirty="0">
                <a:effectLst>
                  <a:outerShdw blurRad="38100" dist="38100" dir="2700000" algn="tl">
                    <a:srgbClr val="000000">
                      <a:alpha val="43137"/>
                    </a:srgbClr>
                  </a:outerShdw>
                </a:effectLst>
              </a:rPr>
              <a:t>,” (Gal.3:27) </a:t>
            </a:r>
          </a:p>
          <a:p>
            <a:pPr>
              <a:lnSpc>
                <a:spcPts val="3400"/>
              </a:lnSpc>
            </a:pPr>
            <a:r>
              <a:rPr lang="en-US" b="1" dirty="0">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As many</a:t>
            </a:r>
            <a:r>
              <a:rPr lang="en-US" b="1" dirty="0">
                <a:effectLst>
                  <a:outerShdw blurRad="38100" dist="38100" dir="2700000" algn="tl">
                    <a:srgbClr val="000000">
                      <a:alpha val="43137"/>
                    </a:srgbClr>
                  </a:outerShdw>
                </a:effectLst>
              </a:rPr>
              <a:t>” – that is , without distinction, whether Jew or Gentile.</a:t>
            </a:r>
          </a:p>
          <a:p>
            <a:pPr>
              <a:lnSpc>
                <a:spcPts val="3400"/>
              </a:lnSpc>
            </a:pPr>
            <a:r>
              <a:rPr lang="en-US" b="1" dirty="0">
                <a:effectLst>
                  <a:outerShdw blurRad="38100" dist="38100" dir="2700000" algn="tl">
                    <a:srgbClr val="000000">
                      <a:alpha val="43137"/>
                    </a:srgbClr>
                  </a:outerShdw>
                </a:effectLst>
              </a:rPr>
              <a:t>Those “</a:t>
            </a:r>
            <a:r>
              <a:rPr lang="en-US" b="1" dirty="0">
                <a:solidFill>
                  <a:srgbClr val="FF0000"/>
                </a:solidFill>
                <a:effectLst>
                  <a:outerShdw blurRad="38100" dist="38100" dir="2700000" algn="tl">
                    <a:srgbClr val="000000">
                      <a:alpha val="43137"/>
                    </a:srgbClr>
                  </a:outerShdw>
                </a:effectLst>
              </a:rPr>
              <a:t>baptized into Christ</a:t>
            </a:r>
            <a:r>
              <a:rPr lang="en-US" b="1" dirty="0">
                <a:effectLst>
                  <a:outerShdw blurRad="38100" dist="38100" dir="2700000" algn="tl">
                    <a:srgbClr val="000000">
                      <a:alpha val="43137"/>
                    </a:srgbClr>
                  </a:outerShdw>
                </a:effectLst>
              </a:rPr>
              <a:t>” – not those baptized and then circumcised.</a:t>
            </a:r>
          </a:p>
          <a:p>
            <a:pPr>
              <a:lnSpc>
                <a:spcPts val="3400"/>
              </a:lnSpc>
            </a:pPr>
            <a:r>
              <a:rPr lang="en-US" b="1" dirty="0">
                <a:effectLst>
                  <a:outerShdw blurRad="38100" dist="38100" dir="2700000" algn="tl">
                    <a:srgbClr val="000000">
                      <a:alpha val="43137"/>
                    </a:srgbClr>
                  </a:outerShdw>
                </a:effectLst>
              </a:rPr>
              <a:t>Thus, the one baptized into Christ, whether Jew or Greek, bond or free, male or female, were one in Christ and Abraham’s seed and heirs according to the promise (Gal. 3:28-29)</a:t>
            </a:r>
          </a:p>
          <a:p>
            <a:pPr>
              <a:lnSpc>
                <a:spcPts val="3400"/>
              </a:lnSpc>
            </a:pPr>
            <a:r>
              <a:rPr lang="en-US" b="1" dirty="0">
                <a:effectLst>
                  <a:outerShdw blurRad="38100" dist="38100" dir="2700000" algn="tl">
                    <a:srgbClr val="000000">
                      <a:alpha val="43137"/>
                    </a:srgbClr>
                  </a:outerShdw>
                </a:effectLst>
              </a:rPr>
              <a:t>This shows the attempt of false teachers to try to maintain that in order for a Gentile to be a son of God, it was necessary for him not only to be baptized, but also to be circumcised and keep the law.</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23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539014"/>
            <a:ext cx="9131167" cy="6166585"/>
          </a:xfrm>
        </p:spPr>
        <p:txBody>
          <a:bodyPr>
            <a:noAutofit/>
          </a:bodyPr>
          <a:lstStyle/>
          <a:p>
            <a:pPr>
              <a:lnSpc>
                <a:spcPts val="3400"/>
              </a:lnSpc>
            </a:pPr>
            <a:r>
              <a:rPr lang="en-US" b="1" dirty="0">
                <a:effectLst>
                  <a:outerShdw blurRad="38100" dist="38100" dir="2700000" algn="tl">
                    <a:srgbClr val="000000">
                      <a:alpha val="43137"/>
                    </a:srgbClr>
                  </a:outerShdw>
                </a:effectLst>
              </a:rPr>
              <a:t>Of course, the apostles, and especially Paul, denied this claim, and this Epistle shows that it was false.</a:t>
            </a:r>
          </a:p>
          <a:p>
            <a:pPr>
              <a:lnSpc>
                <a:spcPts val="3400"/>
              </a:lnSpc>
            </a:pPr>
            <a:r>
              <a:rPr lang="en-US" b="1" dirty="0">
                <a:effectLst>
                  <a:outerShdw blurRad="38100" dist="38100" dir="2700000" algn="tl">
                    <a:srgbClr val="000000">
                      <a:alpha val="43137"/>
                    </a:srgbClr>
                  </a:outerShdw>
                </a:effectLst>
              </a:rPr>
              <a:t>But God had one final argument in answer to these false teachers.</a:t>
            </a:r>
          </a:p>
          <a:p>
            <a:pPr>
              <a:lnSpc>
                <a:spcPts val="3400"/>
              </a:lnSpc>
            </a:pPr>
            <a:r>
              <a:rPr lang="en-US" b="1" dirty="0">
                <a:effectLst>
                  <a:outerShdw blurRad="38100" dist="38100" dir="2700000" algn="tl">
                    <a:srgbClr val="000000">
                      <a:alpha val="43137"/>
                    </a:srgbClr>
                  </a:outerShdw>
                </a:effectLst>
              </a:rPr>
              <a:t>When Jerusalem fell, that was God’s way of saying, “I will show you once and for all who the sons of God are.” </a:t>
            </a:r>
          </a:p>
          <a:p>
            <a:pPr>
              <a:lnSpc>
                <a:spcPts val="3400"/>
              </a:lnSpc>
            </a:pPr>
            <a:r>
              <a:rPr lang="en-US" b="1" dirty="0">
                <a:effectLst>
                  <a:outerShdw blurRad="38100" dist="38100" dir="2700000" algn="tl">
                    <a:srgbClr val="000000">
                      <a:alpha val="43137"/>
                    </a:srgbClr>
                  </a:outerShdw>
                </a:effectLst>
              </a:rPr>
              <a:t>Consider this passage, “Rev 10:7 </a:t>
            </a:r>
            <a:r>
              <a:rPr lang="en-US" b="1" dirty="0">
                <a:solidFill>
                  <a:srgbClr val="FF0000"/>
                </a:solidFill>
                <a:effectLst>
                  <a:outerShdw blurRad="38100" dist="38100" dir="2700000" algn="tl">
                    <a:srgbClr val="000000">
                      <a:alpha val="43137"/>
                    </a:srgbClr>
                  </a:outerShdw>
                </a:effectLst>
              </a:rPr>
              <a:t>But in the days   of the voice of the seventh angel, when he shall begin to sound, the mystery of God should be finished, as he hath declared to his servants the prophets</a:t>
            </a:r>
            <a:r>
              <a:rPr lang="en-US" b="1" dirty="0">
                <a:effectLst>
                  <a:outerShdw blurRad="38100" dist="38100" dir="2700000" algn="tl">
                    <a:srgbClr val="000000">
                      <a:alpha val="43137"/>
                    </a:srgbClr>
                  </a:outerShdw>
                </a:effectLst>
              </a:rPr>
              <a:t>. </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03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294" y="250257"/>
            <a:ext cx="8879305" cy="6455343"/>
          </a:xfrm>
        </p:spPr>
        <p:txBody>
          <a:bodyPr>
            <a:noAutofit/>
          </a:bodyPr>
          <a:lstStyle/>
          <a:p>
            <a:pPr>
              <a:lnSpc>
                <a:spcPts val="3400"/>
              </a:lnSpc>
            </a:pPr>
            <a:r>
              <a:rPr lang="en-US" b="1" dirty="0">
                <a:effectLst>
                  <a:outerShdw blurRad="38100" dist="38100" dir="2700000" algn="tl">
                    <a:srgbClr val="000000">
                      <a:alpha val="43137"/>
                    </a:srgbClr>
                  </a:outerShdw>
                </a:effectLst>
              </a:rPr>
              <a:t>What was the mystery declared by the prophet?</a:t>
            </a:r>
          </a:p>
          <a:p>
            <a:pPr>
              <a:lnSpc>
                <a:spcPts val="3400"/>
              </a:lnSpc>
            </a:pPr>
            <a:r>
              <a:rPr lang="en-US" b="1" dirty="0">
                <a:effectLst>
                  <a:outerShdw blurRad="38100" dist="38100" dir="2700000" algn="tl">
                    <a:srgbClr val="000000">
                      <a:alpha val="43137"/>
                    </a:srgbClr>
                  </a:outerShdw>
                </a:effectLst>
              </a:rPr>
              <a:t>Paul leaves no doubt about this.</a:t>
            </a:r>
          </a:p>
          <a:p>
            <a:pPr>
              <a:lnSpc>
                <a:spcPts val="3400"/>
              </a:lnSpc>
            </a:pPr>
            <a:r>
              <a:rPr lang="en-US" b="1" dirty="0">
                <a:effectLst>
                  <a:outerShdw blurRad="38100" dist="38100" dir="2700000" algn="tl">
                    <a:srgbClr val="000000">
                      <a:alpha val="43137"/>
                    </a:srgbClr>
                  </a:outerShdw>
                </a:effectLst>
              </a:rPr>
              <a:t>Eph 3:3 </a:t>
            </a:r>
            <a:r>
              <a:rPr lang="en-US" b="1" dirty="0">
                <a:solidFill>
                  <a:srgbClr val="FF0000"/>
                </a:solidFill>
                <a:effectLst>
                  <a:outerShdw blurRad="38100" dist="38100" dir="2700000" algn="tl">
                    <a:srgbClr val="000000">
                      <a:alpha val="43137"/>
                    </a:srgbClr>
                  </a:outerShdw>
                </a:effectLst>
              </a:rPr>
              <a:t>How that by revelation he made known unto me the mystery; (as I wrote afore in few words, </a:t>
            </a:r>
            <a:r>
              <a:rPr lang="en-US" b="1" dirty="0">
                <a:effectLst>
                  <a:outerShdw blurRad="38100" dist="38100" dir="2700000" algn="tl">
                    <a:srgbClr val="000000">
                      <a:alpha val="43137"/>
                    </a:srgbClr>
                  </a:outerShdw>
                </a:effectLst>
              </a:rPr>
              <a:t>4</a:t>
            </a:r>
            <a:r>
              <a:rPr lang="en-US" b="1" dirty="0">
                <a:solidFill>
                  <a:srgbClr val="FF0000"/>
                </a:solidFill>
                <a:effectLst>
                  <a:outerShdw blurRad="38100" dist="38100" dir="2700000" algn="tl">
                    <a:srgbClr val="000000">
                      <a:alpha val="43137"/>
                    </a:srgbClr>
                  </a:outerShdw>
                </a:effectLst>
              </a:rPr>
              <a:t> Whereby, when ye read, ye may understand my knowledge in the mystery of Christ) </a:t>
            </a:r>
            <a:r>
              <a:rPr lang="en-US" b="1" dirty="0">
                <a:effectLst>
                  <a:outerShdw blurRad="38100" dist="38100" dir="2700000" algn="tl">
                    <a:srgbClr val="000000">
                      <a:alpha val="43137"/>
                    </a:srgbClr>
                  </a:outerShdw>
                </a:effectLst>
              </a:rPr>
              <a:t>5 </a:t>
            </a:r>
            <a:r>
              <a:rPr lang="en-US" b="1" dirty="0">
                <a:solidFill>
                  <a:srgbClr val="FF0000"/>
                </a:solidFill>
                <a:effectLst>
                  <a:outerShdw blurRad="38100" dist="38100" dir="2700000" algn="tl">
                    <a:srgbClr val="000000">
                      <a:alpha val="43137"/>
                    </a:srgbClr>
                  </a:outerShdw>
                </a:effectLst>
              </a:rPr>
              <a:t>Which in other ages was not made known unto the sons of men, as it is now revealed unto his holy apostles and prophets     by the Spirit</a:t>
            </a:r>
            <a:r>
              <a:rPr lang="en-US" b="1" dirty="0">
                <a:effectLst>
                  <a:outerShdw blurRad="38100" dist="38100" dir="2700000" algn="tl">
                    <a:srgbClr val="000000">
                      <a:alpha val="43137"/>
                    </a:srgbClr>
                  </a:outerShdw>
                </a:effectLst>
              </a:rPr>
              <a:t>; 6 </a:t>
            </a:r>
            <a:r>
              <a:rPr lang="en-US" b="1" dirty="0">
                <a:solidFill>
                  <a:srgbClr val="FF0000"/>
                </a:solidFill>
                <a:effectLst>
                  <a:outerShdw blurRad="38100" dist="38100" dir="2700000" algn="tl">
                    <a:srgbClr val="000000">
                      <a:alpha val="43137"/>
                    </a:srgbClr>
                  </a:outerShdw>
                </a:effectLst>
              </a:rPr>
              <a:t>That the Gentiles should be </a:t>
            </a:r>
            <a:r>
              <a:rPr lang="en-US" b="1" dirty="0" err="1">
                <a:solidFill>
                  <a:srgbClr val="FF0000"/>
                </a:solidFill>
                <a:effectLst>
                  <a:outerShdw blurRad="38100" dist="38100" dir="2700000" algn="tl">
                    <a:srgbClr val="000000">
                      <a:alpha val="43137"/>
                    </a:srgbClr>
                  </a:outerShdw>
                </a:effectLst>
              </a:rPr>
              <a:t>fellowheirs</a:t>
            </a:r>
            <a:r>
              <a:rPr lang="en-US" b="1" dirty="0">
                <a:solidFill>
                  <a:srgbClr val="FF0000"/>
                </a:solidFill>
                <a:effectLst>
                  <a:outerShdw blurRad="38100" dist="38100" dir="2700000" algn="tl">
                    <a:srgbClr val="000000">
                      <a:alpha val="43137"/>
                    </a:srgbClr>
                  </a:outerShdw>
                </a:effectLst>
              </a:rPr>
              <a:t>, and of the same body, partakers of his promise in Christ by the gospel</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The mystery was that Jew and Gentile would be heirs in Christ by the gospel.</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52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94636"/>
            <a:ext cx="8991600" cy="6310964"/>
          </a:xfrm>
        </p:spPr>
        <p:txBody>
          <a:bodyPr>
            <a:noAutofit/>
          </a:bodyPr>
          <a:lstStyle/>
          <a:p>
            <a:pPr>
              <a:lnSpc>
                <a:spcPts val="3400"/>
              </a:lnSpc>
            </a:pPr>
            <a:r>
              <a:rPr lang="en-US" b="1" dirty="0">
                <a:effectLst>
                  <a:outerShdw blurRad="38100" dist="38100" dir="2700000" algn="tl">
                    <a:srgbClr val="000000">
                      <a:alpha val="43137"/>
                    </a:srgbClr>
                  </a:outerShdw>
                </a:effectLst>
              </a:rPr>
              <a:t>John sees this question settled when Jerusalem fell.</a:t>
            </a:r>
          </a:p>
          <a:p>
            <a:pPr>
              <a:lnSpc>
                <a:spcPts val="3400"/>
              </a:lnSpc>
            </a:pPr>
            <a:r>
              <a:rPr lang="en-US" b="1" dirty="0">
                <a:effectLst>
                  <a:outerShdw blurRad="38100" dist="38100" dir="2700000" algn="tl">
                    <a:srgbClr val="000000">
                      <a:alpha val="43137"/>
                    </a:srgbClr>
                  </a:outerShdw>
                </a:effectLst>
              </a:rPr>
              <a:t>Notice the connection between the mystery and the fall of Jerusalem in Romans 16.</a:t>
            </a:r>
          </a:p>
          <a:p>
            <a:pPr>
              <a:lnSpc>
                <a:spcPts val="3400"/>
              </a:lnSpc>
            </a:pPr>
            <a:r>
              <a:rPr lang="en-US" b="1" dirty="0">
                <a:effectLst>
                  <a:outerShdw blurRad="38100" dist="38100" dir="2700000" algn="tl">
                    <a:srgbClr val="000000">
                      <a:alpha val="43137"/>
                    </a:srgbClr>
                  </a:outerShdw>
                </a:effectLst>
              </a:rPr>
              <a:t>In Romans 16:25 Paul ties together the gospel and the preaching of Jesus Christ. Then he states that it was “</a:t>
            </a:r>
            <a:r>
              <a:rPr lang="en-US" b="1" dirty="0">
                <a:solidFill>
                  <a:srgbClr val="FF0000"/>
                </a:solidFill>
                <a:effectLst>
                  <a:outerShdw blurRad="38100" dist="38100" dir="2700000" algn="tl">
                    <a:srgbClr val="000000">
                      <a:alpha val="43137"/>
                    </a:srgbClr>
                  </a:outerShdw>
                </a:effectLst>
              </a:rPr>
              <a:t>according to the revelation of the mystery, which was kept secret since the world began</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Back in verse 20, Paul points to the fall of Jerusalem. Rom 16:20 </a:t>
            </a:r>
            <a:r>
              <a:rPr lang="en-US" b="1" dirty="0">
                <a:solidFill>
                  <a:srgbClr val="FF0000"/>
                </a:solidFill>
                <a:effectLst>
                  <a:outerShdw blurRad="38100" dist="38100" dir="2700000" algn="tl">
                    <a:srgbClr val="000000">
                      <a:alpha val="43137"/>
                    </a:srgbClr>
                  </a:outerShdw>
                </a:effectLst>
              </a:rPr>
              <a:t>And the God of peace shall bruise Satan under your feet shortly</a:t>
            </a:r>
            <a:r>
              <a:rPr lang="en-US" b="1" dirty="0">
                <a:effectLst>
                  <a:outerShdw blurRad="38100" dist="38100" dir="2700000" algn="tl">
                    <a:srgbClr val="000000">
                      <a:alpha val="43137"/>
                    </a:srgbClr>
                  </a:outerShdw>
                </a:effectLst>
              </a:rPr>
              <a:t>.</a:t>
            </a:r>
          </a:p>
          <a:p>
            <a:pPr>
              <a:lnSpc>
                <a:spcPts val="3400"/>
              </a:lnSpc>
            </a:pPr>
            <a:r>
              <a:rPr lang="en-US" b="1" dirty="0">
                <a:effectLst>
                  <a:outerShdw blurRad="38100" dist="38100" dir="2700000" algn="tl">
                    <a:srgbClr val="000000">
                      <a:alpha val="43137"/>
                    </a:srgbClr>
                  </a:outerShdw>
                </a:effectLst>
              </a:rPr>
              <a:t>Is there no connection between his reference to the mystery and the fall of Jerusalem?</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9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89" y="827773"/>
            <a:ext cx="9355756" cy="5877826"/>
          </a:xfrm>
        </p:spPr>
        <p:txBody>
          <a:bodyPr>
            <a:noAutofit/>
          </a:bodyPr>
          <a:lstStyle/>
          <a:p>
            <a:pPr>
              <a:lnSpc>
                <a:spcPts val="3400"/>
              </a:lnSpc>
            </a:pPr>
            <a:r>
              <a:rPr lang="en-US" b="1" dirty="0">
                <a:effectLst>
                  <a:outerShdw blurRad="38100" dist="38100" dir="2700000" algn="tl">
                    <a:srgbClr val="000000">
                      <a:alpha val="43137"/>
                    </a:srgbClr>
                  </a:outerShdw>
                </a:effectLst>
              </a:rPr>
              <a:t>While the teaching of the New Testament makes plain that both Jew and Gentile stood on equality before God in one body, God had one last and final answer to settle the question.</a:t>
            </a:r>
          </a:p>
          <a:p>
            <a:pPr>
              <a:lnSpc>
                <a:spcPts val="3400"/>
              </a:lnSpc>
            </a:pPr>
            <a:r>
              <a:rPr lang="en-US" b="1" dirty="0">
                <a:effectLst>
                  <a:outerShdw blurRad="38100" dist="38100" dir="2700000" algn="tl">
                    <a:srgbClr val="000000">
                      <a:alpha val="43137"/>
                    </a:srgbClr>
                  </a:outerShdw>
                </a:effectLst>
              </a:rPr>
              <a:t>When Jerusalem fell, the mystery had its concluding answer and proof that all baptized into Christ were sons of God whether Jews or Gentiles.</a:t>
            </a:r>
          </a:p>
          <a:p>
            <a:pPr>
              <a:lnSpc>
                <a:spcPts val="3400"/>
              </a:lnSpc>
            </a:pPr>
            <a:r>
              <a:rPr lang="en-US" b="1" dirty="0">
                <a:effectLst>
                  <a:outerShdw blurRad="38100" dist="38100" dir="2700000" algn="tl">
                    <a:srgbClr val="000000">
                      <a:alpha val="43137"/>
                    </a:srgbClr>
                  </a:outerShdw>
                </a:effectLst>
              </a:rPr>
              <a:t>The outpouring of the Holy Spirit on Cornelius and his household was God’s first argument that he was no respecter of person.</a:t>
            </a:r>
          </a:p>
          <a:p>
            <a:pPr>
              <a:lnSpc>
                <a:spcPts val="3400"/>
              </a:lnSpc>
            </a:pPr>
            <a:r>
              <a:rPr lang="en-US" b="1" dirty="0">
                <a:effectLst>
                  <a:outerShdw blurRad="38100" dist="38100" dir="2700000" algn="tl">
                    <a:srgbClr val="000000">
                      <a:alpha val="43137"/>
                    </a:srgbClr>
                  </a:outerShdw>
                </a:effectLst>
              </a:rPr>
              <a:t>The Epistles insist on this all the way through them.</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04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8661" y="1193533"/>
            <a:ext cx="9606013" cy="5512066"/>
          </a:xfrm>
        </p:spPr>
        <p:txBody>
          <a:bodyPr>
            <a:noAutofit/>
          </a:bodyPr>
          <a:lstStyle/>
          <a:p>
            <a:pPr>
              <a:lnSpc>
                <a:spcPts val="3400"/>
              </a:lnSpc>
            </a:pPr>
            <a:r>
              <a:rPr lang="en-US" sz="3600" b="1" dirty="0">
                <a:effectLst>
                  <a:outerShdw blurRad="38100" dist="38100" dir="2700000" algn="tl">
                    <a:srgbClr val="000000">
                      <a:alpha val="43137"/>
                    </a:srgbClr>
                  </a:outerShdw>
                </a:effectLst>
              </a:rPr>
              <a:t>The fall of Jerusalem clenches the argument once and for all, and, thus, the fall of Jerusalem answers another Bible question as to who are the sons of God.</a:t>
            </a:r>
          </a:p>
          <a:p>
            <a:pPr>
              <a:lnSpc>
                <a:spcPts val="3400"/>
              </a:lnSpc>
            </a:pPr>
            <a:r>
              <a:rPr lang="en-US" sz="3600" b="1" dirty="0">
                <a:effectLst>
                  <a:outerShdw blurRad="38100" dist="38100" dir="2700000" algn="tl">
                    <a:srgbClr val="000000">
                      <a:alpha val="43137"/>
                    </a:srgbClr>
                  </a:outerShdw>
                </a:effectLst>
              </a:rPr>
              <a:t>The fall of Jerusalem and the end of Judaism was God’s way of saying, “sons of God are those who are obedient to the faith and are added to the church by the Lord.”</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912" y="654517"/>
            <a:ext cx="9346130" cy="6051081"/>
          </a:xfrm>
        </p:spPr>
        <p:txBody>
          <a:bodyPr>
            <a:noAutofit/>
          </a:bodyPr>
          <a:lstStyle/>
          <a:p>
            <a:pPr marL="0" indent="0" algn="ctr">
              <a:lnSpc>
                <a:spcPts val="3400"/>
              </a:lnSpc>
              <a:buNone/>
            </a:pPr>
            <a:r>
              <a:rPr lang="en-US" sz="4800" b="1" dirty="0">
                <a:solidFill>
                  <a:schemeClr val="accent2">
                    <a:lumMod val="75000"/>
                  </a:schemeClr>
                </a:solidFill>
                <a:effectLst>
                  <a:outerShdw blurRad="38100" dist="38100" dir="2700000" algn="tl">
                    <a:srgbClr val="000000">
                      <a:alpha val="43137"/>
                    </a:srgbClr>
                  </a:outerShdw>
                </a:effectLst>
              </a:rPr>
              <a:t>6. FALL OF JERUSALEM AND THE END OF THE MIRACULOUS AGE</a:t>
            </a:r>
          </a:p>
          <a:p>
            <a:pPr marL="0" indent="0" algn="ctr">
              <a:lnSpc>
                <a:spcPts val="3400"/>
              </a:lnSpc>
              <a:buNone/>
            </a:pPr>
            <a:endParaRPr lang="en-US" sz="800" b="1" dirty="0">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Joel’s prophecy of the coming of the Spirit comprehends the beginning and the ending of the miraculous operation of the Spirit.</a:t>
            </a:r>
          </a:p>
          <a:p>
            <a:pPr>
              <a:lnSpc>
                <a:spcPts val="3400"/>
              </a:lnSpc>
            </a:pPr>
            <a:r>
              <a:rPr lang="en-US" b="1" dirty="0">
                <a:effectLst>
                  <a:outerShdw blurRad="38100" dist="38100" dir="2700000" algn="tl">
                    <a:srgbClr val="000000">
                      <a:alpha val="43137"/>
                    </a:srgbClr>
                  </a:outerShdw>
                </a:effectLst>
              </a:rPr>
              <a:t>The miraculous age of the Spirit in Joel’s prophecy is placed between Pentecost and the fall of Jerusalem.</a:t>
            </a:r>
          </a:p>
          <a:p>
            <a:pPr>
              <a:lnSpc>
                <a:spcPts val="3400"/>
              </a:lnSpc>
            </a:pPr>
            <a:r>
              <a:rPr lang="en-US" b="1" dirty="0">
                <a:effectLst>
                  <a:outerShdw blurRad="38100" dist="38100" dir="2700000" algn="tl">
                    <a:srgbClr val="000000">
                      <a:alpha val="43137"/>
                    </a:srgbClr>
                  </a:outerShdw>
                </a:effectLst>
              </a:rPr>
              <a:t>During this period, revelation was completed and confirmed.</a:t>
            </a:r>
          </a:p>
          <a:p>
            <a:pPr>
              <a:lnSpc>
                <a:spcPts val="3400"/>
              </a:lnSpc>
            </a:pPr>
            <a:r>
              <a:rPr lang="en-US" b="1" dirty="0">
                <a:effectLst>
                  <a:outerShdw blurRad="38100" dist="38100" dir="2700000" algn="tl">
                    <a:srgbClr val="000000">
                      <a:alpha val="43137"/>
                    </a:srgbClr>
                  </a:outerShdw>
                </a:effectLst>
              </a:rPr>
              <a:t>During this period, the church grew from its infancy to its maturity.’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5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6413" y="577516"/>
            <a:ext cx="9365381" cy="6128083"/>
          </a:xfrm>
        </p:spPr>
        <p:txBody>
          <a:bodyPr>
            <a:noAutofit/>
          </a:bodyPr>
          <a:lstStyle/>
          <a:p>
            <a:pPr marL="0" indent="0" algn="ctr">
              <a:lnSpc>
                <a:spcPts val="3400"/>
              </a:lnSpc>
              <a:buNone/>
            </a:pPr>
            <a:r>
              <a:rPr lang="en-US" sz="4400" b="1" u="sng" dirty="0">
                <a:solidFill>
                  <a:schemeClr val="accent2">
                    <a:lumMod val="75000"/>
                  </a:schemeClr>
                </a:solidFill>
                <a:effectLst>
                  <a:outerShdw blurRad="38100" dist="38100" dir="2700000" algn="tl">
                    <a:srgbClr val="000000">
                      <a:alpha val="43137"/>
                    </a:srgbClr>
                  </a:outerShdw>
                </a:effectLst>
              </a:rPr>
              <a:t>7. THE  FALL OF JERUSALEM IS A SYMBOL OF THE FINAL JUDGMENT.</a:t>
            </a:r>
          </a:p>
          <a:p>
            <a:pPr>
              <a:lnSpc>
                <a:spcPts val="3400"/>
              </a:lnSpc>
            </a:pPr>
            <a:endParaRPr lang="en-US" sz="800" b="1" dirty="0">
              <a:effectLst>
                <a:outerShdw blurRad="38100" dist="38100" dir="2700000" algn="tl">
                  <a:srgbClr val="000000">
                    <a:alpha val="43137"/>
                  </a:srgbClr>
                </a:outerShdw>
              </a:effectLst>
            </a:endParaRPr>
          </a:p>
          <a:p>
            <a:pPr>
              <a:lnSpc>
                <a:spcPts val="3400"/>
              </a:lnSpc>
            </a:pPr>
            <a:r>
              <a:rPr lang="en-US" b="1" dirty="0">
                <a:effectLst>
                  <a:outerShdw blurRad="38100" dist="38100" dir="2700000" algn="tl">
                    <a:srgbClr val="000000">
                      <a:alpha val="43137"/>
                    </a:srgbClr>
                  </a:outerShdw>
                </a:effectLst>
              </a:rPr>
              <a:t>The fall of Jerusalem was God’s judicial sentence on the unbelief of the Jewish nation.</a:t>
            </a:r>
          </a:p>
          <a:p>
            <a:pPr>
              <a:lnSpc>
                <a:spcPts val="3400"/>
              </a:lnSpc>
            </a:pPr>
            <a:r>
              <a:rPr lang="en-US" b="1" dirty="0">
                <a:effectLst>
                  <a:outerShdw blurRad="38100" dist="38100" dir="2700000" algn="tl">
                    <a:srgbClr val="000000">
                      <a:alpha val="43137"/>
                    </a:srgbClr>
                  </a:outerShdw>
                </a:effectLst>
              </a:rPr>
              <a:t>Peter refers to the fall of Jerusalem and uses the word “judgment” in reference to it: “</a:t>
            </a:r>
            <a:r>
              <a:rPr lang="en-US" b="1" dirty="0">
                <a:solidFill>
                  <a:srgbClr val="FF0000"/>
                </a:solidFill>
                <a:effectLst>
                  <a:outerShdw blurRad="38100" dist="38100" dir="2700000" algn="tl">
                    <a:srgbClr val="000000">
                      <a:alpha val="43137"/>
                    </a:srgbClr>
                  </a:outerShdw>
                </a:effectLst>
              </a:rPr>
              <a:t>For the time is come that JUDGMENT must begin at the house of God; and if it first begin at us, what shall the end be of them that obey not the gospel of God? And if the righteous scarcely be saved, where shall the ungodly and the sinner appear</a:t>
            </a:r>
            <a:r>
              <a:rPr lang="en-US" b="1" dirty="0">
                <a:effectLst>
                  <a:outerShdw blurRad="38100" dist="38100" dir="2700000" algn="tl">
                    <a:srgbClr val="000000">
                      <a:alpha val="43137"/>
                    </a:srgbClr>
                  </a:outerShdw>
                </a:effectLst>
              </a:rPr>
              <a:t>?” (1</a:t>
            </a:r>
            <a:r>
              <a:rPr lang="en-US" b="1" baseline="30000" dirty="0">
                <a:effectLst>
                  <a:outerShdw blurRad="38100" dist="38100" dir="2700000" algn="tl">
                    <a:srgbClr val="000000">
                      <a:alpha val="43137"/>
                    </a:srgbClr>
                  </a:outerShdw>
                </a:effectLst>
              </a:rPr>
              <a:t>st</a:t>
            </a:r>
            <a:r>
              <a:rPr lang="en-US" b="1" dirty="0">
                <a:effectLst>
                  <a:outerShdw blurRad="38100" dist="38100" dir="2700000" algn="tl">
                    <a:srgbClr val="000000">
                      <a:alpha val="43137"/>
                    </a:srgbClr>
                  </a:outerShdw>
                </a:effectLst>
              </a:rPr>
              <a:t> Peter 4:17-18).</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06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7293B599-E4B2-4AE0-B493-225297CF5B4F}"/>
              </a:ext>
            </a:extLst>
          </p:cNvPr>
          <p:cNvSpPr txBox="1"/>
          <p:nvPr/>
        </p:nvSpPr>
        <p:spPr>
          <a:xfrm>
            <a:off x="2962275" y="1747837"/>
            <a:ext cx="6267450" cy="3856009"/>
          </a:xfrm>
          <a:prstGeom prst="rect">
            <a:avLst/>
          </a:prstGeom>
          <a:solidFill>
            <a:srgbClr val="CCFF33"/>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COMPREHENSIVE OLIVET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W/O CHAPTER DIVISION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72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W/ CHAIN LINK VERSE</a:t>
            </a:r>
            <a:r>
              <a:rPr lang="en-US" sz="72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5052F1F-6489-4C22-918D-13CB8143D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5519" y="1200149"/>
            <a:ext cx="7986319" cy="4730867"/>
          </a:xfrm>
          <a:prstGeom prst="rect">
            <a:avLst/>
          </a:prstGeom>
          <a:noFill/>
          <a:ln>
            <a:noFill/>
          </a:ln>
        </p:spPr>
      </p:pic>
    </p:spTree>
    <p:extLst>
      <p:ext uri="{BB962C8B-B14F-4D97-AF65-F5344CB8AC3E}">
        <p14:creationId xmlns:p14="http://schemas.microsoft.com/office/powerpoint/2010/main" val="38053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675" y="136524"/>
            <a:ext cx="8556860" cy="6569076"/>
          </a:xfrm>
        </p:spPr>
        <p:txBody>
          <a:bodyPr>
            <a:noAutofit/>
          </a:bodyPr>
          <a:lstStyle/>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Jerusalem was God’s judgment on the nation for its rejection of Christ.</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the nation under God’s sentence of judgment is a symbol of the final judgment on all who are not faithful Christians.</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Will there be a final judgment?</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Did God’s judgment fall on the Jewish nation?</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final judgment and the punishment of the wicked is as certain as Christ and the apostles’ announcement of judgment on Judaism that came to pass.</a:t>
            </a:r>
          </a:p>
          <a:p>
            <a:pPr>
              <a:lnSpc>
                <a:spcPts val="3400"/>
              </a:lnSpc>
            </a:pPr>
            <a:r>
              <a:rPr lang="en-US" b="1" dirty="0">
                <a:solidFill>
                  <a:schemeClr val="accent2">
                    <a:lumMod val="75000"/>
                  </a:schemeClr>
                </a:solidFill>
                <a:effectLst>
                  <a:outerShdw blurRad="38100" dist="38100" dir="2700000" algn="tl">
                    <a:srgbClr val="000000">
                      <a:alpha val="43137"/>
                    </a:srgbClr>
                  </a:outerShdw>
                </a:effectLst>
              </a:rPr>
              <a:t>The fall of Jerusalem is warning to unbelievers and </a:t>
            </a:r>
            <a:r>
              <a:rPr lang="en-US" b="1" dirty="0" err="1">
                <a:solidFill>
                  <a:schemeClr val="accent2">
                    <a:lumMod val="75000"/>
                  </a:schemeClr>
                </a:solidFill>
                <a:effectLst>
                  <a:outerShdw blurRad="38100" dist="38100" dir="2700000" algn="tl">
                    <a:srgbClr val="000000">
                      <a:alpha val="43137"/>
                    </a:srgbClr>
                  </a:outerShdw>
                </a:effectLst>
              </a:rPr>
              <a:t>impenitents</a:t>
            </a:r>
            <a:r>
              <a:rPr lang="en-US" b="1" dirty="0">
                <a:solidFill>
                  <a:schemeClr val="accent2">
                    <a:lumMod val="75000"/>
                  </a:schemeClr>
                </a:solidFill>
                <a:effectLst>
                  <a:outerShdw blurRad="38100" dist="38100" dir="2700000" algn="tl">
                    <a:srgbClr val="000000">
                      <a:alpha val="43137"/>
                    </a:srgbClr>
                  </a:outerShdw>
                </a:effectLst>
              </a:rPr>
              <a:t> that they will just as certain face God in judgment and be lost forever.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17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6626" name="Picture 2">
            <a:extLst>
              <a:ext uri="{FF2B5EF4-FFF2-40B4-BE49-F238E27FC236}">
                <a16:creationId xmlns:a16="http://schemas.microsoft.com/office/drawing/2014/main" id="{B8C8E67E-E01C-44C2-83C6-265D89D4AA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747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CDE7AC-55C7-4CF9-8D11-33E33C2B0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417250"/>
            <a:ext cx="11372295" cy="603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640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09601"/>
            <a:ext cx="7543800" cy="1069975"/>
          </a:xfrm>
        </p:spPr>
        <p:txBody>
          <a:bodyPr/>
          <a:lstStyle/>
          <a:p>
            <a:pPr algn="ctr"/>
            <a:r>
              <a:rPr lang="en-US" dirty="0"/>
              <a:t>The Fall of Jerusalem</a:t>
            </a:r>
          </a:p>
        </p:txBody>
      </p:sp>
      <p:sp>
        <p:nvSpPr>
          <p:cNvPr id="3" name="Subtitle 2"/>
          <p:cNvSpPr>
            <a:spLocks noGrp="1"/>
          </p:cNvSpPr>
          <p:nvPr>
            <p:ph type="subTitle" idx="1"/>
          </p:nvPr>
        </p:nvSpPr>
        <p:spPr>
          <a:xfrm>
            <a:off x="2438400" y="1828800"/>
            <a:ext cx="6400800" cy="685800"/>
          </a:xfrm>
        </p:spPr>
        <p:txBody>
          <a:bodyPr>
            <a:normAutofit/>
          </a:bodyPr>
          <a:lstStyle/>
          <a:p>
            <a:pPr algn="ctr"/>
            <a:r>
              <a:rPr lang="en-US" sz="3200" dirty="0"/>
              <a:t>AD 66- 70</a:t>
            </a:r>
          </a:p>
        </p:txBody>
      </p:sp>
      <p:pic>
        <p:nvPicPr>
          <p:cNvPr id="4" name="Picture 3"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14600"/>
            <a:ext cx="7010400" cy="3810000"/>
          </a:xfrm>
          <a:prstGeom prst="rect">
            <a:avLst/>
          </a:prstGeom>
          <a:noFill/>
          <a:ln>
            <a:noFill/>
          </a:ln>
        </p:spPr>
      </p:pic>
    </p:spTree>
    <p:extLst>
      <p:ext uri="{BB962C8B-B14F-4D97-AF65-F5344CB8AC3E}">
        <p14:creationId xmlns:p14="http://schemas.microsoft.com/office/powerpoint/2010/main" val="11938717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848600" cy="1143000"/>
          </a:xfrm>
        </p:spPr>
        <p:txBody>
          <a:bodyPr/>
          <a:lstStyle/>
          <a:p>
            <a:r>
              <a:rPr lang="en-US" sz="4200" dirty="0"/>
              <a:t>Signs of the end of the (Jewish) age</a:t>
            </a:r>
          </a:p>
        </p:txBody>
      </p:sp>
      <p:sp>
        <p:nvSpPr>
          <p:cNvPr id="3" name="Content Placeholder 2"/>
          <p:cNvSpPr>
            <a:spLocks noGrp="1"/>
          </p:cNvSpPr>
          <p:nvPr>
            <p:ph idx="1"/>
          </p:nvPr>
        </p:nvSpPr>
        <p:spPr>
          <a:xfrm>
            <a:off x="1981200" y="1295400"/>
            <a:ext cx="7620000" cy="4800600"/>
          </a:xfrm>
        </p:spPr>
        <p:txBody>
          <a:bodyPr>
            <a:noAutofit/>
          </a:bodyPr>
          <a:lstStyle/>
          <a:p>
            <a:pPr marL="571500" indent="-457200">
              <a:buAutoNum type="arabicPeriod"/>
            </a:pPr>
            <a:r>
              <a:rPr lang="en-US" sz="3000" dirty="0"/>
              <a:t>False Messiahs</a:t>
            </a:r>
          </a:p>
          <a:p>
            <a:pPr marL="571500" indent="-457200">
              <a:buAutoNum type="arabicPeriod"/>
            </a:pPr>
            <a:r>
              <a:rPr lang="en-US" sz="3000" dirty="0"/>
              <a:t>Wars and Rumors of Wars</a:t>
            </a:r>
          </a:p>
          <a:p>
            <a:pPr marL="571500" indent="-457200">
              <a:buAutoNum type="arabicPeriod"/>
            </a:pPr>
            <a:r>
              <a:rPr lang="en-US" sz="3000" dirty="0"/>
              <a:t>Famines</a:t>
            </a:r>
          </a:p>
          <a:p>
            <a:pPr marL="571500" indent="-457200">
              <a:buAutoNum type="arabicPeriod"/>
            </a:pPr>
            <a:r>
              <a:rPr lang="en-US" sz="3000" dirty="0"/>
              <a:t>Pestilences</a:t>
            </a:r>
          </a:p>
          <a:p>
            <a:pPr marL="571500" indent="-457200">
              <a:buAutoNum type="arabicPeriod"/>
            </a:pPr>
            <a:r>
              <a:rPr lang="en-US" sz="3000" dirty="0"/>
              <a:t>Earthquakes</a:t>
            </a:r>
          </a:p>
          <a:p>
            <a:pPr marL="571500" indent="-457200">
              <a:buAutoNum type="arabicPeriod"/>
            </a:pPr>
            <a:r>
              <a:rPr lang="en-US" sz="3000" dirty="0"/>
              <a:t>Christian tribulations</a:t>
            </a:r>
          </a:p>
          <a:p>
            <a:pPr marL="571500" indent="-457200">
              <a:buAutoNum type="arabicPeriod"/>
            </a:pPr>
            <a:r>
              <a:rPr lang="en-US" sz="3000" dirty="0"/>
              <a:t>False prophets</a:t>
            </a:r>
          </a:p>
          <a:p>
            <a:pPr marL="571500" indent="-457200">
              <a:buAutoNum type="arabicPeriod"/>
            </a:pPr>
            <a:r>
              <a:rPr lang="en-US" sz="3000" dirty="0"/>
              <a:t>Falling away</a:t>
            </a:r>
          </a:p>
          <a:p>
            <a:pPr marL="571500" indent="-457200">
              <a:buAutoNum type="arabicPeriod"/>
            </a:pPr>
            <a:r>
              <a:rPr lang="en-US" sz="3000" dirty="0"/>
              <a:t>Spreading of the Gospel worldwide</a:t>
            </a:r>
          </a:p>
        </p:txBody>
      </p:sp>
    </p:spTree>
    <p:extLst>
      <p:ext uri="{BB962C8B-B14F-4D97-AF65-F5344CB8AC3E}">
        <p14:creationId xmlns:p14="http://schemas.microsoft.com/office/powerpoint/2010/main" val="27659514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24:34</a:t>
            </a:r>
          </a:p>
        </p:txBody>
      </p:sp>
      <p:sp>
        <p:nvSpPr>
          <p:cNvPr id="3" name="Content Placeholder 2"/>
          <p:cNvSpPr>
            <a:spLocks noGrp="1"/>
          </p:cNvSpPr>
          <p:nvPr>
            <p:ph idx="1"/>
          </p:nvPr>
        </p:nvSpPr>
        <p:spPr>
          <a:xfrm>
            <a:off x="1981200" y="1600200"/>
            <a:ext cx="7620000" cy="2057400"/>
          </a:xfrm>
        </p:spPr>
        <p:txBody>
          <a:bodyPr>
            <a:normAutofit/>
          </a:bodyPr>
          <a:lstStyle/>
          <a:p>
            <a:pPr marL="114300" indent="0">
              <a:buNone/>
            </a:pPr>
            <a:r>
              <a:rPr lang="en-US" sz="3200" dirty="0"/>
              <a:t>Assuredly, I say to you, this generation will by no means pass away till all these things take place.</a:t>
            </a:r>
          </a:p>
        </p:txBody>
      </p:sp>
    </p:spTree>
    <p:extLst>
      <p:ext uri="{BB962C8B-B14F-4D97-AF65-F5344CB8AC3E}">
        <p14:creationId xmlns:p14="http://schemas.microsoft.com/office/powerpoint/2010/main" val="22467431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Messiahs</a:t>
            </a:r>
          </a:p>
        </p:txBody>
      </p:sp>
      <p:sp>
        <p:nvSpPr>
          <p:cNvPr id="3" name="Content Placeholder 2"/>
          <p:cNvSpPr>
            <a:spLocks noGrp="1"/>
          </p:cNvSpPr>
          <p:nvPr>
            <p:ph idx="1"/>
          </p:nvPr>
        </p:nvSpPr>
        <p:spPr>
          <a:xfrm>
            <a:off x="1981200" y="1600200"/>
            <a:ext cx="7620000" cy="2590800"/>
          </a:xfrm>
        </p:spPr>
        <p:txBody>
          <a:bodyPr>
            <a:normAutofit/>
          </a:bodyPr>
          <a:lstStyle/>
          <a:p>
            <a:pPr marL="114300" indent="0">
              <a:buNone/>
            </a:pPr>
            <a:r>
              <a:rPr lang="en-US" sz="3000" b="1" u="sng" dirty="0"/>
              <a:t>BIBLICAL</a:t>
            </a:r>
          </a:p>
          <a:p>
            <a:pPr marL="114300" indent="0">
              <a:buNone/>
            </a:pPr>
            <a:r>
              <a:rPr lang="en-US" sz="3000" dirty="0" err="1"/>
              <a:t>Theudas</a:t>
            </a:r>
            <a:r>
              <a:rPr lang="en-US" sz="3000" dirty="0"/>
              <a:t> of Judea </a:t>
            </a:r>
          </a:p>
          <a:p>
            <a:pPr marL="114300" indent="0">
              <a:buNone/>
            </a:pPr>
            <a:r>
              <a:rPr lang="en-US" sz="3000" dirty="0"/>
              <a:t>Judas of Galilee</a:t>
            </a:r>
          </a:p>
          <a:p>
            <a:pPr marL="114300" indent="0">
              <a:buNone/>
            </a:pPr>
            <a:r>
              <a:rPr lang="en-US" sz="3000" dirty="0"/>
              <a:t>“The Egyptian” </a:t>
            </a:r>
          </a:p>
          <a:p>
            <a:pPr marL="114300" indent="0">
              <a:buNone/>
            </a:pPr>
            <a:endParaRPr lang="en-US" sz="3000" dirty="0"/>
          </a:p>
          <a:p>
            <a:pPr marL="114300" indent="0">
              <a:buNone/>
            </a:pPr>
            <a:endParaRPr lang="en-US" sz="3000" dirty="0"/>
          </a:p>
        </p:txBody>
      </p:sp>
      <p:sp>
        <p:nvSpPr>
          <p:cNvPr id="5" name="TextBox 4"/>
          <p:cNvSpPr txBox="1"/>
          <p:nvPr/>
        </p:nvSpPr>
        <p:spPr>
          <a:xfrm>
            <a:off x="5715000" y="1566208"/>
            <a:ext cx="3886200" cy="1938992"/>
          </a:xfrm>
          <a:prstGeom prst="rect">
            <a:avLst/>
          </a:prstGeom>
          <a:solidFill>
            <a:schemeClr val="bg2"/>
          </a:solidFill>
        </p:spPr>
        <p:txBody>
          <a:bodyPr wrap="square" rtlCol="0">
            <a:spAutoFit/>
          </a:bodyPr>
          <a:lstStyle/>
          <a:p>
            <a:pPr marL="114300"/>
            <a:r>
              <a:rPr lang="en-US" sz="3000" b="1" u="sng" dirty="0">
                <a:solidFill>
                  <a:srgbClr val="2F2B20"/>
                </a:solidFill>
                <a:latin typeface="Calibri"/>
              </a:rPr>
              <a:t>NON-BIBLICAL</a:t>
            </a:r>
          </a:p>
          <a:p>
            <a:r>
              <a:rPr lang="en-US" sz="3000" dirty="0" err="1">
                <a:solidFill>
                  <a:srgbClr val="2F2B20"/>
                </a:solidFill>
                <a:latin typeface="Calibri"/>
              </a:rPr>
              <a:t>Menahem</a:t>
            </a:r>
            <a:endParaRPr lang="en-US" sz="3000" dirty="0">
              <a:solidFill>
                <a:srgbClr val="2F2B20"/>
              </a:solidFill>
              <a:latin typeface="Calibri"/>
            </a:endParaRPr>
          </a:p>
          <a:p>
            <a:r>
              <a:rPr lang="en-US" sz="3000" dirty="0">
                <a:solidFill>
                  <a:srgbClr val="2F2B20"/>
                </a:solidFill>
                <a:latin typeface="Calibri"/>
              </a:rPr>
              <a:t>Simon the Proselyte</a:t>
            </a:r>
          </a:p>
          <a:p>
            <a:endParaRPr lang="en-US" sz="3000" dirty="0">
              <a:solidFill>
                <a:srgbClr val="2F2B20"/>
              </a:solidFill>
              <a:latin typeface="Calibri"/>
            </a:endParaRPr>
          </a:p>
        </p:txBody>
      </p:sp>
    </p:spTree>
    <p:extLst>
      <p:ext uri="{BB962C8B-B14F-4D97-AF65-F5344CB8AC3E}">
        <p14:creationId xmlns:p14="http://schemas.microsoft.com/office/powerpoint/2010/main" val="1013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772400" cy="1143000"/>
          </a:xfrm>
        </p:spPr>
        <p:txBody>
          <a:bodyPr/>
          <a:lstStyle/>
          <a:p>
            <a:r>
              <a:rPr lang="en-US" dirty="0"/>
              <a:t>Acts 5:33-34    </a:t>
            </a:r>
            <a:r>
              <a:rPr lang="en-US" dirty="0" err="1"/>
              <a:t>Theudas</a:t>
            </a:r>
            <a:r>
              <a:rPr lang="en-US" dirty="0"/>
              <a:t> &amp; Judas</a:t>
            </a:r>
          </a:p>
        </p:txBody>
      </p:sp>
      <p:sp>
        <p:nvSpPr>
          <p:cNvPr id="3" name="Content Placeholder 2"/>
          <p:cNvSpPr>
            <a:spLocks noGrp="1"/>
          </p:cNvSpPr>
          <p:nvPr>
            <p:ph idx="1"/>
          </p:nvPr>
        </p:nvSpPr>
        <p:spPr>
          <a:xfrm>
            <a:off x="1981200" y="1524000"/>
            <a:ext cx="7620000" cy="2743200"/>
          </a:xfrm>
        </p:spPr>
        <p:txBody>
          <a:bodyPr>
            <a:normAutofit/>
          </a:bodyPr>
          <a:lstStyle/>
          <a:p>
            <a:pPr marL="114300" indent="0">
              <a:buNone/>
            </a:pPr>
            <a:r>
              <a:rPr lang="en-US" sz="3000" dirty="0"/>
              <a:t>For some time ago </a:t>
            </a:r>
            <a:r>
              <a:rPr lang="en-US" sz="3000" b="1" dirty="0" err="1"/>
              <a:t>Theudas</a:t>
            </a:r>
            <a:r>
              <a:rPr lang="en-US" sz="3000" dirty="0"/>
              <a:t> rose up, claiming to be somebody. A number of men, about four hundred, joined him. He was slain, and all who obeyed him were scattered and came to nothing. </a:t>
            </a:r>
          </a:p>
        </p:txBody>
      </p:sp>
      <p:sp>
        <p:nvSpPr>
          <p:cNvPr id="5" name="TextBox 4"/>
          <p:cNvSpPr txBox="1"/>
          <p:nvPr/>
        </p:nvSpPr>
        <p:spPr>
          <a:xfrm>
            <a:off x="2133600" y="3962401"/>
            <a:ext cx="7467600" cy="2400657"/>
          </a:xfrm>
          <a:prstGeom prst="rect">
            <a:avLst/>
          </a:prstGeom>
          <a:solidFill>
            <a:schemeClr val="bg2"/>
          </a:solidFill>
        </p:spPr>
        <p:txBody>
          <a:bodyPr wrap="square" rtlCol="0">
            <a:spAutoFit/>
          </a:bodyPr>
          <a:lstStyle/>
          <a:p>
            <a:r>
              <a:rPr lang="en-US" sz="3000" b="1" baseline="30000" dirty="0">
                <a:solidFill>
                  <a:srgbClr val="2F2B20"/>
                </a:solidFill>
                <a:latin typeface="Calibri"/>
              </a:rPr>
              <a:t>37 </a:t>
            </a:r>
            <a:r>
              <a:rPr lang="en-US" sz="3000" dirty="0">
                <a:solidFill>
                  <a:srgbClr val="2F2B20"/>
                </a:solidFill>
                <a:latin typeface="Calibri"/>
              </a:rPr>
              <a:t>After this man, </a:t>
            </a:r>
            <a:r>
              <a:rPr lang="en-US" sz="3000" b="1" dirty="0">
                <a:solidFill>
                  <a:srgbClr val="2F2B20"/>
                </a:solidFill>
                <a:latin typeface="Calibri"/>
              </a:rPr>
              <a:t>Judas</a:t>
            </a:r>
            <a:r>
              <a:rPr lang="en-US" sz="3000" dirty="0">
                <a:solidFill>
                  <a:srgbClr val="2F2B20"/>
                </a:solidFill>
                <a:latin typeface="Calibri"/>
              </a:rPr>
              <a:t> of Galilee rose up in the days of the census, and drew away many people after him. He also perished, and all who obeyed him were dispersed.</a:t>
            </a:r>
          </a:p>
          <a:p>
            <a:endParaRPr lang="en-US" sz="3000" dirty="0">
              <a:solidFill>
                <a:srgbClr val="2F2B20"/>
              </a:solidFill>
              <a:latin typeface="Calibri"/>
            </a:endParaRPr>
          </a:p>
        </p:txBody>
      </p:sp>
    </p:spTree>
    <p:extLst>
      <p:ext uri="{BB962C8B-B14F-4D97-AF65-F5344CB8AC3E}">
        <p14:creationId xmlns:p14="http://schemas.microsoft.com/office/powerpoint/2010/main" val="40981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21:38   “The Egyptian”</a:t>
            </a:r>
          </a:p>
        </p:txBody>
      </p:sp>
      <p:sp>
        <p:nvSpPr>
          <p:cNvPr id="3" name="Content Placeholder 2"/>
          <p:cNvSpPr>
            <a:spLocks noGrp="1"/>
          </p:cNvSpPr>
          <p:nvPr>
            <p:ph idx="1"/>
          </p:nvPr>
        </p:nvSpPr>
        <p:spPr>
          <a:xfrm>
            <a:off x="1981200" y="1600200"/>
            <a:ext cx="7620000" cy="1905000"/>
          </a:xfrm>
        </p:spPr>
        <p:txBody>
          <a:bodyPr>
            <a:normAutofit/>
          </a:bodyPr>
          <a:lstStyle/>
          <a:p>
            <a:pPr marL="114300" indent="0">
              <a:buNone/>
            </a:pPr>
            <a:r>
              <a:rPr lang="en-US" sz="3000" dirty="0"/>
              <a:t>Are you not the Egyptian who some time ago stirred up a rebellion and led the four thousand assassins out into the wilderness?”</a:t>
            </a:r>
          </a:p>
        </p:txBody>
      </p:sp>
    </p:spTree>
    <p:extLst>
      <p:ext uri="{BB962C8B-B14F-4D97-AF65-F5344CB8AC3E}">
        <p14:creationId xmlns:p14="http://schemas.microsoft.com/office/powerpoint/2010/main" val="6268818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A77E5-1232-4974-924D-46037A965919}"/>
              </a:ext>
            </a:extLst>
          </p:cNvPr>
          <p:cNvSpPr txBox="1"/>
          <p:nvPr/>
        </p:nvSpPr>
        <p:spPr>
          <a:xfrm>
            <a:off x="75500" y="570451"/>
            <a:ext cx="11996257" cy="6463308"/>
          </a:xfrm>
          <a:prstGeom prst="rect">
            <a:avLst/>
          </a:prstGeom>
          <a:noFill/>
        </p:spPr>
        <p:txBody>
          <a:bodyPr wrap="square">
            <a:spAutoFit/>
          </a:bodyPr>
          <a:lstStyle/>
          <a:p>
            <a:pPr algn="ctr" rtl="0"/>
            <a:r>
              <a:rPr lang="en-US" sz="1400" b="1" dirty="0">
                <a:solidFill>
                  <a:srgbClr val="FFFF00"/>
                </a:solidFill>
                <a:effectLst>
                  <a:outerShdw blurRad="38100" dist="38100" dir="2700000" algn="tl">
                    <a:srgbClr val="000000">
                      <a:alpha val="43137"/>
                    </a:srgbClr>
                  </a:outerShdw>
                </a:effectLst>
              </a:rPr>
              <a:t>Messianic Pretenders: AD 30–70</a:t>
            </a:r>
          </a:p>
          <a:p>
            <a:pPr algn="ctr" rtl="0"/>
            <a:endParaRPr lang="en-US" sz="800" b="1" dirty="0">
              <a:solidFill>
                <a:srgbClr val="FFFF00"/>
              </a:solidFill>
              <a:effectLst>
                <a:outerShdw blurRad="38100" dist="38100" dir="2700000" algn="tl">
                  <a:srgbClr val="000000">
                    <a:alpha val="43137"/>
                  </a:srgbClr>
                </a:outerShdw>
              </a:effectLst>
            </a:endParaRPr>
          </a:p>
          <a:p>
            <a:pPr algn="just" rtl="0"/>
            <a:r>
              <a:rPr lang="en-US" sz="1200" dirty="0">
                <a:solidFill>
                  <a:srgbClr val="FFFF00"/>
                </a:solidFill>
                <a:effectLst>
                  <a:outerShdw blurRad="38100" dist="38100" dir="2700000" algn="tl">
                    <a:srgbClr val="000000">
                      <a:alpha val="43137"/>
                    </a:srgbClr>
                  </a:outerShdw>
                </a:effectLst>
              </a:rPr>
              <a:t>1. </a:t>
            </a:r>
            <a:r>
              <a:rPr lang="en-US" sz="1200" i="1" dirty="0">
                <a:solidFill>
                  <a:srgbClr val="FFFF00"/>
                </a:solidFill>
                <a:effectLst>
                  <a:outerShdw blurRad="38100" dist="38100" dir="2700000" algn="tl">
                    <a:srgbClr val="000000">
                      <a:alpha val="43137"/>
                    </a:srgbClr>
                  </a:outerShdw>
                </a:effectLst>
              </a:rPr>
              <a:t>An unnamed Samaritan (AD 36): “The Samaritan nation too was not exempt from disturbance. For a man … rallied them, bidding them go in a body with him to Mount Gerizim, which in their belief is the most sacred of mountains.… But before they could ascend, Pilate blocked their projected route up the mountain with a detachment of cavalry and heavy-armed infantry.… Many prisoners were taken, of whom Pilate put to death the principal leaders and those who were most influential among the fugitives” (Josephus, Antiquities 18.85–87).</a:t>
            </a:r>
          </a:p>
          <a:p>
            <a:pPr algn="just" rtl="0"/>
            <a:r>
              <a:rPr lang="en-US" sz="1200" dirty="0">
                <a:solidFill>
                  <a:srgbClr val="FFFF00"/>
                </a:solidFill>
                <a:effectLst>
                  <a:outerShdw blurRad="38100" dist="38100" dir="2700000" algn="tl">
                    <a:srgbClr val="000000">
                      <a:alpha val="43137"/>
                    </a:srgbClr>
                  </a:outerShdw>
                </a:effectLst>
              </a:rPr>
              <a:t>2. </a:t>
            </a:r>
            <a:r>
              <a:rPr lang="en-US" sz="1200" i="1" dirty="0" err="1">
                <a:solidFill>
                  <a:srgbClr val="FFFF00"/>
                </a:solidFill>
                <a:effectLst>
                  <a:outerShdw blurRad="38100" dist="38100" dir="2700000" algn="tl">
                    <a:srgbClr val="000000">
                      <a:alpha val="43137"/>
                    </a:srgbClr>
                  </a:outerShdw>
                </a:effectLst>
              </a:rPr>
              <a:t>Theudas</a:t>
            </a:r>
            <a:r>
              <a:rPr lang="en-US" sz="1200" i="1" dirty="0">
                <a:solidFill>
                  <a:srgbClr val="FFFF00"/>
                </a:solidFill>
                <a:effectLst>
                  <a:outerShdw blurRad="38100" dist="38100" dir="2700000" algn="tl">
                    <a:srgbClr val="000000">
                      <a:alpha val="43137"/>
                    </a:srgbClr>
                  </a:outerShdw>
                </a:effectLst>
              </a:rPr>
              <a:t> (AD 44–46): “During the period when </a:t>
            </a:r>
            <a:r>
              <a:rPr lang="en-US" sz="1200" i="1" dirty="0" err="1">
                <a:solidFill>
                  <a:srgbClr val="FFFF00"/>
                </a:solidFill>
                <a:effectLst>
                  <a:outerShdw blurRad="38100" dist="38100" dir="2700000" algn="tl">
                    <a:srgbClr val="000000">
                      <a:alpha val="43137"/>
                    </a:srgbClr>
                  </a:outerShdw>
                </a:effectLst>
              </a:rPr>
              <a:t>Fadus</a:t>
            </a:r>
            <a:r>
              <a:rPr lang="en-US" sz="1200" i="1" dirty="0">
                <a:solidFill>
                  <a:srgbClr val="FFFF00"/>
                </a:solidFill>
                <a:effectLst>
                  <a:outerShdw blurRad="38100" dist="38100" dir="2700000" algn="tl">
                    <a:srgbClr val="000000">
                      <a:alpha val="43137"/>
                    </a:srgbClr>
                  </a:outerShdw>
                </a:effectLst>
              </a:rPr>
              <a:t> was procurator of Judaea, a certain imposter named </a:t>
            </a:r>
            <a:r>
              <a:rPr lang="en-US" sz="1200" i="1" dirty="0" err="1">
                <a:solidFill>
                  <a:srgbClr val="FFFF00"/>
                </a:solidFill>
                <a:effectLst>
                  <a:outerShdw blurRad="38100" dist="38100" dir="2700000" algn="tl">
                    <a:srgbClr val="000000">
                      <a:alpha val="43137"/>
                    </a:srgbClr>
                  </a:outerShdw>
                </a:effectLst>
              </a:rPr>
              <a:t>Theudas</a:t>
            </a:r>
            <a:r>
              <a:rPr lang="en-US" sz="1200" i="1" dirty="0">
                <a:solidFill>
                  <a:srgbClr val="FFFF00"/>
                </a:solidFill>
                <a:effectLst>
                  <a:outerShdw blurRad="38100" dist="38100" dir="2700000" algn="tl">
                    <a:srgbClr val="000000">
                      <a:alpha val="43137"/>
                    </a:srgbClr>
                  </a:outerShdw>
                </a:effectLst>
              </a:rPr>
              <a:t> persuaded the majority of the masses to take up their possessions and to follow him to the Jordan River. He stated that he was a prophet and that at his command the river would be parted and would provide them an easy passage. With this talk he deceived many. </a:t>
            </a:r>
            <a:r>
              <a:rPr lang="en-US" sz="1200" i="1" dirty="0" err="1">
                <a:solidFill>
                  <a:srgbClr val="FFFF00"/>
                </a:solidFill>
                <a:effectLst>
                  <a:outerShdw blurRad="38100" dist="38100" dir="2700000" algn="tl">
                    <a:srgbClr val="000000">
                      <a:alpha val="43137"/>
                    </a:srgbClr>
                  </a:outerShdw>
                </a:effectLst>
              </a:rPr>
              <a:t>Fadus</a:t>
            </a:r>
            <a:r>
              <a:rPr lang="en-US" sz="1200" i="1" dirty="0">
                <a:solidFill>
                  <a:srgbClr val="FFFF00"/>
                </a:solidFill>
                <a:effectLst>
                  <a:outerShdw blurRad="38100" dist="38100" dir="2700000" algn="tl">
                    <a:srgbClr val="000000">
                      <a:alpha val="43137"/>
                    </a:srgbClr>
                  </a:outerShdw>
                </a:effectLst>
              </a:rPr>
              <a:t>, however, did not permit them to reap the fruit of their folly, but sent against them unexpectedly, slew many of them and took many prisoners. </a:t>
            </a:r>
            <a:r>
              <a:rPr lang="en-US" sz="1200" i="1" dirty="0" err="1">
                <a:solidFill>
                  <a:srgbClr val="FFFF00"/>
                </a:solidFill>
                <a:effectLst>
                  <a:outerShdw blurRad="38100" dist="38100" dir="2700000" algn="tl">
                    <a:srgbClr val="000000">
                      <a:alpha val="43137"/>
                    </a:srgbClr>
                  </a:outerShdw>
                </a:effectLst>
              </a:rPr>
              <a:t>Theudas</a:t>
            </a:r>
            <a:r>
              <a:rPr lang="en-US" sz="1200" i="1" dirty="0">
                <a:solidFill>
                  <a:srgbClr val="FFFF00"/>
                </a:solidFill>
                <a:effectLst>
                  <a:outerShdw blurRad="38100" dist="38100" dir="2700000" algn="tl">
                    <a:srgbClr val="000000">
                      <a:alpha val="43137"/>
                    </a:srgbClr>
                  </a:outerShdw>
                </a:effectLst>
              </a:rPr>
              <a:t> himself was captured, whereupon they cut off his head and brought it to Jerusalem” (Josephus, Antiquities 20.97–99; cf. Acts 5:36).</a:t>
            </a:r>
          </a:p>
          <a:p>
            <a:pPr algn="just" rtl="0"/>
            <a:r>
              <a:rPr lang="en-US" sz="1200" dirty="0">
                <a:solidFill>
                  <a:srgbClr val="FFFF00"/>
                </a:solidFill>
                <a:effectLst>
                  <a:outerShdw blurRad="38100" dist="38100" dir="2700000" algn="tl">
                    <a:srgbClr val="000000">
                      <a:alpha val="43137"/>
                    </a:srgbClr>
                  </a:outerShdw>
                </a:effectLst>
              </a:rPr>
              <a:t>3. </a:t>
            </a:r>
            <a:r>
              <a:rPr lang="en-US" sz="1200" i="1" dirty="0">
                <a:solidFill>
                  <a:srgbClr val="FFFF00"/>
                </a:solidFill>
                <a:effectLst>
                  <a:outerShdw blurRad="38100" dist="38100" dir="2700000" algn="tl">
                    <a:srgbClr val="000000">
                      <a:alpha val="43137"/>
                    </a:srgbClr>
                  </a:outerShdw>
                </a:effectLst>
              </a:rPr>
              <a:t>Unnamed imposters (AD 52–58): “In Judaea matters were constantly going from bad to worse. For the country was again infested with bands of brigands and imposters who deceived the mob. Not a day passed, however, but that Felix captured and put to death many of these imposters and brigands” (Josephus, Antiquities 20.160–61).</a:t>
            </a:r>
          </a:p>
          <a:p>
            <a:pPr algn="just" rtl="0"/>
            <a:r>
              <a:rPr lang="en-US" sz="1200" dirty="0">
                <a:solidFill>
                  <a:srgbClr val="FFFF00"/>
                </a:solidFill>
                <a:effectLst>
                  <a:outerShdw blurRad="38100" dist="38100" dir="2700000" algn="tl">
                    <a:srgbClr val="000000">
                      <a:alpha val="43137"/>
                    </a:srgbClr>
                  </a:outerShdw>
                </a:effectLst>
              </a:rPr>
              <a:t>4. </a:t>
            </a:r>
            <a:r>
              <a:rPr lang="en-US" sz="1200" i="1" dirty="0">
                <a:solidFill>
                  <a:srgbClr val="FFFF00"/>
                </a:solidFill>
                <a:effectLst>
                  <a:outerShdw blurRad="38100" dist="38100" dir="2700000" algn="tl">
                    <a:srgbClr val="000000">
                      <a:alpha val="43137"/>
                    </a:srgbClr>
                  </a:outerShdw>
                </a:effectLst>
              </a:rPr>
              <a:t>Other unnamed imposters (AD 52–58): “Moreover, imposters and deceivers called upon the mob to follow them into the desert. For they said that they would show them unmistakable marvels and signs that would be wrought in harmony with God’s design. Many were, in fact, persuaded and paid the penalty for their folly; for they were brought before Felix and he punished them” (Josephus, Antiquities 20.167–68).</a:t>
            </a:r>
          </a:p>
          <a:p>
            <a:pPr algn="just" rtl="0"/>
            <a:r>
              <a:rPr lang="en-US" sz="1200" dirty="0">
                <a:solidFill>
                  <a:srgbClr val="FFFF00"/>
                </a:solidFill>
                <a:effectLst>
                  <a:outerShdw blurRad="38100" dist="38100" dir="2700000" algn="tl">
                    <a:srgbClr val="000000">
                      <a:alpha val="43137"/>
                    </a:srgbClr>
                  </a:outerShdw>
                </a:effectLst>
              </a:rPr>
              <a:t>5. </a:t>
            </a:r>
            <a:r>
              <a:rPr lang="en-US" sz="1200" i="1" dirty="0">
                <a:solidFill>
                  <a:srgbClr val="FFFF00"/>
                </a:solidFill>
                <a:effectLst>
                  <a:outerShdw blurRad="38100" dist="38100" dir="2700000" algn="tl">
                    <a:srgbClr val="000000">
                      <a:alpha val="43137"/>
                    </a:srgbClr>
                  </a:outerShdw>
                </a:effectLst>
              </a:rPr>
              <a:t>The Egyptian (AD 52–58): “At this time there came to Jerusalem from Egypt a man who declared that he was a prophet and advised the masses of the common people to go out with him to the mountain called the Mount of Olives, which lies opposite the city at a distance of five furlongs. For he asserted that he wished to demonstrate from there that at his command Jerusalem’s walls would fall down, through which he promised to provide them an entrance into the city. When Felix heard of this he ordered his soldiers to take up their arms. Setting out from Jerusalem with a large force of cavalry and infantry, he fell upon the Egyptian and his followers, slaying four hundred of them and taking two hundred prisoners. The Egyptian himself escaped from the battle and disappeared” (Josephus, Antiquities 20.169–72; cf. Acts 21:38).</a:t>
            </a:r>
          </a:p>
          <a:p>
            <a:pPr algn="just" rtl="0"/>
            <a:r>
              <a:rPr lang="en-US" sz="1200" dirty="0">
                <a:solidFill>
                  <a:srgbClr val="FFFF00"/>
                </a:solidFill>
                <a:effectLst>
                  <a:outerShdw blurRad="38100" dist="38100" dir="2700000" algn="tl">
                    <a:srgbClr val="000000">
                      <a:alpha val="43137"/>
                    </a:srgbClr>
                  </a:outerShdw>
                </a:effectLst>
              </a:rPr>
              <a:t>6. </a:t>
            </a:r>
            <a:r>
              <a:rPr lang="en-US" sz="1200" i="1" dirty="0">
                <a:solidFill>
                  <a:srgbClr val="FFFF00"/>
                </a:solidFill>
                <a:effectLst>
                  <a:outerShdw blurRad="38100" dist="38100" dir="2700000" algn="tl">
                    <a:srgbClr val="000000">
                      <a:alpha val="43137"/>
                    </a:srgbClr>
                  </a:outerShdw>
                </a:effectLst>
              </a:rPr>
              <a:t>Another unnamed imposter (AD 59–62): “Festus also sent a force of cavalry and infantry against the dupes of a certain imposter who had promised them salvation and rest from troubles, if they chose to follow him into the wilderness. The force which Festus dispatched destroyed both the deceiver himself and those who had followed him” (Josephus, Antiquities 20.188).</a:t>
            </a:r>
          </a:p>
          <a:p>
            <a:pPr algn="just" rtl="0"/>
            <a:r>
              <a:rPr lang="en-US" sz="1200" dirty="0">
                <a:solidFill>
                  <a:srgbClr val="FFFF00"/>
                </a:solidFill>
                <a:effectLst>
                  <a:outerShdw blurRad="38100" dist="38100" dir="2700000" algn="tl">
                    <a:srgbClr val="000000">
                      <a:alpha val="43137"/>
                    </a:srgbClr>
                  </a:outerShdw>
                </a:effectLst>
              </a:rPr>
              <a:t>7. </a:t>
            </a:r>
            <a:r>
              <a:rPr lang="en-US" sz="1200" i="1" dirty="0">
                <a:solidFill>
                  <a:srgbClr val="FFFF00"/>
                </a:solidFill>
                <a:effectLst>
                  <a:outerShdw blurRad="38100" dist="38100" dir="2700000" algn="tl">
                    <a:srgbClr val="000000">
                      <a:alpha val="43137"/>
                    </a:srgbClr>
                  </a:outerShdw>
                </a:effectLst>
              </a:rPr>
              <a:t>Leaders of the Jewish Revolt (AD 66–70): Several leaders of the Jewish revolt likely presented themselves as messianic figures. Menahem raided Masada for weapons and “returned like a veritable king to Jerusalem” (Josephus, Jewish War 2.434). John of </a:t>
            </a:r>
            <a:r>
              <a:rPr lang="en-US" sz="1200" i="1" dirty="0" err="1">
                <a:solidFill>
                  <a:srgbClr val="FFFF00"/>
                </a:solidFill>
                <a:effectLst>
                  <a:outerShdw blurRad="38100" dist="38100" dir="2700000" algn="tl">
                    <a:srgbClr val="000000">
                      <a:alpha val="43137"/>
                    </a:srgbClr>
                  </a:outerShdw>
                </a:effectLst>
              </a:rPr>
              <a:t>Gischala</a:t>
            </a:r>
            <a:r>
              <a:rPr lang="en-US" sz="1200" i="1" dirty="0">
                <a:solidFill>
                  <a:srgbClr val="FFFF00"/>
                </a:solidFill>
                <a:effectLst>
                  <a:outerShdw blurRad="38100" dist="38100" dir="2700000" algn="tl">
                    <a:srgbClr val="000000">
                      <a:alpha val="43137"/>
                    </a:srgbClr>
                  </a:outerShdw>
                </a:effectLst>
              </a:rPr>
              <a:t> acted like a tyrant (Jewish War 2.585–89; 4.121–27). And Simon bar-</a:t>
            </a:r>
            <a:r>
              <a:rPr lang="en-US" sz="1200" i="1" dirty="0" err="1">
                <a:solidFill>
                  <a:srgbClr val="FFFF00"/>
                </a:solidFill>
                <a:effectLst>
                  <a:outerShdw blurRad="38100" dist="38100" dir="2700000" algn="tl">
                    <a:srgbClr val="000000">
                      <a:alpha val="43137"/>
                    </a:srgbClr>
                  </a:outerShdw>
                </a:effectLst>
              </a:rPr>
              <a:t>Giora</a:t>
            </a:r>
            <a:r>
              <a:rPr lang="en-US" sz="1200" i="1" dirty="0">
                <a:solidFill>
                  <a:srgbClr val="FFFF00"/>
                </a:solidFill>
                <a:effectLst>
                  <a:outerShdw blurRad="38100" dist="38100" dir="2700000" algn="tl">
                    <a:srgbClr val="000000">
                      <a:alpha val="43137"/>
                    </a:srgbClr>
                  </a:outerShdw>
                </a:effectLst>
              </a:rPr>
              <a:t> changed the coinage from “The Freedom of Zion” to read “The Redemption of Zion,” indicating a probable messianic aspect to his propaganda and self-presentation (Jewish War 4.503–83; 7.26–32).</a:t>
            </a:r>
          </a:p>
          <a:p>
            <a:pPr algn="just" rtl="0"/>
            <a:r>
              <a:rPr lang="en-US" sz="1200" dirty="0">
                <a:solidFill>
                  <a:srgbClr val="FFFF00"/>
                </a:solidFill>
                <a:effectLst>
                  <a:outerShdw blurRad="38100" dist="38100" dir="2700000" algn="tl">
                    <a:srgbClr val="000000">
                      <a:alpha val="43137"/>
                    </a:srgbClr>
                  </a:outerShdw>
                </a:effectLst>
              </a:rPr>
              <a:t>8. </a:t>
            </a:r>
            <a:r>
              <a:rPr lang="en-US" sz="1200" i="1" dirty="0">
                <a:solidFill>
                  <a:srgbClr val="FFFF00"/>
                </a:solidFill>
                <a:effectLst>
                  <a:outerShdw blurRad="38100" dist="38100" dir="2700000" algn="tl">
                    <a:srgbClr val="000000">
                      <a:alpha val="43137"/>
                    </a:srgbClr>
                  </a:outerShdw>
                </a:effectLst>
              </a:rPr>
              <a:t>Vespasian (AD 70): Although Vespasian did not claim messiahship for himself, Josephus presented him in such terms: “But what more than all else incited them to the war was an ambiguous oracle, likewise found in their sacred scriptures [Num. 24:17–19?], to the effect that at that time one from their country would become ruler of the world. This they understood to mean someone of their own race, and many of their wise men went astray in their interpretation of it. The oracle, however, in reality signified the sovereignty of Vespasian, who was proclaimed Emperor on Jewish soil” (Josephus, Jewish War 6.312–13; cf. Suetonius, Life of Vespasian 4.5; Tacitus, Histories 5.13).</a:t>
            </a:r>
          </a:p>
          <a:p>
            <a:pPr lvl="1"/>
            <a:r>
              <a:rPr lang="en-US" sz="800" dirty="0"/>
              <a:t> </a:t>
            </a:r>
          </a:p>
          <a:p>
            <a:r>
              <a:rPr lang="en-US" b="0" i="0" u="none" strike="noStrike" baseline="0" dirty="0"/>
              <a:t> </a:t>
            </a:r>
            <a:r>
              <a:rPr lang="en-US" sz="1600" b="0" i="0" u="none" strike="noStrike" baseline="0" dirty="0"/>
              <a:t>Köstenberger, A. J., Stewart, A. E., &amp; Makara, A. (2017). </a:t>
            </a:r>
            <a:r>
              <a:rPr lang="en-US" sz="1600" b="0" i="1" u="sng" strike="noStrike" baseline="0" dirty="0">
                <a:solidFill>
                  <a:srgbClr val="0000FF"/>
                </a:solidFill>
                <a:hlinkClick r:id="rId2"/>
              </a:rPr>
              <a:t>Jesus and the Future: Understanding What He Taught about the End Times</a:t>
            </a:r>
            <a:r>
              <a:rPr lang="en-US" sz="1600" b="0" i="0" u="none" strike="noStrike" baseline="0" dirty="0">
                <a:solidFill>
                  <a:srgbClr val="0000FF"/>
                </a:solidFill>
                <a:hlinkClick r:id="rId2"/>
              </a:rPr>
              <a:t> (pp. 42–44). Bellingham, WA: </a:t>
            </a:r>
            <a:r>
              <a:rPr lang="en-US" sz="1600" b="0" i="0" u="none" strike="noStrike" baseline="0" dirty="0" err="1">
                <a:solidFill>
                  <a:srgbClr val="0000FF"/>
                </a:solidFill>
                <a:hlinkClick r:id="rId2"/>
              </a:rPr>
              <a:t>Lexham</a:t>
            </a:r>
            <a:r>
              <a:rPr lang="en-US" sz="1600" b="0" i="0" u="none" strike="noStrike" baseline="0" dirty="0">
                <a:solidFill>
                  <a:srgbClr val="0000FF"/>
                </a:solidFill>
                <a:hlinkClick r:id="rId2"/>
              </a:rPr>
              <a:t> Press.</a:t>
            </a:r>
          </a:p>
        </p:txBody>
      </p:sp>
    </p:spTree>
    <p:extLst>
      <p:ext uri="{BB962C8B-B14F-4D97-AF65-F5344CB8AC3E}">
        <p14:creationId xmlns:p14="http://schemas.microsoft.com/office/powerpoint/2010/main" val="390420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462" y="457201"/>
            <a:ext cx="8124738" cy="1069975"/>
          </a:xfrm>
        </p:spPr>
        <p:txBody>
          <a:bodyPr/>
          <a:lstStyle/>
          <a:p>
            <a:pPr algn="ctr"/>
            <a:r>
              <a:rPr lang="en-US" sz="9600" dirty="0"/>
              <a:t>Matthew 24</a:t>
            </a:r>
          </a:p>
        </p:txBody>
      </p:sp>
      <p:pic>
        <p:nvPicPr>
          <p:cNvPr id="5" name="Picture 4"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1744910" y="1676401"/>
            <a:ext cx="7625593" cy="3893889"/>
          </a:xfrm>
          <a:prstGeom prst="rect">
            <a:avLst/>
          </a:prstGeom>
          <a:noFill/>
          <a:ln>
            <a:noFill/>
          </a:ln>
        </p:spPr>
      </p:pic>
    </p:spTree>
    <p:extLst>
      <p:ext uri="{BB962C8B-B14F-4D97-AF65-F5344CB8AC3E}">
        <p14:creationId xmlns:p14="http://schemas.microsoft.com/office/powerpoint/2010/main" val="24983155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Wars and Rumors of Wars</a:t>
            </a:r>
          </a:p>
        </p:txBody>
      </p:sp>
      <p:sp>
        <p:nvSpPr>
          <p:cNvPr id="3" name="Content Placeholder 2"/>
          <p:cNvSpPr>
            <a:spLocks noGrp="1"/>
          </p:cNvSpPr>
          <p:nvPr>
            <p:ph idx="1"/>
          </p:nvPr>
        </p:nvSpPr>
        <p:spPr>
          <a:xfrm>
            <a:off x="1981200" y="1600200"/>
            <a:ext cx="7620000" cy="3505200"/>
          </a:xfrm>
        </p:spPr>
        <p:txBody>
          <a:bodyPr>
            <a:normAutofit/>
          </a:bodyPr>
          <a:lstStyle/>
          <a:p>
            <a:pPr marL="114300" indent="0">
              <a:buNone/>
            </a:pPr>
            <a:r>
              <a:rPr lang="en-US" sz="3000" dirty="0"/>
              <a:t>The time of Jesus was part of what the Romans called “</a:t>
            </a:r>
            <a:r>
              <a:rPr lang="en-US" sz="3000" b="1" u="sng" dirty="0" err="1"/>
              <a:t>Pax</a:t>
            </a:r>
            <a:r>
              <a:rPr lang="en-US" sz="3000" b="1" u="sng" dirty="0"/>
              <a:t> </a:t>
            </a:r>
            <a:r>
              <a:rPr lang="en-US" sz="3000" b="1" u="sng" dirty="0" err="1"/>
              <a:t>Romana</a:t>
            </a:r>
            <a:r>
              <a:rPr lang="en-US" sz="3000" dirty="0"/>
              <a:t>”, or the “Roman Peace”.  It was a time of great stability in the Empire.  </a:t>
            </a:r>
          </a:p>
          <a:p>
            <a:pPr marL="114300" indent="0">
              <a:buNone/>
            </a:pPr>
            <a:endParaRPr lang="en-US" sz="3000" dirty="0"/>
          </a:p>
        </p:txBody>
      </p:sp>
      <p:sp>
        <p:nvSpPr>
          <p:cNvPr id="4" name="TextBox 3"/>
          <p:cNvSpPr txBox="1"/>
          <p:nvPr/>
        </p:nvSpPr>
        <p:spPr>
          <a:xfrm>
            <a:off x="2057400" y="3471208"/>
            <a:ext cx="7620000" cy="1938992"/>
          </a:xfrm>
          <a:prstGeom prst="rect">
            <a:avLst/>
          </a:prstGeom>
          <a:solidFill>
            <a:schemeClr val="bg2"/>
          </a:solidFill>
        </p:spPr>
        <p:txBody>
          <a:bodyPr wrap="square" rtlCol="0">
            <a:spAutoFit/>
          </a:bodyPr>
          <a:lstStyle/>
          <a:p>
            <a:r>
              <a:rPr lang="en-US" sz="3000" dirty="0">
                <a:solidFill>
                  <a:srgbClr val="2F2B20"/>
                </a:solidFill>
                <a:latin typeface="Calibri"/>
              </a:rPr>
              <a:t>This would all change by the year AD 68, when there were extensive civil wars raging across the Empire during the so-called “Year of the Four Emperors”.</a:t>
            </a:r>
          </a:p>
        </p:txBody>
      </p:sp>
    </p:spTree>
    <p:extLst>
      <p:ext uri="{BB962C8B-B14F-4D97-AF65-F5344CB8AC3E}">
        <p14:creationId xmlns:p14="http://schemas.microsoft.com/office/powerpoint/2010/main" val="168108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Famines</a:t>
            </a:r>
          </a:p>
        </p:txBody>
      </p:sp>
      <p:sp>
        <p:nvSpPr>
          <p:cNvPr id="3" name="Content Placeholder 2"/>
          <p:cNvSpPr>
            <a:spLocks noGrp="1"/>
          </p:cNvSpPr>
          <p:nvPr>
            <p:ph idx="1"/>
          </p:nvPr>
        </p:nvSpPr>
        <p:spPr>
          <a:xfrm>
            <a:off x="1981200" y="1600200"/>
            <a:ext cx="7620000" cy="1981200"/>
          </a:xfrm>
        </p:spPr>
        <p:txBody>
          <a:bodyPr>
            <a:normAutofit/>
          </a:bodyPr>
          <a:lstStyle/>
          <a:p>
            <a:pPr marL="114300" indent="0">
              <a:buNone/>
            </a:pPr>
            <a:r>
              <a:rPr lang="en-US" sz="3000" dirty="0"/>
              <a:t>AD 40-41	Rome</a:t>
            </a:r>
          </a:p>
          <a:p>
            <a:pPr marL="114300" indent="0">
              <a:buNone/>
            </a:pPr>
            <a:r>
              <a:rPr lang="en-US" sz="3000" dirty="0"/>
              <a:t>AD 45-47	Egypt</a:t>
            </a:r>
          </a:p>
          <a:p>
            <a:pPr marL="114300" indent="0">
              <a:buNone/>
            </a:pPr>
            <a:r>
              <a:rPr lang="en-US" sz="3000" dirty="0"/>
              <a:t>AD 46-48	Jerusalem (Queen Helena)</a:t>
            </a:r>
          </a:p>
        </p:txBody>
      </p:sp>
    </p:spTree>
    <p:extLst>
      <p:ext uri="{BB962C8B-B14F-4D97-AF65-F5344CB8AC3E}">
        <p14:creationId xmlns:p14="http://schemas.microsoft.com/office/powerpoint/2010/main" val="9925280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11:27-28</a:t>
            </a:r>
          </a:p>
        </p:txBody>
      </p:sp>
      <p:sp>
        <p:nvSpPr>
          <p:cNvPr id="3" name="Content Placeholder 2"/>
          <p:cNvSpPr>
            <a:spLocks noGrp="1"/>
          </p:cNvSpPr>
          <p:nvPr>
            <p:ph idx="1"/>
          </p:nvPr>
        </p:nvSpPr>
        <p:spPr>
          <a:xfrm>
            <a:off x="1981200" y="1600200"/>
            <a:ext cx="7620000" cy="2743200"/>
          </a:xfrm>
        </p:spPr>
        <p:txBody>
          <a:bodyPr>
            <a:normAutofit/>
          </a:bodyPr>
          <a:lstStyle/>
          <a:p>
            <a:pPr marL="114300" indent="0">
              <a:buNone/>
            </a:pPr>
            <a:r>
              <a:rPr lang="en-US" sz="3000" dirty="0"/>
              <a:t>Then one of them, named </a:t>
            </a:r>
            <a:r>
              <a:rPr lang="en-US" sz="3000" dirty="0" err="1"/>
              <a:t>Agabus</a:t>
            </a:r>
            <a:r>
              <a:rPr lang="en-US" sz="3000" dirty="0"/>
              <a:t>, stood up and showed by the Spirit that there was going to be a great </a:t>
            </a:r>
            <a:r>
              <a:rPr lang="en-US" sz="3000" b="1" dirty="0"/>
              <a:t>famine</a:t>
            </a:r>
            <a:r>
              <a:rPr lang="en-US" sz="3000" dirty="0"/>
              <a:t> throughout all the world, which also happened in the days of Claudius Caesar. </a:t>
            </a:r>
          </a:p>
        </p:txBody>
      </p:sp>
    </p:spTree>
    <p:extLst>
      <p:ext uri="{BB962C8B-B14F-4D97-AF65-F5344CB8AC3E}">
        <p14:creationId xmlns:p14="http://schemas.microsoft.com/office/powerpoint/2010/main" val="31127964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Earthquakes</a:t>
            </a:r>
          </a:p>
        </p:txBody>
      </p:sp>
      <p:sp>
        <p:nvSpPr>
          <p:cNvPr id="3" name="Content Placeholder 2"/>
          <p:cNvSpPr>
            <a:spLocks noGrp="1"/>
          </p:cNvSpPr>
          <p:nvPr>
            <p:ph idx="1"/>
          </p:nvPr>
        </p:nvSpPr>
        <p:spPr>
          <a:xfrm>
            <a:off x="1981200" y="1600200"/>
            <a:ext cx="7620000" cy="3505200"/>
          </a:xfrm>
        </p:spPr>
        <p:txBody>
          <a:bodyPr>
            <a:normAutofit/>
          </a:bodyPr>
          <a:lstStyle/>
          <a:p>
            <a:pPr marL="114300" indent="0">
              <a:buNone/>
            </a:pPr>
            <a:r>
              <a:rPr lang="en-US" sz="3000" dirty="0"/>
              <a:t>AD 46		Crete</a:t>
            </a:r>
          </a:p>
          <a:p>
            <a:pPr marL="114300" indent="0">
              <a:buNone/>
            </a:pPr>
            <a:r>
              <a:rPr lang="en-US" sz="3000" dirty="0"/>
              <a:t>AD 51		Rome</a:t>
            </a:r>
          </a:p>
          <a:p>
            <a:pPr marL="114300" indent="0">
              <a:buNone/>
            </a:pPr>
            <a:r>
              <a:rPr lang="en-US" sz="3000" dirty="0"/>
              <a:t>AD 53		</a:t>
            </a:r>
            <a:r>
              <a:rPr lang="en-US" sz="3000" dirty="0" err="1"/>
              <a:t>Apamaia</a:t>
            </a:r>
            <a:endParaRPr lang="en-US" sz="3000" dirty="0"/>
          </a:p>
          <a:p>
            <a:pPr marL="114300" indent="0">
              <a:buNone/>
            </a:pPr>
            <a:r>
              <a:rPr lang="en-US" sz="3000" dirty="0"/>
              <a:t>AD 60-62		</a:t>
            </a:r>
            <a:r>
              <a:rPr lang="en-US" sz="3000" b="1" dirty="0"/>
              <a:t>Laodicea</a:t>
            </a:r>
            <a:r>
              <a:rPr lang="en-US" sz="3000" dirty="0"/>
              <a:t>, Colossae, </a:t>
            </a:r>
            <a:r>
              <a:rPr lang="en-US" sz="3000" dirty="0" err="1"/>
              <a:t>Hierpolis</a:t>
            </a:r>
            <a:endParaRPr lang="en-US" sz="3000" dirty="0"/>
          </a:p>
          <a:p>
            <a:pPr marL="114300" indent="0">
              <a:buNone/>
            </a:pPr>
            <a:r>
              <a:rPr lang="en-US" sz="3000" dirty="0"/>
              <a:t>AD 62		Campania</a:t>
            </a:r>
          </a:p>
          <a:p>
            <a:pPr marL="114300" indent="0">
              <a:buNone/>
            </a:pPr>
            <a:r>
              <a:rPr lang="en-US" sz="3000" dirty="0"/>
              <a:t>AD 63		Pompeii</a:t>
            </a:r>
          </a:p>
        </p:txBody>
      </p:sp>
    </p:spTree>
    <p:extLst>
      <p:ext uri="{BB962C8B-B14F-4D97-AF65-F5344CB8AC3E}">
        <p14:creationId xmlns:p14="http://schemas.microsoft.com/office/powerpoint/2010/main" val="260747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16:26    Philippi</a:t>
            </a:r>
          </a:p>
        </p:txBody>
      </p:sp>
      <p:sp>
        <p:nvSpPr>
          <p:cNvPr id="3" name="Content Placeholder 2"/>
          <p:cNvSpPr>
            <a:spLocks noGrp="1"/>
          </p:cNvSpPr>
          <p:nvPr>
            <p:ph idx="1"/>
          </p:nvPr>
        </p:nvSpPr>
        <p:spPr>
          <a:xfrm>
            <a:off x="1981200" y="1600200"/>
            <a:ext cx="7620000" cy="2438400"/>
          </a:xfrm>
        </p:spPr>
        <p:txBody>
          <a:bodyPr>
            <a:normAutofit/>
          </a:bodyPr>
          <a:lstStyle/>
          <a:p>
            <a:pPr marL="114300" indent="0">
              <a:buNone/>
            </a:pPr>
            <a:r>
              <a:rPr lang="en-US" sz="3000" dirty="0"/>
              <a:t>Suddenly there was a great </a:t>
            </a:r>
            <a:r>
              <a:rPr lang="en-US" sz="3000" b="1" dirty="0"/>
              <a:t>earthquake</a:t>
            </a:r>
            <a:r>
              <a:rPr lang="en-US" sz="3000" dirty="0"/>
              <a:t>, so that the foundations of the prison were shaken; and immediately all the doors were opened and everyone’s chains were loosed. </a:t>
            </a:r>
          </a:p>
        </p:txBody>
      </p:sp>
    </p:spTree>
    <p:extLst>
      <p:ext uri="{BB962C8B-B14F-4D97-AF65-F5344CB8AC3E}">
        <p14:creationId xmlns:p14="http://schemas.microsoft.com/office/powerpoint/2010/main" val="31024091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Christian tribulations</a:t>
            </a:r>
          </a:p>
        </p:txBody>
      </p:sp>
      <p:sp>
        <p:nvSpPr>
          <p:cNvPr id="3" name="Content Placeholder 2"/>
          <p:cNvSpPr>
            <a:spLocks noGrp="1"/>
          </p:cNvSpPr>
          <p:nvPr>
            <p:ph idx="1"/>
          </p:nvPr>
        </p:nvSpPr>
        <p:spPr>
          <a:xfrm>
            <a:off x="1981200" y="1600200"/>
            <a:ext cx="7620000" cy="2438400"/>
          </a:xfrm>
        </p:spPr>
        <p:txBody>
          <a:bodyPr>
            <a:normAutofit/>
          </a:bodyPr>
          <a:lstStyle/>
          <a:p>
            <a:r>
              <a:rPr lang="en-US" sz="3000" dirty="0"/>
              <a:t>Peter and John (Acts 4)</a:t>
            </a:r>
          </a:p>
          <a:p>
            <a:r>
              <a:rPr lang="en-US" sz="3000" dirty="0"/>
              <a:t>Stephen (Acts 7)</a:t>
            </a:r>
          </a:p>
          <a:p>
            <a:r>
              <a:rPr lang="en-US" sz="3000" dirty="0"/>
              <a:t>James (Acts 12)</a:t>
            </a:r>
          </a:p>
          <a:p>
            <a:r>
              <a:rPr lang="en-US" sz="3000" dirty="0"/>
              <a:t>Paul </a:t>
            </a:r>
          </a:p>
          <a:p>
            <a:endParaRPr lang="en-US" sz="3000" dirty="0"/>
          </a:p>
        </p:txBody>
      </p:sp>
      <p:sp>
        <p:nvSpPr>
          <p:cNvPr id="4" name="TextBox 3"/>
          <p:cNvSpPr txBox="1"/>
          <p:nvPr/>
        </p:nvSpPr>
        <p:spPr>
          <a:xfrm>
            <a:off x="1981200" y="4114801"/>
            <a:ext cx="7696200" cy="1938992"/>
          </a:xfrm>
          <a:prstGeom prst="rect">
            <a:avLst/>
          </a:prstGeom>
          <a:solidFill>
            <a:schemeClr val="bg2"/>
          </a:solidFill>
        </p:spPr>
        <p:txBody>
          <a:bodyPr wrap="square" rtlCol="0">
            <a:spAutoFit/>
          </a:bodyPr>
          <a:lstStyle/>
          <a:p>
            <a:r>
              <a:rPr lang="en-US" sz="3000" dirty="0">
                <a:solidFill>
                  <a:srgbClr val="2F2B20"/>
                </a:solidFill>
                <a:latin typeface="Calibri"/>
              </a:rPr>
              <a:t>Tradition holds Peter was killed in AD 64, while Paul met his fate in 66.  Of the Apostles, only John was believed to live out a natural life, and that was with banishment to Patmos.</a:t>
            </a:r>
          </a:p>
        </p:txBody>
      </p:sp>
    </p:spTree>
    <p:extLst>
      <p:ext uri="{BB962C8B-B14F-4D97-AF65-F5344CB8AC3E}">
        <p14:creationId xmlns:p14="http://schemas.microsoft.com/office/powerpoint/2010/main" val="148491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Prophets</a:t>
            </a:r>
          </a:p>
        </p:txBody>
      </p:sp>
      <p:sp>
        <p:nvSpPr>
          <p:cNvPr id="3" name="Content Placeholder 2"/>
          <p:cNvSpPr>
            <a:spLocks noGrp="1"/>
          </p:cNvSpPr>
          <p:nvPr>
            <p:ph idx="1"/>
          </p:nvPr>
        </p:nvSpPr>
        <p:spPr>
          <a:xfrm>
            <a:off x="1981200" y="1600200"/>
            <a:ext cx="7620000" cy="3429000"/>
          </a:xfrm>
        </p:spPr>
        <p:txBody>
          <a:bodyPr>
            <a:normAutofit/>
          </a:bodyPr>
          <a:lstStyle/>
          <a:p>
            <a:pPr marL="114300" indent="0">
              <a:buNone/>
            </a:pPr>
            <a:r>
              <a:rPr lang="en-US" sz="3000" dirty="0"/>
              <a:t>Jude 4</a:t>
            </a:r>
          </a:p>
          <a:p>
            <a:pPr marL="114300" indent="0">
              <a:buNone/>
            </a:pPr>
            <a:r>
              <a:rPr lang="en-US" sz="3000" dirty="0"/>
              <a:t>For certain men have crept in unnoticed, who long ago were marked out for this condemnation, ungodly men, who turn the grace of our God into lewdness and deny the only Lord God</a:t>
            </a:r>
            <a:r>
              <a:rPr lang="en-US" sz="3000" baseline="30000" dirty="0"/>
              <a:t> </a:t>
            </a:r>
            <a:r>
              <a:rPr lang="en-US" sz="3000" dirty="0"/>
              <a:t>and our Lord Jesus Christ.</a:t>
            </a:r>
          </a:p>
          <a:p>
            <a:pPr marL="114300" indent="0">
              <a:buNone/>
            </a:pPr>
            <a:endParaRPr lang="en-US" sz="3000" dirty="0"/>
          </a:p>
        </p:txBody>
      </p:sp>
    </p:spTree>
    <p:extLst>
      <p:ext uri="{BB962C8B-B14F-4D97-AF65-F5344CB8AC3E}">
        <p14:creationId xmlns:p14="http://schemas.microsoft.com/office/powerpoint/2010/main" val="21828755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Falling Away</a:t>
            </a:r>
          </a:p>
        </p:txBody>
      </p:sp>
      <p:sp>
        <p:nvSpPr>
          <p:cNvPr id="3" name="Content Placeholder 2"/>
          <p:cNvSpPr>
            <a:spLocks noGrp="1"/>
          </p:cNvSpPr>
          <p:nvPr>
            <p:ph idx="1"/>
          </p:nvPr>
        </p:nvSpPr>
        <p:spPr/>
        <p:txBody>
          <a:bodyPr>
            <a:normAutofit/>
          </a:bodyPr>
          <a:lstStyle/>
          <a:p>
            <a:pPr marL="114300" indent="0">
              <a:buNone/>
            </a:pPr>
            <a:r>
              <a:rPr lang="en-US" sz="3000" dirty="0"/>
              <a:t>1 Timothy 1:18-19</a:t>
            </a:r>
          </a:p>
          <a:p>
            <a:pPr marL="114300" indent="0">
              <a:buNone/>
            </a:pPr>
            <a:r>
              <a:rPr lang="en-US" sz="3000" dirty="0"/>
              <a:t>This charge I commit to you, son Timothy, according to the prophecies previously made concerning you, that by them you may wage the good warfare, </a:t>
            </a:r>
            <a:r>
              <a:rPr lang="en-US" sz="3000" b="1" baseline="30000" dirty="0"/>
              <a:t>19 </a:t>
            </a:r>
            <a:r>
              <a:rPr lang="en-US" sz="3000" dirty="0"/>
              <a:t>having faith and a good conscience, which some having rejected, concerning the faith </a:t>
            </a:r>
            <a:r>
              <a:rPr lang="en-US" sz="3000" b="1" dirty="0"/>
              <a:t>have suffered shipwreck</a:t>
            </a:r>
          </a:p>
        </p:txBody>
      </p:sp>
    </p:spTree>
    <p:extLst>
      <p:ext uri="{BB962C8B-B14F-4D97-AF65-F5344CB8AC3E}">
        <p14:creationId xmlns:p14="http://schemas.microsoft.com/office/powerpoint/2010/main" val="34328947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Spreading of the Gospel</a:t>
            </a:r>
          </a:p>
        </p:txBody>
      </p:sp>
      <p:sp>
        <p:nvSpPr>
          <p:cNvPr id="3" name="Content Placeholder 2"/>
          <p:cNvSpPr>
            <a:spLocks noGrp="1"/>
          </p:cNvSpPr>
          <p:nvPr>
            <p:ph idx="1"/>
          </p:nvPr>
        </p:nvSpPr>
        <p:spPr/>
        <p:txBody>
          <a:bodyPr>
            <a:normAutofit/>
          </a:bodyPr>
          <a:lstStyle/>
          <a:p>
            <a:pPr marL="114300" indent="0">
              <a:buNone/>
            </a:pPr>
            <a:r>
              <a:rPr lang="en-US" sz="3000" dirty="0"/>
              <a:t>After the Day of Pentecost, the Church grew rapidly.  By the writing of the book of Colossians (in approximately AD 60-62), the Apostle Paul felt comfortable enough to declare that the Gospel had been taught to “every creature under heaven”. (Colossians 1:23)</a:t>
            </a:r>
          </a:p>
        </p:txBody>
      </p:sp>
    </p:spTree>
    <p:extLst>
      <p:ext uri="{BB962C8B-B14F-4D97-AF65-F5344CB8AC3E}">
        <p14:creationId xmlns:p14="http://schemas.microsoft.com/office/powerpoint/2010/main" val="19302582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Colossians 1:5-6</a:t>
            </a:r>
          </a:p>
        </p:txBody>
      </p:sp>
      <p:sp>
        <p:nvSpPr>
          <p:cNvPr id="3" name="Content Placeholder 2"/>
          <p:cNvSpPr>
            <a:spLocks noGrp="1"/>
          </p:cNvSpPr>
          <p:nvPr>
            <p:ph idx="1"/>
          </p:nvPr>
        </p:nvSpPr>
        <p:spPr/>
        <p:txBody>
          <a:bodyPr>
            <a:normAutofit/>
          </a:bodyPr>
          <a:lstStyle/>
          <a:p>
            <a:pPr marL="114300" indent="0">
              <a:buNone/>
            </a:pPr>
            <a:r>
              <a:rPr lang="en-US" sz="3000" dirty="0"/>
              <a:t>…because of the hope which is laid up for you in heaven, of which you heard before in the word of the truth of the gospel, </a:t>
            </a:r>
            <a:r>
              <a:rPr lang="en-US" sz="3000" b="1" baseline="30000" dirty="0"/>
              <a:t>6 </a:t>
            </a:r>
            <a:r>
              <a:rPr lang="en-US" sz="3000" dirty="0"/>
              <a:t>which has come to you, </a:t>
            </a:r>
            <a:r>
              <a:rPr lang="en-US" sz="3000" b="1" dirty="0"/>
              <a:t>as </a:t>
            </a:r>
            <a:r>
              <a:rPr lang="en-US" sz="3000" b="1" i="1" dirty="0"/>
              <a:t>it has</a:t>
            </a:r>
            <a:r>
              <a:rPr lang="en-US" sz="3000" b="1" dirty="0"/>
              <a:t> also in all the world</a:t>
            </a:r>
          </a:p>
        </p:txBody>
      </p:sp>
    </p:spTree>
    <p:extLst>
      <p:ext uri="{BB962C8B-B14F-4D97-AF65-F5344CB8AC3E}">
        <p14:creationId xmlns:p14="http://schemas.microsoft.com/office/powerpoint/2010/main" val="1183070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24:1-2</a:t>
            </a:r>
          </a:p>
        </p:txBody>
      </p:sp>
      <p:sp>
        <p:nvSpPr>
          <p:cNvPr id="3" name="Content Placeholder 2"/>
          <p:cNvSpPr>
            <a:spLocks noGrp="1"/>
          </p:cNvSpPr>
          <p:nvPr>
            <p:ph idx="1"/>
          </p:nvPr>
        </p:nvSpPr>
        <p:spPr>
          <a:xfrm>
            <a:off x="1981200" y="1600200"/>
            <a:ext cx="7620000" cy="3505200"/>
          </a:xfrm>
        </p:spPr>
        <p:txBody>
          <a:bodyPr>
            <a:normAutofit/>
          </a:bodyPr>
          <a:lstStyle/>
          <a:p>
            <a:pPr marL="114300" indent="0">
              <a:buNone/>
            </a:pPr>
            <a:r>
              <a:rPr lang="en-US" sz="3000" dirty="0"/>
              <a:t>Then Jesus went out and departed from the </a:t>
            </a:r>
            <a:r>
              <a:rPr lang="en-US" sz="3000" b="1" dirty="0"/>
              <a:t>temple</a:t>
            </a:r>
            <a:r>
              <a:rPr lang="en-US" sz="3000" dirty="0"/>
              <a:t>, and His disciples came up to show Him the buildings of the temple. </a:t>
            </a:r>
            <a:r>
              <a:rPr lang="en-US" sz="3000" baseline="30000" dirty="0"/>
              <a:t>2 </a:t>
            </a:r>
            <a:r>
              <a:rPr lang="en-US" sz="3000" dirty="0"/>
              <a:t>And Jesus said to them, “Do you not see all </a:t>
            </a:r>
            <a:r>
              <a:rPr lang="en-US" sz="3000" b="1" dirty="0"/>
              <a:t>these things</a:t>
            </a:r>
            <a:r>
              <a:rPr lang="en-US" sz="3000" dirty="0"/>
              <a:t>? Assuredly, I say to you, not </a:t>
            </a:r>
            <a:r>
              <a:rPr lang="en-US" sz="3000" i="1" dirty="0"/>
              <a:t>one</a:t>
            </a:r>
            <a:r>
              <a:rPr lang="en-US" sz="3000" dirty="0"/>
              <a:t> stone shall be left here upon another, that shall not be thrown down.”</a:t>
            </a:r>
          </a:p>
        </p:txBody>
      </p:sp>
    </p:spTree>
    <p:extLst>
      <p:ext uri="{BB962C8B-B14F-4D97-AF65-F5344CB8AC3E}">
        <p14:creationId xmlns:p14="http://schemas.microsoft.com/office/powerpoint/2010/main" val="23452456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153400" cy="1143000"/>
          </a:xfrm>
        </p:spPr>
        <p:txBody>
          <a:bodyPr/>
          <a:lstStyle/>
          <a:p>
            <a:r>
              <a:rPr lang="en-US" sz="4400" dirty="0"/>
              <a:t>Signs of the end of the (Jewish) age</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000" dirty="0"/>
              <a:t>In the years following the life of Jesus, all of the signs that He predicted had come true.  There was no excuse for the Christian </a:t>
            </a:r>
            <a:r>
              <a:rPr lang="en-US" sz="3000" b="1" dirty="0"/>
              <a:t>NOT</a:t>
            </a:r>
            <a:r>
              <a:rPr lang="en-US" sz="3000" dirty="0"/>
              <a:t> to know what was coming!</a:t>
            </a:r>
          </a:p>
        </p:txBody>
      </p:sp>
    </p:spTree>
    <p:extLst>
      <p:ext uri="{BB962C8B-B14F-4D97-AF65-F5344CB8AC3E}">
        <p14:creationId xmlns:p14="http://schemas.microsoft.com/office/powerpoint/2010/main" val="16234659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24:32</a:t>
            </a:r>
          </a:p>
        </p:txBody>
      </p:sp>
      <p:sp>
        <p:nvSpPr>
          <p:cNvPr id="3" name="Content Placeholder 2"/>
          <p:cNvSpPr>
            <a:spLocks noGrp="1"/>
          </p:cNvSpPr>
          <p:nvPr>
            <p:ph idx="1"/>
          </p:nvPr>
        </p:nvSpPr>
        <p:spPr/>
        <p:txBody>
          <a:bodyPr/>
          <a:lstStyle/>
          <a:p>
            <a:pPr marL="114300" indent="0">
              <a:buNone/>
            </a:pPr>
            <a:r>
              <a:rPr lang="en-US" b="1" baseline="30000" dirty="0"/>
              <a:t> </a:t>
            </a:r>
            <a:r>
              <a:rPr lang="en-US" sz="3000" dirty="0"/>
              <a:t>“Now learn this parable from the fig tree: When its branch has already become tender and puts forth leaves, </a:t>
            </a:r>
            <a:r>
              <a:rPr lang="en-US" sz="3000" b="1" dirty="0"/>
              <a:t>you know that summer </a:t>
            </a:r>
            <a:r>
              <a:rPr lang="en-US" sz="3000" b="1" i="1" dirty="0"/>
              <a:t>is</a:t>
            </a:r>
            <a:r>
              <a:rPr lang="en-US" sz="3000" b="1" dirty="0"/>
              <a:t> near</a:t>
            </a:r>
            <a:r>
              <a:rPr lang="en-US" sz="3000" dirty="0"/>
              <a:t>.</a:t>
            </a:r>
          </a:p>
        </p:txBody>
      </p:sp>
    </p:spTree>
    <p:extLst>
      <p:ext uri="{BB962C8B-B14F-4D97-AF65-F5344CB8AC3E}">
        <p14:creationId xmlns:p14="http://schemas.microsoft.com/office/powerpoint/2010/main" val="22167679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Jerusalem would fall!</a:t>
            </a:r>
          </a:p>
        </p:txBody>
      </p:sp>
      <p:sp>
        <p:nvSpPr>
          <p:cNvPr id="3" name="Content Placeholder 2"/>
          <p:cNvSpPr>
            <a:spLocks noGrp="1"/>
          </p:cNvSpPr>
          <p:nvPr>
            <p:ph idx="1"/>
          </p:nvPr>
        </p:nvSpPr>
        <p:spPr/>
        <p:txBody>
          <a:bodyPr>
            <a:normAutofit/>
          </a:bodyPr>
          <a:lstStyle/>
          <a:p>
            <a:pPr marL="114300" indent="0">
              <a:buNone/>
            </a:pPr>
            <a:r>
              <a:rPr lang="en-US" sz="3000" dirty="0"/>
              <a:t>Matthew 23:37-38</a:t>
            </a:r>
          </a:p>
          <a:p>
            <a:pPr marL="114300" indent="0">
              <a:buNone/>
            </a:pPr>
            <a:r>
              <a:rPr lang="en-US" sz="3000" b="1" baseline="30000" dirty="0"/>
              <a:t> </a:t>
            </a:r>
            <a:r>
              <a:rPr lang="en-US" sz="3000" dirty="0"/>
              <a:t>“O Jerusalem, Jerusalem, the one who kills the prophets       and stones those who are sent to her! How often I wanted to gather your children together, as a hen gathers her chicks under </a:t>
            </a:r>
            <a:r>
              <a:rPr lang="en-US" sz="3000" i="1" dirty="0"/>
              <a:t>her</a:t>
            </a:r>
            <a:r>
              <a:rPr lang="en-US" sz="3000" dirty="0"/>
              <a:t> wings, but you were not willing! </a:t>
            </a:r>
            <a:r>
              <a:rPr lang="en-US" sz="3000" b="1" baseline="30000" dirty="0"/>
              <a:t>38 </a:t>
            </a:r>
            <a:r>
              <a:rPr lang="en-US" sz="3000" dirty="0"/>
              <a:t>See! Your house   is left to you desolate</a:t>
            </a:r>
          </a:p>
        </p:txBody>
      </p:sp>
    </p:spTree>
    <p:extLst>
      <p:ext uri="{BB962C8B-B14F-4D97-AF65-F5344CB8AC3E}">
        <p14:creationId xmlns:p14="http://schemas.microsoft.com/office/powerpoint/2010/main" val="19670905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21:13   “My House”</a:t>
            </a:r>
          </a:p>
        </p:txBody>
      </p:sp>
      <p:sp>
        <p:nvSpPr>
          <p:cNvPr id="3" name="Content Placeholder 2"/>
          <p:cNvSpPr>
            <a:spLocks noGrp="1"/>
          </p:cNvSpPr>
          <p:nvPr>
            <p:ph idx="1"/>
          </p:nvPr>
        </p:nvSpPr>
        <p:spPr/>
        <p:txBody>
          <a:bodyPr>
            <a:normAutofit/>
          </a:bodyPr>
          <a:lstStyle/>
          <a:p>
            <a:pPr marL="114300" indent="0">
              <a:buNone/>
            </a:pPr>
            <a:r>
              <a:rPr lang="en-US" sz="3200" dirty="0"/>
              <a:t>“It is written, ‘</a:t>
            </a:r>
            <a:r>
              <a:rPr lang="en-US" sz="3200" b="1" dirty="0"/>
              <a:t>My house </a:t>
            </a:r>
            <a:r>
              <a:rPr lang="en-US" sz="3200" dirty="0"/>
              <a:t>shall be called a house of prayer,’</a:t>
            </a:r>
            <a:r>
              <a:rPr lang="en-US" sz="3200" baseline="30000" dirty="0"/>
              <a:t> </a:t>
            </a:r>
            <a:r>
              <a:rPr lang="en-US" sz="3200" dirty="0"/>
              <a:t> but you have made it a ‘den of thieves.’”</a:t>
            </a:r>
          </a:p>
        </p:txBody>
      </p:sp>
    </p:spTree>
    <p:extLst>
      <p:ext uri="{BB962C8B-B14F-4D97-AF65-F5344CB8AC3E}">
        <p14:creationId xmlns:p14="http://schemas.microsoft.com/office/powerpoint/2010/main" val="17284321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23:38    “Your House”</a:t>
            </a:r>
          </a:p>
        </p:txBody>
      </p:sp>
      <p:sp>
        <p:nvSpPr>
          <p:cNvPr id="3" name="Content Placeholder 2"/>
          <p:cNvSpPr>
            <a:spLocks noGrp="1"/>
          </p:cNvSpPr>
          <p:nvPr>
            <p:ph idx="1"/>
          </p:nvPr>
        </p:nvSpPr>
        <p:spPr/>
        <p:txBody>
          <a:bodyPr>
            <a:normAutofit/>
          </a:bodyPr>
          <a:lstStyle/>
          <a:p>
            <a:pPr marL="114300" indent="0">
              <a:buNone/>
            </a:pPr>
            <a:r>
              <a:rPr lang="en-US" sz="3200" dirty="0"/>
              <a:t>See! </a:t>
            </a:r>
            <a:r>
              <a:rPr lang="en-US" sz="3200" b="1" dirty="0"/>
              <a:t>Your house </a:t>
            </a:r>
            <a:r>
              <a:rPr lang="en-US" sz="3200" dirty="0"/>
              <a:t>is left to you desolate</a:t>
            </a:r>
          </a:p>
        </p:txBody>
      </p:sp>
    </p:spTree>
    <p:extLst>
      <p:ext uri="{BB962C8B-B14F-4D97-AF65-F5344CB8AC3E}">
        <p14:creationId xmlns:p14="http://schemas.microsoft.com/office/powerpoint/2010/main" val="32941002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Jerusalem</a:t>
            </a:r>
          </a:p>
        </p:txBody>
      </p:sp>
      <p:pic>
        <p:nvPicPr>
          <p:cNvPr id="4" name="Picture 3"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5943600" cy="5151120"/>
          </a:xfrm>
          <a:prstGeom prst="rect">
            <a:avLst/>
          </a:prstGeom>
          <a:noFill/>
          <a:ln>
            <a:noFill/>
          </a:ln>
        </p:spPr>
      </p:pic>
    </p:spTree>
    <p:extLst>
      <p:ext uri="{BB962C8B-B14F-4D97-AF65-F5344CB8AC3E}">
        <p14:creationId xmlns:p14="http://schemas.microsoft.com/office/powerpoint/2010/main" val="31067922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1091381"/>
            <a:ext cx="12192000" cy="47089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MATTHEW 24:14 </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“And this gospel of the kingdom will be preached in all the world as a witness to all the nations, and then the </a:t>
            </a: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will come.” </a:t>
            </a:r>
          </a:p>
        </p:txBody>
      </p:sp>
    </p:spTree>
    <p:extLst>
      <p:ext uri="{BB962C8B-B14F-4D97-AF65-F5344CB8AC3E}">
        <p14:creationId xmlns:p14="http://schemas.microsoft.com/office/powerpoint/2010/main" val="20915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3553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THE END OF DAYS REFERENCED IN MATTHEW 24:3-34 AND ACTS 1:20 IS THE ELIMINATION OF PHYSICAL ISRAEL ALONG WITH JERUSALEM AS RELIGIOUS CAPITOL &amp; CENTER OF MOSAIC SYSTEM OBSERVANCE      </a:t>
            </a:r>
          </a:p>
        </p:txBody>
      </p:sp>
    </p:spTree>
    <p:extLst>
      <p:ext uri="{BB962C8B-B14F-4D97-AF65-F5344CB8AC3E}">
        <p14:creationId xmlns:p14="http://schemas.microsoft.com/office/powerpoint/2010/main" val="2886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7FE62F-5E8D-4A33-AEE5-2C009FBA0157}"/>
              </a:ext>
            </a:extLst>
          </p:cNvPr>
          <p:cNvSpPr txBox="1"/>
          <p:nvPr/>
        </p:nvSpPr>
        <p:spPr>
          <a:xfrm>
            <a:off x="362125" y="704675"/>
            <a:ext cx="11467750" cy="5647700"/>
          </a:xfrm>
          <a:prstGeom prst="rect">
            <a:avLst/>
          </a:prstGeom>
          <a:noFill/>
        </p:spPr>
        <p:txBody>
          <a:bodyPr wrap="square">
            <a:spAutoFit/>
          </a:bodyPr>
          <a:lstStyle/>
          <a:p>
            <a:pPr marL="0" marR="0">
              <a:lnSpc>
                <a:spcPct val="115000"/>
              </a:lnSpc>
              <a:spcBef>
                <a:spcPts val="0"/>
              </a:spcBef>
              <a:spcAft>
                <a:spcPts val="1000"/>
              </a:spcAft>
            </a:pP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What was the catalyst for the Jewish Revolt of AD 66?  Believe it or not, money.  The Roman procurator,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Gessius</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Florus</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was stationed in Caesarea.  Funds were running low, so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Gessius</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helped himself to a large amount of silver from the Temple Treasury.</a:t>
            </a:r>
          </a:p>
          <a:p>
            <a:pPr marL="0" marR="0">
              <a:lnSpc>
                <a:spcPct val="115000"/>
              </a:lnSpc>
              <a:spcBef>
                <a:spcPts val="0"/>
              </a:spcBef>
              <a:spcAft>
                <a:spcPts val="1000"/>
              </a:spcAft>
            </a:pP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This led to a backlash from the Jews, who began to mock and deride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Gessius</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In response, troops were sent into Jerusalem and 3,600 Jews were massacred – mainly civilians.  In response, two men emerged as leaders of the Jewish people,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Eleaser</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and Menahem.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Eleaser</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was the son of Ananias the priest, and held the title of the captain of the Temple.  Menahem was a more violent person, and he believed that God would raise up a Messiah to defeat the Roman army and preserve Jerusalem and the Temple.</a:t>
            </a:r>
          </a:p>
          <a:p>
            <a:pPr marL="0" marR="0">
              <a:lnSpc>
                <a:spcPct val="115000"/>
              </a:lnSpc>
              <a:spcBef>
                <a:spcPts val="0"/>
              </a:spcBef>
              <a:spcAft>
                <a:spcPts val="1000"/>
              </a:spcAft>
            </a:pP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Menahem took troops south of Jerusalem to the strongly guarder Roman garrison at Masada, and somehow was able to rout the Romans!  He returned to Jerusalem as a conquering hero, and began to assume control of the city and the Temple, even claiming to be the Messiah.  He was killed by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Eleaser</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on the Temple grounds in a bitter power struggle.</a:t>
            </a:r>
          </a:p>
          <a:p>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This was only the start of problems for the Jews.  Word soon reached the Roman governor </a:t>
            </a:r>
            <a:r>
              <a:rPr lang="en-US" sz="2000" dirty="0" err="1">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Cestius</a:t>
            </a:r>
            <a:r>
              <a:rPr lang="en-US" sz="20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Gallus, who ruled from Antioch, some 300 miles from Jerusalem.  In an attempt to quell this latest Jewish uprising, he gathered together some 20,000 Roman troops and began the march to Jerusalem. </a:t>
            </a:r>
            <a:endParaRPr lang="en-US" sz="2000" dirty="0">
              <a:effectLst>
                <a:outerShdw blurRad="38100" dist="38100" dir="2700000" algn="tl">
                  <a:srgbClr val="000000">
                    <a:alpha val="43137"/>
                  </a:srgbClr>
                </a:outerShdw>
              </a:effectLst>
              <a:latin typeface="Colonna MT" panose="04020805060202030203" pitchFamily="82" charset="0"/>
            </a:endParaRPr>
          </a:p>
        </p:txBody>
      </p:sp>
    </p:spTree>
    <p:extLst>
      <p:ext uri="{BB962C8B-B14F-4D97-AF65-F5344CB8AC3E}">
        <p14:creationId xmlns:p14="http://schemas.microsoft.com/office/powerpoint/2010/main" val="604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74306" name="Rectangle 2"/>
          <p:cNvSpPr>
            <a:spLocks noGrp="1" noChangeArrowheads="1"/>
          </p:cNvSpPr>
          <p:nvPr>
            <p:ph type="title"/>
          </p:nvPr>
        </p:nvSpPr>
        <p:spPr/>
        <p:txBody>
          <a:bodyPr/>
          <a:lstStyle/>
          <a:p>
            <a:endParaRPr lang="en-US"/>
          </a:p>
        </p:txBody>
      </p:sp>
      <p:pic>
        <p:nvPicPr>
          <p:cNvPr id="5474307" name="Picture 3" descr="C:\Documents and Settings\Owner\My Documents\Educational Illustrations\Josephus.jpg"/>
          <p:cNvPicPr>
            <a:picLocks noChangeAspect="1" noChangeArrowheads="1"/>
          </p:cNvPicPr>
          <p:nvPr/>
        </p:nvPicPr>
        <p:blipFill>
          <a:blip r:embed="rId4" cstate="print"/>
          <a:srcRect/>
          <a:stretch>
            <a:fillRect/>
          </a:stretch>
        </p:blipFill>
        <p:spPr bwMode="auto">
          <a:xfrm>
            <a:off x="0" y="1"/>
            <a:ext cx="2464067" cy="685641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74307"/>
                                        </p:tgtEl>
                                        <p:attrNameLst>
                                          <p:attrName>style.visibility</p:attrName>
                                        </p:attrNameLst>
                                      </p:cBhvr>
                                      <p:to>
                                        <p:strVal val="visible"/>
                                      </p:to>
                                    </p:set>
                                    <p:anim calcmode="lin" valueType="num">
                                      <p:cBhvr>
                                        <p:cTn id="7" dur="500" fill="hold"/>
                                        <p:tgtEl>
                                          <p:spTgt spid="5474307"/>
                                        </p:tgtEl>
                                        <p:attrNameLst>
                                          <p:attrName>ppt_w</p:attrName>
                                        </p:attrNameLst>
                                      </p:cBhvr>
                                      <p:tavLst>
                                        <p:tav tm="0">
                                          <p:val>
                                            <p:fltVal val="0"/>
                                          </p:val>
                                        </p:tav>
                                        <p:tav tm="100000">
                                          <p:val>
                                            <p:strVal val="#ppt_w"/>
                                          </p:val>
                                        </p:tav>
                                      </p:tavLst>
                                    </p:anim>
                                    <p:anim calcmode="lin" valueType="num">
                                      <p:cBhvr>
                                        <p:cTn id="8" dur="500" fill="hold"/>
                                        <p:tgtEl>
                                          <p:spTgt spid="5474307"/>
                                        </p:tgtEl>
                                        <p:attrNameLst>
                                          <p:attrName>ppt_h</p:attrName>
                                        </p:attrNameLst>
                                      </p:cBhvr>
                                      <p:tavLst>
                                        <p:tav tm="0">
                                          <p:val>
                                            <p:fltVal val="0"/>
                                          </p:val>
                                        </p:tav>
                                        <p:tav tm="100000">
                                          <p:val>
                                            <p:strVal val="#ppt_h"/>
                                          </p:val>
                                        </p:tav>
                                      </p:tavLst>
                                    </p:anim>
                                    <p:anim calcmode="lin" valueType="num">
                                      <p:cBhvr>
                                        <p:cTn id="9" dur="500" fill="hold"/>
                                        <p:tgtEl>
                                          <p:spTgt spid="5474307"/>
                                        </p:tgtEl>
                                        <p:attrNameLst>
                                          <p:attrName>ppt_x</p:attrName>
                                        </p:attrNameLst>
                                      </p:cBhvr>
                                      <p:tavLst>
                                        <p:tav tm="0">
                                          <p:val>
                                            <p:fltVal val="0.5"/>
                                          </p:val>
                                        </p:tav>
                                        <p:tav tm="100000">
                                          <p:val>
                                            <p:strVal val="#ppt_x"/>
                                          </p:val>
                                        </p:tav>
                                      </p:tavLst>
                                    </p:anim>
                                    <p:anim calcmode="lin" valueType="num">
                                      <p:cBhvr>
                                        <p:cTn id="10" dur="500" fill="hold"/>
                                        <p:tgtEl>
                                          <p:spTgt spid="54743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620000" cy="1143000"/>
          </a:xfrm>
        </p:spPr>
        <p:txBody>
          <a:bodyPr/>
          <a:lstStyle/>
          <a:p>
            <a:r>
              <a:rPr lang="en-US" dirty="0"/>
              <a:t>These Things?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7800" y="2743200"/>
            <a:ext cx="4114800" cy="3416082"/>
          </a:xfrm>
        </p:spPr>
      </p:pic>
      <p:sp>
        <p:nvSpPr>
          <p:cNvPr id="5" name="TextBox 4"/>
          <p:cNvSpPr txBox="1"/>
          <p:nvPr/>
        </p:nvSpPr>
        <p:spPr>
          <a:xfrm>
            <a:off x="2057400" y="1066800"/>
            <a:ext cx="7543800" cy="1477328"/>
          </a:xfrm>
          <a:prstGeom prst="rect">
            <a:avLst/>
          </a:prstGeom>
          <a:noFill/>
        </p:spPr>
        <p:txBody>
          <a:bodyPr wrap="square" rtlCol="0">
            <a:spAutoFit/>
          </a:bodyPr>
          <a:lstStyle/>
          <a:p>
            <a:r>
              <a:rPr lang="en-US" sz="3000" dirty="0">
                <a:solidFill>
                  <a:srgbClr val="2F2B20"/>
                </a:solidFill>
                <a:latin typeface="Calibri"/>
              </a:rPr>
              <a:t>The Temple was still under construction at this time, and the disciples must have been curious onlookers at the massive stones.</a:t>
            </a:r>
          </a:p>
        </p:txBody>
      </p:sp>
      <p:sp>
        <p:nvSpPr>
          <p:cNvPr id="6" name="TextBox 5"/>
          <p:cNvSpPr txBox="1"/>
          <p:nvPr/>
        </p:nvSpPr>
        <p:spPr>
          <a:xfrm>
            <a:off x="2133600" y="2667000"/>
            <a:ext cx="2590800" cy="1477328"/>
          </a:xfrm>
          <a:prstGeom prst="rect">
            <a:avLst/>
          </a:prstGeom>
          <a:solidFill>
            <a:schemeClr val="bg2"/>
          </a:solidFill>
        </p:spPr>
        <p:txBody>
          <a:bodyPr wrap="square" rtlCol="0">
            <a:spAutoFit/>
          </a:bodyPr>
          <a:lstStyle/>
          <a:p>
            <a:r>
              <a:rPr lang="en-US" sz="3000" dirty="0">
                <a:solidFill>
                  <a:srgbClr val="2F2B20"/>
                </a:solidFill>
                <a:latin typeface="Calibri"/>
              </a:rPr>
              <a:t>But Jesus said it would be destroyed!</a:t>
            </a:r>
          </a:p>
        </p:txBody>
      </p:sp>
      <p:sp>
        <p:nvSpPr>
          <p:cNvPr id="7" name="TextBox 6"/>
          <p:cNvSpPr txBox="1"/>
          <p:nvPr/>
        </p:nvSpPr>
        <p:spPr>
          <a:xfrm>
            <a:off x="2133600" y="4343400"/>
            <a:ext cx="2590800" cy="1815882"/>
          </a:xfrm>
          <a:prstGeom prst="rect">
            <a:avLst/>
          </a:prstGeom>
          <a:solidFill>
            <a:schemeClr val="accent2"/>
          </a:solidFill>
        </p:spPr>
        <p:txBody>
          <a:bodyPr wrap="square" rtlCol="0">
            <a:spAutoFit/>
          </a:bodyPr>
          <a:lstStyle/>
          <a:p>
            <a:r>
              <a:rPr lang="en-US" sz="2800" dirty="0">
                <a:solidFill>
                  <a:srgbClr val="2F2B20"/>
                </a:solidFill>
                <a:latin typeface="Calibri"/>
              </a:rPr>
              <a:t>“</a:t>
            </a:r>
            <a:r>
              <a:rPr lang="en-US" sz="2800" b="1" dirty="0">
                <a:solidFill>
                  <a:srgbClr val="2F2B20"/>
                </a:solidFill>
                <a:latin typeface="Calibri"/>
              </a:rPr>
              <a:t>These things</a:t>
            </a:r>
            <a:r>
              <a:rPr lang="en-US" sz="2800" dirty="0">
                <a:solidFill>
                  <a:srgbClr val="2F2B20"/>
                </a:solidFill>
                <a:latin typeface="Calibri"/>
              </a:rPr>
              <a:t>” referred to the destruction of the Jerusalem.</a:t>
            </a:r>
          </a:p>
        </p:txBody>
      </p:sp>
    </p:spTree>
    <p:extLst>
      <p:ext uri="{BB962C8B-B14F-4D97-AF65-F5344CB8AC3E}">
        <p14:creationId xmlns:p14="http://schemas.microsoft.com/office/powerpoint/2010/main" val="1848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0029F57-0FF1-468D-9D78-2AB91F89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23512"/>
            <a:ext cx="11348186" cy="6058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005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83832"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67377" y="1676400"/>
            <a:ext cx="2916455"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TEMPLE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91155-3C45-4486-A35F-70D4DB913C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64886417"/>
      </p:ext>
    </p:extLst>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1" descr="A Temple in Flames  The Final Battle for Jerusalem and the Destruction of the Second Temple">
            <a:hlinkClick r:id="rId2"/>
            <a:extLst>
              <a:ext uri="{FF2B5EF4-FFF2-40B4-BE49-F238E27FC236}">
                <a16:creationId xmlns:a16="http://schemas.microsoft.com/office/drawing/2014/main" id="{8EF95434-D168-451A-865A-5D31993AAF3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y5vuoX09ry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712269" y="616017"/>
            <a:ext cx="10761044" cy="5515276"/>
          </a:xfrm>
          <a:prstGeom prst="rect">
            <a:avLst/>
          </a:prstGeom>
        </p:spPr>
      </p:pic>
    </p:spTree>
    <p:extLst>
      <p:ext uri="{BB962C8B-B14F-4D97-AF65-F5344CB8AC3E}">
        <p14:creationId xmlns:p14="http://schemas.microsoft.com/office/powerpoint/2010/main" val="4385302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2699-5500-4E91-B313-E17B04851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Tree>
    <p:extLst>
      <p:ext uri="{BB962C8B-B14F-4D97-AF65-F5344CB8AC3E}">
        <p14:creationId xmlns:p14="http://schemas.microsoft.com/office/powerpoint/2010/main" val="731518928"/>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Jerusalem</a:t>
            </a:r>
          </a:p>
        </p:txBody>
      </p:sp>
      <p:pic>
        <p:nvPicPr>
          <p:cNvPr id="4" name="Picture 3"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7010400" cy="4572000"/>
          </a:xfrm>
          <a:prstGeom prst="rect">
            <a:avLst/>
          </a:prstGeom>
          <a:noFill/>
          <a:ln>
            <a:noFill/>
          </a:ln>
        </p:spPr>
      </p:pic>
    </p:spTree>
    <p:extLst>
      <p:ext uri="{BB962C8B-B14F-4D97-AF65-F5344CB8AC3E}">
        <p14:creationId xmlns:p14="http://schemas.microsoft.com/office/powerpoint/2010/main" val="5809875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A801DA-AE46-4719-996A-6FF207BC8599}"/>
              </a:ext>
            </a:extLst>
          </p:cNvPr>
          <p:cNvSpPr txBox="1"/>
          <p:nvPr/>
        </p:nvSpPr>
        <p:spPr>
          <a:xfrm>
            <a:off x="922789" y="1006679"/>
            <a:ext cx="10335237" cy="5201424"/>
          </a:xfrm>
          <a:prstGeom prst="rect">
            <a:avLst/>
          </a:prstGeom>
          <a:noFill/>
        </p:spPr>
        <p:txBody>
          <a:bodyPr wrap="square">
            <a:spAutoFit/>
          </a:bodyPr>
          <a:lstStyle/>
          <a:p>
            <a:pPr algn="just" rtl="0"/>
            <a:r>
              <a:rPr lang="en-US" sz="2000" dirty="0">
                <a:effectLst>
                  <a:outerShdw blurRad="38100" dist="38100" dir="2700000" algn="tl">
                    <a:srgbClr val="000000">
                      <a:alpha val="43137"/>
                    </a:srgbClr>
                  </a:outerShdw>
                </a:effectLst>
              </a:rPr>
              <a:t>Jesus didn’t just listen to the disciples’ question about the temple and give them an entirely unrelated answer; he answered their question with a threefold prophetic description of (1) events that wouldn’t constitute the sign (false messiahs, wars, famines, earthquakes, persecutions, etc.), (2) the sign itself (the abomination of desolation), and (3) the terrible suffering and tribulation of the judgment on Jerusalem that would lead to the destruction of the temple.</a:t>
            </a:r>
          </a:p>
          <a:p>
            <a:pPr algn="just" rtl="0"/>
            <a:endParaRPr lang="en-US" sz="800" dirty="0">
              <a:effectLst>
                <a:outerShdw blurRad="38100" dist="38100" dir="2700000" algn="tl">
                  <a:srgbClr val="000000">
                    <a:alpha val="43137"/>
                  </a:srgbClr>
                </a:outerShdw>
              </a:effectLst>
            </a:endParaRPr>
          </a:p>
          <a:p>
            <a:pPr algn="just" rtl="0"/>
            <a:r>
              <a:rPr lang="en-US" sz="2000" b="1" dirty="0">
                <a:effectLst>
                  <a:outerShdw blurRad="38100" dist="38100" dir="2700000" algn="tl">
                    <a:srgbClr val="000000">
                      <a:alpha val="43137"/>
                    </a:srgbClr>
                  </a:outerShdw>
                </a:effectLst>
              </a:rPr>
              <a:t>Everything Jesus described so far in the Olivet Discourse was fulfilled during the years 30–70. There is nothing in the Olivet Discourse up to this point indicating that Jesus has begun to talk about a distant future event unrelated to the destruction of Jerusalem and the temple in the year 70. There is no indication that he is referring to the end-time rapture, a seven-year period of tribulation, or the destruction of a rebuilt Jerusalem. The discourse is solidly grounded in Jesus’ original historical situation as a response to his disciples’ question as to when the current temple would be destroyed. However, there are good reasons to think that Jesus transitioned to answer the second question (included only in Matthew’s Gospel) about his coming and the end of the age.</a:t>
            </a:r>
          </a:p>
          <a:p>
            <a:pPr algn="just" rtl="0"/>
            <a:endParaRPr lang="en-US" sz="800" b="1" dirty="0"/>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62–63).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27689019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4" name="TextBox 3">
            <a:extLst>
              <a:ext uri="{FF2B5EF4-FFF2-40B4-BE49-F238E27FC236}">
                <a16:creationId xmlns:a16="http://schemas.microsoft.com/office/drawing/2014/main" id="{78FBDA02-4685-4BF8-9CBB-7687854AA60D}"/>
              </a:ext>
            </a:extLst>
          </p:cNvPr>
          <p:cNvSpPr txBox="1"/>
          <p:nvPr/>
        </p:nvSpPr>
        <p:spPr>
          <a:xfrm>
            <a:off x="943275" y="1453415"/>
            <a:ext cx="10587789" cy="488703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Millennialism Impacts Christian Watchfulness.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Olivet Discourse</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basic</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questions – one of the destruction of the temple along with the city of Jerusalem - and the other as regards the end of the world. The fact that Christ gave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His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answer in two-part – the pivotal passage at Matthew 24: 34 – is of greatest illumination to our subject today.</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If we consider that Matthew 24: 3 – 34 parallels the events described in Revelation 20: 1, 2 to the End of that Age and Matthew 24: 35 – Matthew 25: 13 parallel events afterwards and until the End of Satan’s Story or End of the World  - we can then observe the following contrasts: </a:t>
            </a:r>
            <a:r>
              <a:rPr kumimoji="0" lang="en-US"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kumimoji="0" lang="en-US" sz="24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Signs Versus Suddenness</a:t>
            </a:r>
            <a:r>
              <a:rPr kumimoji="0" lang="en-US"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8157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5" name="TextBox 4">
            <a:extLst>
              <a:ext uri="{FF2B5EF4-FFF2-40B4-BE49-F238E27FC236}">
                <a16:creationId xmlns:a16="http://schemas.microsoft.com/office/drawing/2014/main" id="{EC01535B-C099-4124-9C93-131B94ADF095}"/>
              </a:ext>
            </a:extLst>
          </p:cNvPr>
          <p:cNvSpPr txBox="1"/>
          <p:nvPr/>
        </p:nvSpPr>
        <p:spPr>
          <a:xfrm>
            <a:off x="1078029" y="1732547"/>
            <a:ext cx="10116151" cy="4026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Signs Versus Suddenness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Brother Larry Ray </a:t>
            </a:r>
            <a:r>
              <a:rPr kumimoji="0" lang="en-US"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Hafley</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p:txBody>
      </p:sp>
    </p:spTree>
    <p:extLst>
      <p:ext uri="{BB962C8B-B14F-4D97-AF65-F5344CB8AC3E}">
        <p14:creationId xmlns:p14="http://schemas.microsoft.com/office/powerpoint/2010/main" val="1482375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64CA8-640F-4E5C-9DED-2A30267857F7}"/>
              </a:ext>
            </a:extLst>
          </p:cNvPr>
          <p:cNvSpPr txBox="1"/>
          <p:nvPr/>
        </p:nvSpPr>
        <p:spPr>
          <a:xfrm>
            <a:off x="184558" y="570451"/>
            <a:ext cx="11862033" cy="6100644"/>
          </a:xfrm>
          <a:prstGeom prst="rect">
            <a:avLst/>
          </a:prstGeom>
          <a:noFill/>
        </p:spPr>
        <p:txBody>
          <a:bodyPr wrap="square">
            <a:spAutoFit/>
          </a:bodyPr>
          <a:lstStyle/>
          <a:p>
            <a:pPr marL="0" marR="0">
              <a:lnSpc>
                <a:spcPct val="106000"/>
              </a:lnSpc>
              <a:spcBef>
                <a:spcPts val="1500"/>
              </a:spcBef>
              <a:spcAft>
                <a:spcPts val="750"/>
              </a:spcAft>
            </a:pPr>
            <a:r>
              <a:rPr lang="en-US" sz="60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Helvetica" panose="020B0604020202020204" pitchFamily="34" charset="0"/>
              </a:rPr>
              <a:t>The “Signs” of Matthew Twenty-four</a:t>
            </a:r>
            <a:endParaRPr lang="en-US" sz="60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ts val="2005"/>
              </a:lnSpc>
              <a:spcBef>
                <a:spcPts val="0"/>
              </a:spcBef>
              <a:spcAft>
                <a:spcPts val="1200"/>
              </a:spcAft>
            </a:pP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Our major thrust now will be to argue the case that the “signs” of Matthew 24:4ff </a:t>
            </a:r>
            <a:r>
              <a:rPr lang="en-US" sz="1600" b="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do not</a:t>
            </a: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find their fulfillment in the final return of Christ.</a:t>
            </a:r>
            <a:endPar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ts val="2005"/>
              </a:lnSpc>
              <a:spcBef>
                <a:spcPts val="0"/>
              </a:spcBef>
              <a:spcAft>
                <a:spcPts val="1200"/>
              </a:spcAft>
            </a:pP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First, whereas dispensationalists argue for a twentieth-century fulfillment of these signs, accompanied by a nuclear holocaust (Lindsey 1970, 135-57), contextual indicators clearly reflect the fact that Jesus had reference to an </a:t>
            </a:r>
            <a:r>
              <a:rPr lang="en-US" sz="1600" b="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ancient and local situation</a:t>
            </a: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Consider the following factors.</a:t>
            </a:r>
            <a:endPar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nSpc>
                <a:spcPct val="106000"/>
              </a:lnSpc>
              <a:spcBef>
                <a:spcPts val="0"/>
              </a:spcBef>
              <a:spcAft>
                <a:spcPts val="1200"/>
              </a:spcAft>
              <a:tabLst>
                <a:tab pos="457200" algn="l"/>
              </a:tabLst>
            </a:pP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The impending destruction would involve the Jewish temple—“the holy place” (24:15), and the city of Jerusalem (Luke 21:20)—not New York, Paris, etc., as alleged by Lindsey and others. The temple has lain in ruins for more than nineteen centuries, and there is no evidence that it will ever be rebuilt.</a:t>
            </a:r>
            <a:endPar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nSpc>
                <a:spcPct val="106000"/>
              </a:lnSpc>
              <a:spcBef>
                <a:spcPts val="0"/>
              </a:spcBef>
              <a:spcAft>
                <a:spcPts val="1200"/>
              </a:spcAft>
              <a:tabLst>
                <a:tab pos="457200" algn="l"/>
              </a:tabLst>
            </a:pP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The Jerusalem disciples were warned to flee unto the mountains (v. 16)—hardly efficacious advice if a nuclear attack were envisioned. However, according to Eusebius, the early Christians understood this admonition, and fled to Pella, beyond the Jordan, when the Romans advanced toward the city (</a:t>
            </a:r>
            <a:r>
              <a:rPr lang="en-US" sz="16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Ecclesiastical History</a:t>
            </a: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III.5).</a:t>
            </a:r>
            <a:endPar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nSpc>
                <a:spcPct val="106000"/>
              </a:lnSpc>
              <a:spcBef>
                <a:spcPts val="0"/>
              </a:spcBef>
              <a:spcAft>
                <a:spcPts val="1200"/>
              </a:spcAft>
              <a:tabLst>
                <a:tab pos="457200" algn="l"/>
              </a:tabLst>
            </a:pP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Christ warned: “Let him that is on the housetop not go down to take out the things that are in his house” (v. 17). Again, such instruction hardly would be appropriate under the conditions of a nuclear assault. “On the house top” is the last place one would want to be! But the admonition made perfect sense in view of the fact that the houses of old Jerusalem were flat-roofed and situated close to one another. Accordingly, Christians might proceed, by way of “the road of roofs,” to the edge of the city, thus escaping the invading soldiers (</a:t>
            </a:r>
            <a:r>
              <a:rPr lang="en-US" sz="1600"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Edersheim</a:t>
            </a:r>
            <a:r>
              <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1957, 93).</a:t>
            </a:r>
            <a:endParaRPr lang="en-US" sz="16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nSpc>
                <a:spcPct val="106000"/>
              </a:lnSpc>
              <a:spcBef>
                <a:spcPts val="0"/>
              </a:spcBef>
              <a:spcAft>
                <a:spcPts val="1200"/>
              </a:spcAft>
              <a:tabLst>
                <a:tab pos="457200" algn="l"/>
              </a:tabLst>
            </a:pPr>
            <a:r>
              <a:rPr lang="en-US" sz="1600" dirty="0">
                <a:solidFill>
                  <a:schemeClr val="bg1"/>
                </a:solidFill>
                <a:effectLst/>
                <a:latin typeface="Colonna MT" panose="04020805060202030203" pitchFamily="82" charset="0"/>
                <a:ea typeface="Times New Roman" panose="02020603050405020304" pitchFamily="18" charset="0"/>
                <a:cs typeface="Times New Roman" panose="02020603050405020304" pitchFamily="18" charset="0"/>
              </a:rPr>
              <a:t>.</a:t>
            </a:r>
            <a:endParaRPr lang="en-US" sz="1600" dirty="0">
              <a:solidFill>
                <a:schemeClr val="bg1"/>
              </a:solidFill>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531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6DD599-29EB-4DEA-A501-F8FCE4E9564A}"/>
              </a:ext>
            </a:extLst>
          </p:cNvPr>
          <p:cNvSpPr txBox="1"/>
          <p:nvPr/>
        </p:nvSpPr>
        <p:spPr>
          <a:xfrm>
            <a:off x="813731" y="536895"/>
            <a:ext cx="10584811" cy="5847755"/>
          </a:xfrm>
          <a:prstGeom prst="rect">
            <a:avLst/>
          </a:prstGeom>
          <a:noFill/>
        </p:spPr>
        <p:txBody>
          <a:bodyPr wrap="square">
            <a:spAutoFit/>
          </a:bodyPr>
          <a:lstStyle/>
          <a:p>
            <a:pPr algn="ctr" rtl="0"/>
            <a:r>
              <a:rPr lang="en-US" b="1" dirty="0">
                <a:effectLst>
                  <a:outerShdw blurRad="38100" dist="38100" dir="2700000" algn="tl">
                    <a:srgbClr val="000000">
                      <a:alpha val="43137"/>
                    </a:srgbClr>
                  </a:outerShdw>
                </a:effectLst>
              </a:rPr>
              <a:t>Jesus’ Prophecy</a:t>
            </a:r>
          </a:p>
          <a:p>
            <a:r>
              <a:rPr lang="en-US" sz="1200" dirty="0">
                <a:effectLst>
                  <a:outerShdw blurRad="38100" dist="38100" dir="2700000" algn="tl">
                    <a:srgbClr val="000000">
                      <a:alpha val="43137"/>
                    </a:srgbClr>
                  </a:outerShdw>
                </a:effectLst>
              </a:rPr>
              <a:t>Both Matthew and Mark note that the conversation began between the disciples and Jesus as they were leaving the temple. Herod the Great’s rebuilding and restoration of the Jerusalem temple had transformed it into one of the wonders of the ancient world. The disciples’ admiration would have been similarly expressed     by any Greek, Roman, or Jewish visitor to the temple. The disciples’ amazement is shared even by modern visitors who see the huge blocks in the remaining Herodian walls, and these were only the substructure, not the temple proper. Herod was quite famous for a provincial client king at the time, and the temple dramatically increased Greek and Roman tourism, particularly because it was built in such a way that non-Jews had partial access through the court of Gentiles.</a:t>
            </a:r>
          </a:p>
          <a:p>
            <a:endParaRPr lang="en-US" sz="800" dirty="0">
              <a:effectLst>
                <a:outerShdw blurRad="38100" dist="38100" dir="2700000" algn="tl">
                  <a:srgbClr val="000000">
                    <a:alpha val="43137"/>
                  </a:srgbClr>
                </a:outerShdw>
              </a:effectLst>
            </a:endParaRPr>
          </a:p>
          <a:p>
            <a:pPr algn="just" rtl="0"/>
            <a:r>
              <a:rPr lang="en-US" sz="1400" dirty="0">
                <a:effectLst>
                  <a:outerShdw blurRad="38100" dist="38100" dir="2700000" algn="tl">
                    <a:srgbClr val="000000">
                      <a:alpha val="43137"/>
                    </a:srgbClr>
                  </a:outerShdw>
                </a:effectLst>
              </a:rPr>
              <a:t>Josephus, the most important Jewish historian of the first century, described the beauty and magnificence of the temple in these words:</a:t>
            </a:r>
          </a:p>
          <a:p>
            <a:pPr algn="just" rtl="0"/>
            <a:endParaRPr lang="en-US" sz="800" dirty="0">
              <a:effectLst>
                <a:outerShdw blurRad="38100" dist="38100" dir="2700000" algn="tl">
                  <a:srgbClr val="000000">
                    <a:alpha val="43137"/>
                  </a:srgbClr>
                </a:outerShdw>
              </a:effectLst>
            </a:endParaRPr>
          </a:p>
          <a:p>
            <a:pPr marR="7200" algn="just" rtl="0"/>
            <a:r>
              <a:rPr lang="en-US" sz="1100" dirty="0">
                <a:effectLst>
                  <a:outerShdw blurRad="38100" dist="38100" dir="2700000" algn="tl">
                    <a:srgbClr val="000000">
                      <a:alpha val="43137"/>
                    </a:srgbClr>
                  </a:outerShdw>
                </a:effectLst>
              </a:rPr>
              <a:t>The exterior of the building wanted nothing that could astound either mind or eye. For, being covered on all sides with massive plates of gold, the sun was no sooner up than it radiated so fiery a flash that persons straining to look at it were compelled to avert their eyes, as from the solar rays. To approaching strangers, it appeared from a distance like a snow-clad mountain; for all that was not overlaid with gold was of purest white. From its summit protruded sharp golden spikes to prevent birds from settling upon and polluting the roof. Some of the stones in the building were forty-five cubits in length, five in height and six in breadth.</a:t>
            </a:r>
          </a:p>
          <a:p>
            <a:pPr marR="7200" algn="just" rtl="0"/>
            <a:endParaRPr lang="en-US" sz="1200"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The Jerusalem temple was a magnificent sight and an astounding architectural achievement: “Easily the tallest structure in the city, it dominated the urban landscape. At about 1,550,000 square feet (thirty-five acres), it was also the largest sanctuary site in the ancient world.”</a:t>
            </a:r>
          </a:p>
          <a:p>
            <a:pPr algn="just" rtl="0"/>
            <a:r>
              <a:rPr lang="en-US" sz="1200" dirty="0">
                <a:effectLst>
                  <a:outerShdw blurRad="38100" dist="38100" dir="2700000" algn="tl">
                    <a:srgbClr val="000000">
                      <a:alpha val="43137"/>
                    </a:srgbClr>
                  </a:outerShdw>
                </a:effectLst>
              </a:rPr>
              <a:t>The religious importance of the temple for the Jewish people cannot be overestimated. This was the place where worship took place and God could be entreated. This was the ultimate symbol of God’s election of the Jewish people and of his commitment and promises to them: “The temple was thus regarded as the place where YHWH lived and ruled in the midst of Israel, and where, through the sacrificial system which reached its climax in the great festivals, he lived in grace, forgiving them, restoring them, and enabling them to be cleansed of defilement and so to continue as his people.”</a:t>
            </a:r>
          </a:p>
          <a:p>
            <a:pPr algn="just" rtl="0"/>
            <a:r>
              <a:rPr lang="en-US" sz="1200" dirty="0">
                <a:effectLst>
                  <a:outerShdw blurRad="38100" dist="38100" dir="2700000" algn="tl">
                    <a:srgbClr val="000000">
                      <a:alpha val="43137"/>
                    </a:srgbClr>
                  </a:outerShdw>
                </a:effectLst>
              </a:rPr>
              <a:t>Jesus’ departure from the temple represents the end of his teaching ministry in Jerusalem. It is possible that this departure symbolizes judgment and the temple’s abandonment by God in the same way that the glory of God left the temple and came to rest on the mountain east of the city in Ezekiel’s vision (10:18–19; 11:22–23), but neither Matthew nor Mark make this explicit while Luke doesn’t mention Jesus’ departure at all.</a:t>
            </a:r>
          </a:p>
          <a:p>
            <a:pPr algn="just" rtl="0"/>
            <a:r>
              <a:rPr lang="en-US" sz="1200" dirty="0">
                <a:effectLst>
                  <a:outerShdw blurRad="38100" dist="38100" dir="2700000" algn="tl">
                    <a:srgbClr val="000000">
                      <a:alpha val="43137"/>
                    </a:srgbClr>
                  </a:outerShdw>
                </a:effectLst>
              </a:rPr>
              <a:t>The disciples would have been shocked by Jesus’ prophetic response. In reply to their awe at the temple’s grandeur, Jesus prophesied that it would be razed to the ground. Jesus’ prophecy of the temple’s destruction would have made a profound impact on his Jewish listeners, many of whom viewed the temple as indestructible. During Jesus’ trial later that week, false witnesses distorted this prophecy and claimed that Jesus had personally threatened to destroy the temple (Matt. 26:61; 27:40). This is reminiscent of the way in which King Jehoiakim had the prophet Uriah killed for prophesying the destruction of Jerusalem (Jer. 26:20–23) and Jewish priests and prophets wanted Jeremiah killed for prophesying against the city (Jer. 26:11).</a:t>
            </a:r>
          </a:p>
          <a:p>
            <a:pPr algn="just" rtl="0"/>
            <a:r>
              <a:rPr lang="en-US" b="0" i="0" u="none" strike="noStrike" baseline="0" dirty="0"/>
              <a:t>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34–37).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14785010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64CA8-640F-4E5C-9DED-2A30267857F7}"/>
              </a:ext>
            </a:extLst>
          </p:cNvPr>
          <p:cNvSpPr txBox="1"/>
          <p:nvPr/>
        </p:nvSpPr>
        <p:spPr>
          <a:xfrm>
            <a:off x="167780" y="838899"/>
            <a:ext cx="11878811" cy="5035417"/>
          </a:xfrm>
          <a:prstGeom prst="rect">
            <a:avLst/>
          </a:prstGeom>
          <a:noFill/>
        </p:spPr>
        <p:txBody>
          <a:bodyPr wrap="square">
            <a:spAutoFit/>
          </a:bodyPr>
          <a:lstStyle/>
          <a:p>
            <a:pPr marL="0" marR="0">
              <a:lnSpc>
                <a:spcPct val="106000"/>
              </a:lnSpc>
              <a:spcBef>
                <a:spcPts val="1500"/>
              </a:spcBef>
              <a:spcAft>
                <a:spcPts val="750"/>
              </a:spcAft>
            </a:pPr>
            <a:r>
              <a:rPr lang="en-US" sz="4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Helvetica" panose="020B0604020202020204" pitchFamily="34" charset="0"/>
              </a:rPr>
              <a:t>The “Signs” of Matthew Twenty-four – cont.</a:t>
            </a:r>
            <a:endParaRPr lang="en-US" sz="48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a:lnSpc>
                <a:spcPts val="2005"/>
              </a:lnSpc>
              <a:spcAft>
                <a:spcPts val="1200"/>
              </a:spcAft>
            </a:pP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Jesus urged: “Pray ye that your flight be not in the winter” nor “on a sabbath” (v. 20). This anticipates primitive conditions when winter travel could be rigorous; moreover, the gates of Jerusalem would be closed on the sabbath (Nehemiah 13:19), which would make escape more difficult.</a:t>
            </a:r>
            <a:endParaRPr lang="en-US"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ts val="2005"/>
              </a:lnSpc>
              <a:spcBef>
                <a:spcPts val="0"/>
              </a:spcBef>
              <a:spcAft>
                <a:spcPts val="1200"/>
              </a:spcAft>
            </a:pP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Second, though the destruction of Jerusalem was seen as a sort of “coming” of Christ (cf. Matthew 10:23; 24:30,33; Luke 21:27)—i.e., in </a:t>
            </a:r>
            <a:r>
              <a:rPr lang="en-US" b="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judgment</a:t>
            </a: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upon the Hebrew nation—such was emphatically distinguished from the event known as the “second” coming (cf. Hebrews 9:28). The Lord cautioned that if any false teacher should attempt to proclaim his visible coming in connection with Jerusalem’s fall, the bogus prophet was to be ignored, because the second coming would be apparent </a:t>
            </a:r>
            <a:r>
              <a:rPr lang="en-US" b="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universally</a:t>
            </a: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(vv. 23-27), whereas the destruction of Jerusalem was but a </a:t>
            </a:r>
            <a:r>
              <a:rPr lang="en-US" b="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local event</a:t>
            </a: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Jerusalem’s fall would only reflect a sign of Christ’s providential coming in destructive judgment upon the holy city (vv. 29-31), not the Savior’s visible, final coming.</a:t>
            </a:r>
            <a:endParaRPr lang="en-US"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ts val="2005"/>
              </a:lnSpc>
              <a:spcBef>
                <a:spcPts val="0"/>
              </a:spcBef>
              <a:spcAft>
                <a:spcPts val="1200"/>
              </a:spcAft>
            </a:pP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Third, it is very significant that the Lord, in connection with his discussion of the destruction of Jerusalem, introduced the remarkable prophecy that had been given five centuries earlier to the prophet Daniel. Jesus said:</a:t>
            </a:r>
            <a:endParaRPr lang="en-US"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ts val="2005"/>
              </a:lnSpc>
              <a:spcBef>
                <a:spcPts val="0"/>
              </a:spcBef>
              <a:spcAft>
                <a:spcPts val="800"/>
              </a:spcAft>
            </a:pP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Helvetica" panose="020B0604020202020204" pitchFamily="34" charset="0"/>
              </a:rPr>
              <a:t>When therefore ye see the abomination of desolation, which was spoken of through Daniel the prophet, standing in the holy place (let him that </a:t>
            </a:r>
            <a:r>
              <a:rPr lang="en-US" dirty="0" err="1">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Helvetica" panose="020B0604020202020204" pitchFamily="34" charset="0"/>
              </a:rPr>
              <a:t>readeth</a:t>
            </a:r>
            <a:r>
              <a:rPr lang="en-US"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Helvetica" panose="020B0604020202020204" pitchFamily="34" charset="0"/>
              </a:rPr>
              <a:t> understand), then let them that are in Judea flee (24:15,16).</a:t>
            </a:r>
            <a:endParaRPr lang="en-US"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38402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6" name="TextBox 5">
            <a:extLst>
              <a:ext uri="{FF2B5EF4-FFF2-40B4-BE49-F238E27FC236}">
                <a16:creationId xmlns:a16="http://schemas.microsoft.com/office/drawing/2014/main" id="{BCA6E2CF-9C01-4916-AB96-D87DA5E0A4CE}"/>
              </a:ext>
            </a:extLst>
          </p:cNvPr>
          <p:cNvSpPr txBox="1"/>
          <p:nvPr/>
        </p:nvSpPr>
        <p:spPr>
          <a:xfrm>
            <a:off x="1588167" y="1742172"/>
            <a:ext cx="9086249" cy="373397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kumimoji="0" lang="en-US"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knoweth</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no man, no,  not the angels of heaven, but My Father Only’ (Matthew 24: 33, 36).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Thessalonians 5: 2 – 4; 2</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Peter 3; 10).</a:t>
            </a:r>
          </a:p>
        </p:txBody>
      </p:sp>
    </p:spTree>
    <p:extLst>
      <p:ext uri="{BB962C8B-B14F-4D97-AF65-F5344CB8AC3E}">
        <p14:creationId xmlns:p14="http://schemas.microsoft.com/office/powerpoint/2010/main" val="4081697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45CE61-467F-44B8-AE5D-00E92237E127}"/>
              </a:ext>
            </a:extLst>
          </p:cNvPr>
          <p:cNvSpPr txBox="1"/>
          <p:nvPr/>
        </p:nvSpPr>
        <p:spPr>
          <a:xfrm>
            <a:off x="285227" y="654341"/>
            <a:ext cx="11467750" cy="5405454"/>
          </a:xfrm>
          <a:prstGeom prst="rect">
            <a:avLst/>
          </a:prstGeom>
          <a:noFill/>
        </p:spPr>
        <p:txBody>
          <a:bodyPr wrap="square">
            <a:spAutoFit/>
          </a:bodyPr>
          <a:lstStyle/>
          <a:p>
            <a:pPr marL="0" marR="0" algn="ctr">
              <a:lnSpc>
                <a:spcPct val="107000"/>
              </a:lnSpc>
              <a:spcBef>
                <a:spcPts val="1200"/>
              </a:spcBef>
              <a:spcAft>
                <a:spcPts val="1200"/>
              </a:spcAft>
            </a:pPr>
            <a:r>
              <a:rPr lang="en-US" sz="8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What Are Not the Signs</a:t>
            </a:r>
            <a:endParaRPr lang="en-US" sz="88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It is noteworthy that people are being told today that the end is near due to the following "signs". And yet, Jesus specifically said—these are not the signs! 1. False Messiahs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(24:4-5):</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Josephus records that the governor of Judea (Felix: A.D. 53-60), put to death many Messianic impostors. "And now these impostors and deceivers persuaded the multitude to follow them into the wilderness and pretended that they would exhibit manifest wonders and signs"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(Ant,. Of The Jews, Book 20,8, pp. 5-6).</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2. Wars and rumors of wars</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(24:6):</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During the lifetime of Jesus peace had prevailed in the Empire, but shortly after His death, Palestine and the Empire experienced strife and many insurrections. In Rome, four emperors came to violent deaths in a period of 18 months. Jewish insurrections took place in the reign of Claudius (A.D. 41-54) and Nero (A.D. 55-68). During these years the Parthians were a continual source of trouble to Rome.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24:6 "but that is not the end".</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But how often are people today told that such things are proof that the end is near? 3. Famines and earthquakes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(24:7)</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Famines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a:t>
            </a:r>
            <a:r>
              <a:rPr lang="en-US" sz="1800" i="1" u="sng"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Acts 11:28</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a:t>
            </a:r>
            <a:r>
              <a:rPr lang="en-US" sz="1800"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Four famines are recorded as taking place between the years A.D. 41-54 and many earthquakes are mentioned as happening prior to A.D. 70. Earthquakes struck Crete, Smyrna, Miletus, Chios, Samos, Laodicea, Hierapolis, Colossae, Rome and Judea. </a:t>
            </a:r>
            <a:r>
              <a:rPr lang="en-US" sz="1800" i="1" dirty="0">
                <a:solidFill>
                  <a:schemeClr val="bg1"/>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"But all these things are merely the beginning of birth pangs".</a:t>
            </a:r>
            <a:endParaRPr lang="en-US" sz="1400" dirty="0">
              <a:solidFill>
                <a:schemeClr val="bg1"/>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465002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5" name="TextBox 4">
            <a:extLst>
              <a:ext uri="{FF2B5EF4-FFF2-40B4-BE49-F238E27FC236}">
                <a16:creationId xmlns:a16="http://schemas.microsoft.com/office/drawing/2014/main" id="{4C89B576-6FE5-4E7F-B5D2-FF551F658874}"/>
              </a:ext>
            </a:extLst>
          </p:cNvPr>
          <p:cNvSpPr txBox="1"/>
          <p:nvPr/>
        </p:nvSpPr>
        <p:spPr>
          <a:xfrm>
            <a:off x="1309035" y="1523552"/>
            <a:ext cx="9846645" cy="468211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p:txBody>
      </p:sp>
    </p:spTree>
    <p:extLst>
      <p:ext uri="{BB962C8B-B14F-4D97-AF65-F5344CB8AC3E}">
        <p14:creationId xmlns:p14="http://schemas.microsoft.com/office/powerpoint/2010/main" val="21444308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6" name="TextBox 5">
            <a:extLst>
              <a:ext uri="{FF2B5EF4-FFF2-40B4-BE49-F238E27FC236}">
                <a16:creationId xmlns:a16="http://schemas.microsoft.com/office/drawing/2014/main" id="{C0312E67-23D4-42B4-B9F6-5B38167A0463}"/>
              </a:ext>
            </a:extLst>
          </p:cNvPr>
          <p:cNvSpPr txBox="1"/>
          <p:nvPr/>
        </p:nvSpPr>
        <p:spPr>
          <a:xfrm>
            <a:off x="1395663" y="1694046"/>
            <a:ext cx="9500135" cy="3757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Finally, Matthew 25 supplements Matthew 24: 35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42–51).</a:t>
            </a:r>
          </a:p>
        </p:txBody>
      </p:sp>
    </p:spTree>
    <p:extLst>
      <p:ext uri="{BB962C8B-B14F-4D97-AF65-F5344CB8AC3E}">
        <p14:creationId xmlns:p14="http://schemas.microsoft.com/office/powerpoint/2010/main" val="40522358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F38CF-33F2-4855-8B78-B5DA277E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F7493F-734B-4CCF-9FEF-6C63D3959134}"/>
              </a:ext>
            </a:extLst>
          </p:cNvPr>
          <p:cNvSpPr txBox="1"/>
          <p:nvPr/>
        </p:nvSpPr>
        <p:spPr>
          <a:xfrm>
            <a:off x="4369869" y="154004"/>
            <a:ext cx="782213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O’ Jerusalem, Jerusalem!</a:t>
            </a:r>
          </a:p>
        </p:txBody>
      </p:sp>
    </p:spTree>
    <p:extLst>
      <p:ext uri="{BB962C8B-B14F-4D97-AF65-F5344CB8AC3E}">
        <p14:creationId xmlns:p14="http://schemas.microsoft.com/office/powerpoint/2010/main" val="15078634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6626" name="Picture 2">
            <a:extLst>
              <a:ext uri="{FF2B5EF4-FFF2-40B4-BE49-F238E27FC236}">
                <a16:creationId xmlns:a16="http://schemas.microsoft.com/office/drawing/2014/main" id="{B8C8E67E-E01C-44C2-83C6-265D89D4AA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7668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74206"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0" y="1676400"/>
            <a:ext cx="2974206"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OLD TEMPLE</a:t>
            </a:r>
          </a:p>
        </p:txBody>
      </p:sp>
      <p:pic>
        <p:nvPicPr>
          <p:cNvPr id="15058945" name="Picture 1">
            <a:hlinkClick r:id="rId6" action="ppaction://hlinkfile"/>
          </p:cNvPr>
          <p:cNvPicPr>
            <a:picLocks noChangeAspect="1" noChangeArrowheads="1"/>
          </p:cNvPicPr>
          <p:nvPr/>
        </p:nvPicPr>
        <p:blipFill>
          <a:blip r:embed="rId7" cstate="print"/>
          <a:srcRect/>
          <a:stretch>
            <a:fillRect/>
          </a:stretch>
        </p:blipFill>
        <p:spPr bwMode="auto">
          <a:xfrm>
            <a:off x="8839200" y="3886201"/>
            <a:ext cx="3352800" cy="2971800"/>
          </a:xfrm>
          <a:prstGeom prst="rect">
            <a:avLst/>
          </a:prstGeom>
          <a:noFill/>
          <a:ln w="9525">
            <a:noFill/>
            <a:miter lim="800000"/>
            <a:headEnd/>
            <a:tailEnd/>
          </a:ln>
        </p:spPr>
      </p:pic>
      <p:sp>
        <p:nvSpPr>
          <p:cNvPr id="6" name="WordArt 6" descr="White marble">
            <a:hlinkClick r:id="rId8" action="ppaction://hlinkfile"/>
          </p:cNvPr>
          <p:cNvSpPr>
            <a:spLocks noChangeArrowheads="1" noChangeShapeType="1" noTextEdit="1"/>
          </p:cNvSpPr>
          <p:nvPr/>
        </p:nvSpPr>
        <p:spPr bwMode="auto">
          <a:xfrm>
            <a:off x="8839198" y="4038600"/>
            <a:ext cx="3352801"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hlinkClick r:id="rId8" action="ppaction://hlinkfile"/>
              </a:rPr>
              <a:t>The New Temple </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7" name="Action Button: Custom 6">
            <a:hlinkClick r:id="rId10" action="ppaction://hlinkfile" highlightClick="1">
              <a:snd r:embed="rId9" name="click.wav"/>
            </a:hlinkClick>
          </p:cNvPr>
          <p:cNvSpPr/>
          <p:nvPr/>
        </p:nvSpPr>
        <p:spPr bwMode="auto">
          <a:xfrm>
            <a:off x="8382000" y="5181600"/>
            <a:ext cx="685800" cy="685800"/>
          </a:xfrm>
          <a:prstGeom prst="actionButtonBlank">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pic>
        <p:nvPicPr>
          <p:cNvPr id="8" name="Picture 3" descr="C:\Documents and Settings\Owner\My Documents\Educational Illustrations\love_009.gif"/>
          <p:cNvPicPr>
            <a:picLocks noChangeAspect="1" noChangeArrowheads="1" noCrop="1"/>
          </p:cNvPicPr>
          <p:nvPr/>
        </p:nvPicPr>
        <p:blipFill>
          <a:blip r:embed="rId11" cstate="print"/>
          <a:srcRect/>
          <a:stretch>
            <a:fillRect/>
          </a:stretch>
        </p:blipFill>
        <p:spPr bwMode="auto">
          <a:xfrm>
            <a:off x="10286999" y="5257800"/>
            <a:ext cx="685800" cy="685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86627" y="606392"/>
            <a:ext cx="12278627" cy="584775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END FOLLOWED BY NEW BEGINNING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1:21 – “And it shall come to pass That whosoever shall call upon the name of the LORD Shall be saved.”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a:t>
            </a:r>
            <a:r>
              <a:rPr kumimoji="0" lang="en-US" sz="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a:t>
            </a:r>
            <a:r>
              <a:rPr kumimoji="0" lang="en-US" sz="54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Links to Christ’s Call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1:8c - “Witnesses to Me … To the </a:t>
            </a:r>
            <a:r>
              <a:rPr kumimoji="0" lang="en-US" sz="6000" b="1" i="0" u="none" strike="noStrike" kern="1200" cap="none" spc="0" normalizeH="0" baseline="0" noProof="0" dirty="0">
                <a:ln/>
                <a:solidFill>
                  <a:srgbClr val="FFC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of the Earth.”   </a:t>
            </a:r>
          </a:p>
        </p:txBody>
      </p:sp>
    </p:spTree>
    <p:extLst>
      <p:ext uri="{BB962C8B-B14F-4D97-AF65-F5344CB8AC3E}">
        <p14:creationId xmlns:p14="http://schemas.microsoft.com/office/powerpoint/2010/main" val="19443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4" end="4"/>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987DD4-0A72-4A23-B11F-6CE39A0EBF01}"/>
              </a:ext>
            </a:extLst>
          </p:cNvPr>
          <p:cNvSpPr txBox="1"/>
          <p:nvPr/>
        </p:nvSpPr>
        <p:spPr>
          <a:xfrm>
            <a:off x="897622" y="545284"/>
            <a:ext cx="10427515" cy="6040755"/>
          </a:xfrm>
          <a:prstGeom prst="rect">
            <a:avLst/>
          </a:prstGeom>
          <a:noFill/>
        </p:spPr>
        <p:txBody>
          <a:bodyPr wrap="square">
            <a:spAutoFit/>
          </a:bodyPr>
          <a:lstStyle/>
          <a:p>
            <a:pPr algn="just" rtl="0"/>
            <a:r>
              <a:rPr lang="en-US" sz="1400" b="1" dirty="0">
                <a:solidFill>
                  <a:srgbClr val="C00000"/>
                </a:solidFill>
                <a:effectLst>
                  <a:outerShdw blurRad="38100" dist="38100" dir="2700000" algn="tl">
                    <a:srgbClr val="000000">
                      <a:alpha val="43137"/>
                    </a:srgbClr>
                  </a:outerShdw>
                </a:effectLst>
              </a:rPr>
              <a:t>We’ve reached the end of the Olivet Discourse and can succinctly summarize our position about which sections relate to the events of the year 70 and which relate to the second coming. We have argued that Mark 13:5–23 (and parallels in Matthew and Luke) relate to the destruction of the temple, 13:24–27 refers to the future second coming of Jesus as traditionally understood, 13:28–31 provides a parable about the destruction of the temple and concludes that topic, and 13:32–37 provides a parable about the second coming and concludes that topic. This understanding of the Olivet Discourse seems to be the best interpretation of all the available evidence.</a:t>
            </a:r>
          </a:p>
          <a:p>
            <a:pPr algn="just" rtl="0"/>
            <a:r>
              <a:rPr lang="en-US" sz="1400" b="1" dirty="0">
                <a:solidFill>
                  <a:srgbClr val="C00000"/>
                </a:solidFill>
                <a:effectLst>
                  <a:outerShdw blurRad="38100" dist="38100" dir="2700000" algn="tl">
                    <a:srgbClr val="000000">
                      <a:alpha val="43137"/>
                    </a:srgbClr>
                  </a:outerShdw>
                </a:effectLst>
              </a:rPr>
              <a:t>In the Olivet Discourse, Jesus thus focuses on two future events. One of these events, the destruction of the temple, was in Jesus’ near future (his current generation) and is in our past. The other event, Jesus’ return, has not yet taken place and is still future. Every generation of Christians must remain vigilant and be active in the Father’s work because that day will come unexpectedly, and when it comes, there will be no time to prepare.</a:t>
            </a:r>
          </a:p>
          <a:p>
            <a:pPr algn="just" rtl="0"/>
            <a:r>
              <a:rPr lang="en-US" sz="1400" b="1" dirty="0">
                <a:solidFill>
                  <a:srgbClr val="C00000"/>
                </a:solidFill>
                <a:effectLst>
                  <a:outerShdw blurRad="38100" dist="38100" dir="2700000" algn="tl">
                    <a:srgbClr val="000000">
                      <a:alpha val="43137"/>
                    </a:srgbClr>
                  </a:outerShdw>
                </a:effectLst>
              </a:rPr>
              <a:t>Several conclusions arise from the reading of the Olivet Discourse argued for above. First, readers who view the Olivet Discourse as referring exclusively to events associated with a seven-year period of tribulation between the rapture and Jesus’ second coming may want to reconsider their view of Jesus’ reference to “this generation” and the way in which the Olivet Discourse is a specific answer to a question from the disciples about when the temple would be destroyed. Jesus didn’t ignore their question or give them an entirely unrelated answer. Nothing in the Olivet Discourse indicates that Jesus taught a future rapture of believers that would be followed by a seven-year period of tribulation centered on the Jewish people and Jerusalem. Jesus’ comments about the tribulation and destruction of Jerusalem and the temple relate to the terrible judgment of the year 70. </a:t>
            </a:r>
          </a:p>
          <a:p>
            <a:pPr algn="just" rtl="0"/>
            <a:r>
              <a:rPr lang="en-US" sz="1400" b="1" dirty="0">
                <a:solidFill>
                  <a:srgbClr val="C00000"/>
                </a:solidFill>
                <a:effectLst>
                  <a:outerShdw blurRad="38100" dist="38100" dir="2700000" algn="tl">
                    <a:srgbClr val="000000">
                      <a:alpha val="43137"/>
                    </a:srgbClr>
                  </a:outerShdw>
                </a:effectLst>
              </a:rPr>
              <a:t>Second, conversely, readers who seek to interpret all of the Olivet Discourse as referring to the destruction of the temple in the year 70 unduly minimize the importance of Matthew’s expanded question at the beginning of the discourse and the way in which Jesus’ words in the discourse about cosmic upheaval and the coming of the Son of Man were understood by the earliest Christians (or at least by Paul and Matthew).</a:t>
            </a:r>
          </a:p>
          <a:p>
            <a:pPr algn="just" rtl="0"/>
            <a:r>
              <a:rPr lang="en-US" sz="1400" b="1" dirty="0">
                <a:solidFill>
                  <a:srgbClr val="C00000"/>
                </a:solidFill>
                <a:effectLst>
                  <a:outerShdw blurRad="38100" dist="38100" dir="2700000" algn="tl">
                    <a:srgbClr val="000000">
                      <a:alpha val="43137"/>
                    </a:srgbClr>
                  </a:outerShdw>
                </a:effectLst>
              </a:rPr>
              <a:t>We have argued that Jesus answered both questions at the beginning of Matthew’s Gospel concerning when the temple would be destroyed and when Jesus would come and the current age would come to an end. Luke guides us in knowing when Jesus transitioned from speaking about the destruction of the temple to his future coming. An indefinite period, called “the times of the Gentiles,” separates the two events (Luke 21:24). This is the period in which we continue to live as we wait for Jesus’ return.</a:t>
            </a:r>
            <a:endParaRPr lang="en-US" sz="800" dirty="0">
              <a:solidFill>
                <a:srgbClr val="C00000"/>
              </a:solidFill>
              <a:effectLst>
                <a:outerShdw blurRad="38100" dist="38100" dir="2700000" algn="tl">
                  <a:srgbClr val="000000">
                    <a:alpha val="43137"/>
                  </a:srgbClr>
                </a:outerShdw>
              </a:effectLst>
            </a:endParaRPr>
          </a:p>
          <a:p>
            <a:pPr algn="just" rtl="0"/>
            <a:endParaRPr lang="en-US" sz="800" dirty="0"/>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85–86).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42183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6DD599-29EB-4DEA-A501-F8FCE4E9564A}"/>
              </a:ext>
            </a:extLst>
          </p:cNvPr>
          <p:cNvSpPr txBox="1"/>
          <p:nvPr/>
        </p:nvSpPr>
        <p:spPr>
          <a:xfrm>
            <a:off x="822121" y="721453"/>
            <a:ext cx="10576423" cy="5623923"/>
          </a:xfrm>
          <a:prstGeom prst="rect">
            <a:avLst/>
          </a:prstGeom>
          <a:noFill/>
        </p:spPr>
        <p:txBody>
          <a:bodyPr wrap="square">
            <a:spAutoFit/>
          </a:bodyPr>
          <a:lstStyle/>
          <a:p>
            <a:pPr algn="just"/>
            <a:r>
              <a:rPr lang="en-US" b="1" dirty="0">
                <a:effectLst>
                  <a:outerShdw blurRad="38100" dist="38100" dir="2700000" algn="tl">
                    <a:srgbClr val="000000">
                      <a:alpha val="43137"/>
                    </a:srgbClr>
                  </a:outerShdw>
                </a:effectLst>
              </a:rPr>
              <a:t>Jesus’ Prophecy – cont.</a:t>
            </a:r>
          </a:p>
          <a:p>
            <a:pPr algn="just"/>
            <a:endParaRPr lang="en-US" sz="1200" dirty="0">
              <a:effectLst>
                <a:outerShdw blurRad="38100" dist="38100" dir="2700000" algn="tl">
                  <a:srgbClr val="000000">
                    <a:alpha val="43137"/>
                  </a:srgbClr>
                </a:outerShdw>
              </a:effectLst>
            </a:endParaRPr>
          </a:p>
          <a:p>
            <a:pPr algn="just"/>
            <a:r>
              <a:rPr lang="en-US" sz="1200" dirty="0">
                <a:effectLst>
                  <a:outerShdw blurRad="38100" dist="38100" dir="2700000" algn="tl">
                    <a:srgbClr val="000000">
                      <a:alpha val="43137"/>
                    </a:srgbClr>
                  </a:outerShdw>
                </a:effectLst>
              </a:rPr>
              <a:t>Jesus’ prophecy of the temple’s destruction was used at his trial to support the death sentence. This charge continued to linger after Jesus’ death and was also leveled against Stephen, one of his followers (Acts 6:13–14). For some Jews, Jesus’ prophecy of the temple’s destruction was enough to discredit him and his followers in subsequent generations. Jesus’ original listeners, of course, would have been familiar with Old Testament prophecies of the destruction of Solomon’s temple that had occurred in 586 BC, but they wouldn’t have viewed the current temple as susceptible to such judgment (Jer. 7:11–14; 26:1–23; Micah 3:12).</a:t>
            </a:r>
          </a:p>
          <a:p>
            <a:pPr algn="just" rtl="0"/>
            <a:r>
              <a:rPr lang="en-US" sz="1200" dirty="0">
                <a:effectLst>
                  <a:outerShdw blurRad="38100" dist="38100" dir="2700000" algn="tl">
                    <a:srgbClr val="000000">
                      <a:alpha val="43137"/>
                    </a:srgbClr>
                  </a:outerShdw>
                </a:effectLst>
              </a:rPr>
              <a:t>The statement that not “one stone” would be left “upon another” indicates utter destruction that reverses the building process (Hag. 2:15). Some stones still rest upon another from the substructure and retaining wall of the temple Mount (the Wailing Wall), so Jesus was either referring to the temple buildings or was using prophetic hyperbole to stress the reality of total and irreversible destruction. His prophetic statement receives extra weight by the phrase “Truly, I say to you,” which prefaces it in Matthew’s Gospel. Jesus’ statement is emphatic and final: The temple is going to be destroyed.</a:t>
            </a:r>
          </a:p>
          <a:p>
            <a:pPr algn="just" rtl="0"/>
            <a:r>
              <a:rPr lang="en-US" sz="1200" dirty="0">
                <a:effectLst>
                  <a:outerShdw blurRad="38100" dist="38100" dir="2700000" algn="tl">
                    <a:srgbClr val="000000">
                      <a:alpha val="43137"/>
                    </a:srgbClr>
                  </a:outerShdw>
                </a:effectLst>
              </a:rPr>
              <a:t>This prophecy is significant for at least three reasons. First, by predicting the temple’s demise Jesus made clear to his disciples that he was fully aware of what lay ahead. His power to predict the future was also evident in his foreknowledge of Judas’s betrayal and Peter’s denial. Jesus was not merely guessing, and he certainly didn’t simply prophesy things people were itching to hear. He was a genuine prophet; in fact, he was “the” prophet of whom Moses spoke:</a:t>
            </a:r>
          </a:p>
          <a:p>
            <a:pPr algn="just" rtl="0"/>
            <a:endParaRPr lang="en-US" sz="800" dirty="0">
              <a:effectLst>
                <a:outerShdw blurRad="38100" dist="38100" dir="2700000" algn="tl">
                  <a:srgbClr val="000000">
                    <a:alpha val="43137"/>
                  </a:srgbClr>
                </a:outerShdw>
              </a:effectLst>
            </a:endParaRPr>
          </a:p>
          <a:p>
            <a:pPr marR="7200" algn="just" rtl="0"/>
            <a:r>
              <a:rPr lang="en-US" sz="1100" dirty="0">
                <a:effectLst>
                  <a:outerShdw blurRad="38100" dist="38100" dir="2700000" algn="tl">
                    <a:srgbClr val="000000">
                      <a:alpha val="43137"/>
                    </a:srgbClr>
                  </a:outerShdw>
                </a:effectLst>
              </a:rPr>
              <a:t>The LORD your God will raise up for you a prophet like me from among you, from your brothers—it is to him you shall listen—just as you desired of the LORD your God at Horeb on the day of the assembly, when you said, “Let me not hear again the voice of the LORD my God or see this great fire any more, lest I die.” And the LORD said to me, “They are right in what they have spoken. I will raise up for them a prophet like you from among their brothers. And I will put my words in his mouth, and he shall speak to them all that I command him. And whoever will not listen to my words that he shall speak in my name, I myself will require it of him.” (Deut. 18:15–18)</a:t>
            </a:r>
          </a:p>
          <a:p>
            <a:pPr marR="7200" algn="just" rtl="0"/>
            <a:endParaRPr lang="en-US" sz="800"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Second, the fact that no Gospel writer mentions the fulfillment of this prophecy suggests that these accounts were written before Jerusalem fell and the temple was destroyed by the Romans in AD 70. If any of them had known about the prophecy’s fulfillment, he would surely have commented on it. The Gospel writers weren’t making up prophecies after the fact (</a:t>
            </a:r>
            <a:r>
              <a:rPr lang="en-US" sz="1200" i="1" dirty="0" err="1">
                <a:effectLst>
                  <a:outerShdw blurRad="38100" dist="38100" dir="2700000" algn="tl">
                    <a:srgbClr val="000000">
                      <a:alpha val="43137"/>
                    </a:srgbClr>
                  </a:outerShdw>
                </a:effectLst>
              </a:rPr>
              <a:t>vaticinia</a:t>
            </a:r>
            <a:r>
              <a:rPr lang="en-US" sz="1200" i="1" dirty="0">
                <a:effectLst>
                  <a:outerShdw blurRad="38100" dist="38100" dir="2700000" algn="tl">
                    <a:srgbClr val="000000">
                      <a:alpha val="43137"/>
                    </a:srgbClr>
                  </a:outerShdw>
                </a:effectLst>
              </a:rPr>
              <a:t> ex </a:t>
            </a:r>
            <a:r>
              <a:rPr lang="en-US" sz="1200" i="1" dirty="0" err="1">
                <a:effectLst>
                  <a:outerShdw blurRad="38100" dist="38100" dir="2700000" algn="tl">
                    <a:srgbClr val="000000">
                      <a:alpha val="43137"/>
                    </a:srgbClr>
                  </a:outerShdw>
                </a:effectLst>
              </a:rPr>
              <a:t>eventu</a:t>
            </a:r>
            <a:r>
              <a:rPr lang="en-US" sz="1200" i="1" dirty="0">
                <a:effectLst>
                  <a:outerShdw blurRad="38100" dist="38100" dir="2700000" algn="tl">
                    <a:srgbClr val="000000">
                      <a:alpha val="43137"/>
                    </a:srgbClr>
                  </a:outerShdw>
                </a:effectLst>
              </a:rPr>
              <a:t>) but recording a legitimate prophecy uttered before the events transpired.</a:t>
            </a:r>
          </a:p>
          <a:p>
            <a:pPr algn="just" rtl="0"/>
            <a:r>
              <a:rPr lang="en-US" sz="1200" dirty="0">
                <a:effectLst>
                  <a:outerShdw blurRad="38100" dist="38100" dir="2700000" algn="tl">
                    <a:srgbClr val="000000">
                      <a:alpha val="43137"/>
                    </a:srgbClr>
                  </a:outerShdw>
                </a:effectLst>
              </a:rPr>
              <a:t>Third, and perhaps most importantly, this prophecy sets the stage for the entire Olivet Discourse. Any interpretation of Matthew 24, Mark 13, and Luke 21 that doesn’t relate in some way to the historical destruction of the temple is on the wrong track. This prophecy sets the topic for the discourse. This doesn’t mean that Jesus couldn’t talk about other things beyond the destruction of Jerusalem in the Olivet Discourse, but this event is surely the starting point as we seek to understand what else Jesus might have said about the future.</a:t>
            </a:r>
          </a:p>
          <a:p>
            <a:pPr algn="just" rtl="0"/>
            <a:endParaRPr lang="en-US" dirty="0"/>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34–37).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336954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Deuteronomy 18:21-22</a:t>
            </a:r>
          </a:p>
        </p:txBody>
      </p:sp>
      <p:sp>
        <p:nvSpPr>
          <p:cNvPr id="3" name="Content Placeholder 2"/>
          <p:cNvSpPr>
            <a:spLocks noGrp="1"/>
          </p:cNvSpPr>
          <p:nvPr>
            <p:ph idx="1"/>
          </p:nvPr>
        </p:nvSpPr>
        <p:spPr>
          <a:xfrm>
            <a:off x="1981200" y="1600200"/>
            <a:ext cx="7620000" cy="3657600"/>
          </a:xfrm>
        </p:spPr>
        <p:txBody>
          <a:bodyPr>
            <a:normAutofit/>
          </a:bodyPr>
          <a:lstStyle/>
          <a:p>
            <a:pPr marL="114300" indent="0">
              <a:buNone/>
            </a:pPr>
            <a:r>
              <a:rPr lang="en-US" sz="3000" dirty="0"/>
              <a:t>And if you say in your heart, ‘How shall we know the word which the </a:t>
            </a:r>
            <a:r>
              <a:rPr lang="en-US" sz="3000" cap="small" dirty="0"/>
              <a:t>Lord</a:t>
            </a:r>
            <a:r>
              <a:rPr lang="en-US" sz="3000" dirty="0"/>
              <a:t> has not spoken?’— </a:t>
            </a:r>
            <a:r>
              <a:rPr lang="en-US" sz="3000" baseline="30000" dirty="0"/>
              <a:t>22 </a:t>
            </a:r>
            <a:r>
              <a:rPr lang="en-US" sz="3000" dirty="0"/>
              <a:t>when a prophet speaks in the name of the </a:t>
            </a:r>
            <a:r>
              <a:rPr lang="en-US" sz="3000" cap="small" dirty="0"/>
              <a:t>Lord</a:t>
            </a:r>
            <a:r>
              <a:rPr lang="en-US" sz="3000" dirty="0"/>
              <a:t>, if the thing does not happen or come to pass, that </a:t>
            </a:r>
            <a:r>
              <a:rPr lang="en-US" sz="3000" i="1" dirty="0"/>
              <a:t>is</a:t>
            </a:r>
            <a:r>
              <a:rPr lang="en-US" sz="3000" dirty="0"/>
              <a:t> the thing which the </a:t>
            </a:r>
            <a:r>
              <a:rPr lang="en-US" sz="3000" cap="small" dirty="0"/>
              <a:t>Lord</a:t>
            </a:r>
            <a:r>
              <a:rPr lang="en-US" sz="3000" dirty="0"/>
              <a:t> has not spoken; the prophet has spoken it presumptuously; you shall not be afraid of him.</a:t>
            </a:r>
          </a:p>
        </p:txBody>
      </p:sp>
    </p:spTree>
    <p:extLst>
      <p:ext uri="{BB962C8B-B14F-4D97-AF65-F5344CB8AC3E}">
        <p14:creationId xmlns:p14="http://schemas.microsoft.com/office/powerpoint/2010/main" val="2980056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Last Week Travels – Monday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336" y="987552"/>
            <a:ext cx="11803310" cy="5379692"/>
          </a:xfrm>
          <a:prstGeom prst="rect">
            <a:avLst/>
          </a:prstGeom>
        </p:spPr>
      </p:pic>
      <p:sp>
        <p:nvSpPr>
          <p:cNvPr id="7" name="Down Arrow 6"/>
          <p:cNvSpPr/>
          <p:nvPr/>
        </p:nvSpPr>
        <p:spPr>
          <a:xfrm rot="10800000">
            <a:off x="10946523" y="4800601"/>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Georgia"/>
              <a:ea typeface="+mn-ea"/>
              <a:cs typeface="+mn-cs"/>
            </a:endParaRPr>
          </a:p>
        </p:txBody>
      </p:sp>
      <p:sp>
        <p:nvSpPr>
          <p:cNvPr id="10" name="Down Arrow 9"/>
          <p:cNvSpPr/>
          <p:nvPr/>
        </p:nvSpPr>
        <p:spPr>
          <a:xfrm rot="16200000">
            <a:off x="2214797" y="1920958"/>
            <a:ext cx="1335024" cy="1930884"/>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p:cNvSpPr txBox="1"/>
          <p:nvPr/>
        </p:nvSpPr>
        <p:spPr>
          <a:xfrm>
            <a:off x="9387281" y="5100505"/>
            <a:ext cx="1812022"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Jesus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Spends Night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Matthew 21:17</a:t>
            </a:r>
          </a:p>
        </p:txBody>
      </p:sp>
      <p:sp>
        <p:nvSpPr>
          <p:cNvPr id="8" name="Down Arrow 7"/>
          <p:cNvSpPr/>
          <p:nvPr/>
        </p:nvSpPr>
        <p:spPr>
          <a:xfrm rot="2603534">
            <a:off x="8855509" y="3056237"/>
            <a:ext cx="820816" cy="938402"/>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eorgia"/>
                <a:ea typeface="+mn-ea"/>
                <a:cs typeface="+mn-cs"/>
              </a:rPr>
              <a:t>?</a:t>
            </a:r>
          </a:p>
        </p:txBody>
      </p:sp>
      <p:sp>
        <p:nvSpPr>
          <p:cNvPr id="9" name="TextBox 8"/>
          <p:cNvSpPr txBox="1"/>
          <p:nvPr/>
        </p:nvSpPr>
        <p:spPr>
          <a:xfrm>
            <a:off x="7404215" y="3313651"/>
            <a:ext cx="124113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Barren    Fig Tree</a:t>
            </a:r>
          </a:p>
        </p:txBody>
      </p:sp>
      <p:sp>
        <p:nvSpPr>
          <p:cNvPr id="12" name="TextBox 11"/>
          <p:cNvSpPr txBox="1"/>
          <p:nvPr/>
        </p:nvSpPr>
        <p:spPr>
          <a:xfrm>
            <a:off x="5425095" y="4968262"/>
            <a:ext cx="156072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Jesus Laments</a:t>
            </a:r>
          </a:p>
        </p:txBody>
      </p:sp>
      <p:sp>
        <p:nvSpPr>
          <p:cNvPr id="2" name="Up Arrow 1"/>
          <p:cNvSpPr/>
          <p:nvPr/>
        </p:nvSpPr>
        <p:spPr>
          <a:xfrm>
            <a:off x="6727723" y="4456324"/>
            <a:ext cx="914400" cy="914401"/>
          </a:xfrm>
          <a:prstGeom prst="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eorgia"/>
                <a:ea typeface="+mn-ea"/>
                <a:cs typeface="+mn-cs"/>
              </a:rPr>
              <a:t>?</a:t>
            </a:r>
          </a:p>
        </p:txBody>
      </p:sp>
    </p:spTree>
    <p:extLst>
      <p:ext uri="{BB962C8B-B14F-4D97-AF65-F5344CB8AC3E}">
        <p14:creationId xmlns:p14="http://schemas.microsoft.com/office/powerpoint/2010/main" val="19026760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2"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a:extLst>
              <a:ext uri="{FF2B5EF4-FFF2-40B4-BE49-F238E27FC236}">
                <a16:creationId xmlns:a16="http://schemas.microsoft.com/office/drawing/2014/main" id="{CB6755A1-850C-4F8D-9982-39A91E463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58"/>
          <a:stretch>
            <a:fillRect/>
          </a:stretch>
        </p:blipFill>
        <p:spPr bwMode="auto">
          <a:xfrm>
            <a:off x="1524000" y="1"/>
            <a:ext cx="91455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7459" name="Picture 3">
            <a:extLst>
              <a:ext uri="{FF2B5EF4-FFF2-40B4-BE49-F238E27FC236}">
                <a16:creationId xmlns:a16="http://schemas.microsoft.com/office/drawing/2014/main" id="{8FFD481F-168C-4B2E-BFCF-707B3BC9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3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Freeform 4">
            <a:extLst>
              <a:ext uri="{FF2B5EF4-FFF2-40B4-BE49-F238E27FC236}">
                <a16:creationId xmlns:a16="http://schemas.microsoft.com/office/drawing/2014/main" id="{2EE3346D-A673-4967-B212-935A90C8A1A7}"/>
              </a:ext>
            </a:extLst>
          </p:cNvPr>
          <p:cNvSpPr>
            <a:spLocks/>
          </p:cNvSpPr>
          <p:nvPr/>
        </p:nvSpPr>
        <p:spPr bwMode="auto">
          <a:xfrm>
            <a:off x="7378700" y="2717800"/>
            <a:ext cx="2603500" cy="4025900"/>
          </a:xfrm>
          <a:custGeom>
            <a:avLst/>
            <a:gdLst/>
            <a:ahLst/>
            <a:cxnLst>
              <a:cxn ang="0">
                <a:pos x="1640" y="2536"/>
              </a:cxn>
              <a:cxn ang="0">
                <a:pos x="1616" y="2520"/>
              </a:cxn>
              <a:cxn ang="0">
                <a:pos x="1604" y="2512"/>
              </a:cxn>
              <a:cxn ang="0">
                <a:pos x="1580" y="2484"/>
              </a:cxn>
              <a:cxn ang="0">
                <a:pos x="1540" y="2444"/>
              </a:cxn>
              <a:cxn ang="0">
                <a:pos x="1504" y="2412"/>
              </a:cxn>
              <a:cxn ang="0">
                <a:pos x="1476" y="2380"/>
              </a:cxn>
              <a:cxn ang="0">
                <a:pos x="1452" y="2372"/>
              </a:cxn>
              <a:cxn ang="0">
                <a:pos x="1440" y="2364"/>
              </a:cxn>
              <a:cxn ang="0">
                <a:pos x="1408" y="2340"/>
              </a:cxn>
              <a:cxn ang="0">
                <a:pos x="1360" y="2304"/>
              </a:cxn>
              <a:cxn ang="0">
                <a:pos x="1348" y="2296"/>
              </a:cxn>
              <a:cxn ang="0">
                <a:pos x="1248" y="2248"/>
              </a:cxn>
              <a:cxn ang="0">
                <a:pos x="1180" y="2220"/>
              </a:cxn>
              <a:cxn ang="0">
                <a:pos x="1168" y="2152"/>
              </a:cxn>
              <a:cxn ang="0">
                <a:pos x="1160" y="2128"/>
              </a:cxn>
              <a:cxn ang="0">
                <a:pos x="1108" y="1964"/>
              </a:cxn>
              <a:cxn ang="0">
                <a:pos x="1068" y="1904"/>
              </a:cxn>
              <a:cxn ang="0">
                <a:pos x="1044" y="1888"/>
              </a:cxn>
              <a:cxn ang="0">
                <a:pos x="1020" y="1836"/>
              </a:cxn>
              <a:cxn ang="0">
                <a:pos x="1008" y="1700"/>
              </a:cxn>
              <a:cxn ang="0">
                <a:pos x="1000" y="1604"/>
              </a:cxn>
              <a:cxn ang="0">
                <a:pos x="912" y="1356"/>
              </a:cxn>
              <a:cxn ang="0">
                <a:pos x="936" y="1220"/>
              </a:cxn>
              <a:cxn ang="0">
                <a:pos x="948" y="1184"/>
              </a:cxn>
              <a:cxn ang="0">
                <a:pos x="956" y="1160"/>
              </a:cxn>
              <a:cxn ang="0">
                <a:pos x="928" y="984"/>
              </a:cxn>
              <a:cxn ang="0">
                <a:pos x="888" y="924"/>
              </a:cxn>
              <a:cxn ang="0">
                <a:pos x="848" y="896"/>
              </a:cxn>
              <a:cxn ang="0">
                <a:pos x="840" y="880"/>
              </a:cxn>
              <a:cxn ang="0">
                <a:pos x="828" y="872"/>
              </a:cxn>
              <a:cxn ang="0">
                <a:pos x="824" y="852"/>
              </a:cxn>
              <a:cxn ang="0">
                <a:pos x="808" y="824"/>
              </a:cxn>
              <a:cxn ang="0">
                <a:pos x="776" y="796"/>
              </a:cxn>
              <a:cxn ang="0">
                <a:pos x="712" y="688"/>
              </a:cxn>
              <a:cxn ang="0">
                <a:pos x="676" y="656"/>
              </a:cxn>
              <a:cxn ang="0">
                <a:pos x="652" y="640"/>
              </a:cxn>
              <a:cxn ang="0">
                <a:pos x="628" y="608"/>
              </a:cxn>
              <a:cxn ang="0">
                <a:pos x="612" y="588"/>
              </a:cxn>
              <a:cxn ang="0">
                <a:pos x="596" y="552"/>
              </a:cxn>
              <a:cxn ang="0">
                <a:pos x="588" y="528"/>
              </a:cxn>
              <a:cxn ang="0">
                <a:pos x="568" y="416"/>
              </a:cxn>
              <a:cxn ang="0">
                <a:pos x="544" y="404"/>
              </a:cxn>
              <a:cxn ang="0">
                <a:pos x="484" y="368"/>
              </a:cxn>
              <a:cxn ang="0">
                <a:pos x="444" y="344"/>
              </a:cxn>
              <a:cxn ang="0">
                <a:pos x="404" y="316"/>
              </a:cxn>
              <a:cxn ang="0">
                <a:pos x="324" y="272"/>
              </a:cxn>
              <a:cxn ang="0">
                <a:pos x="240" y="240"/>
              </a:cxn>
              <a:cxn ang="0">
                <a:pos x="188" y="216"/>
              </a:cxn>
              <a:cxn ang="0">
                <a:pos x="164" y="208"/>
              </a:cxn>
              <a:cxn ang="0">
                <a:pos x="152" y="204"/>
              </a:cxn>
              <a:cxn ang="0">
                <a:pos x="140" y="176"/>
              </a:cxn>
              <a:cxn ang="0">
                <a:pos x="124" y="152"/>
              </a:cxn>
              <a:cxn ang="0">
                <a:pos x="92" y="88"/>
              </a:cxn>
              <a:cxn ang="0">
                <a:pos x="68" y="72"/>
              </a:cxn>
              <a:cxn ang="0">
                <a:pos x="56" y="64"/>
              </a:cxn>
              <a:cxn ang="0">
                <a:pos x="24" y="36"/>
              </a:cxn>
              <a:cxn ang="0">
                <a:pos x="12" y="28"/>
              </a:cxn>
              <a:cxn ang="0">
                <a:pos x="4" y="16"/>
              </a:cxn>
              <a:cxn ang="0">
                <a:pos x="0" y="0"/>
              </a:cxn>
            </a:cxnLst>
            <a:rect l="0" t="0" r="r" b="b"/>
            <a:pathLst>
              <a:path w="1640" h="2536">
                <a:moveTo>
                  <a:pt x="1640" y="2536"/>
                </a:moveTo>
                <a:cubicBezTo>
                  <a:pt x="1632" y="2530"/>
                  <a:pt x="1624" y="2525"/>
                  <a:pt x="1616" y="2520"/>
                </a:cubicBezTo>
                <a:cubicBezTo>
                  <a:pt x="1612" y="2517"/>
                  <a:pt x="1604" y="2512"/>
                  <a:pt x="1604" y="2512"/>
                </a:cubicBezTo>
                <a:cubicBezTo>
                  <a:pt x="1598" y="2496"/>
                  <a:pt x="1596" y="2489"/>
                  <a:pt x="1580" y="2484"/>
                </a:cubicBezTo>
                <a:cubicBezTo>
                  <a:pt x="1570" y="2469"/>
                  <a:pt x="1554" y="2453"/>
                  <a:pt x="1540" y="2444"/>
                </a:cubicBezTo>
                <a:cubicBezTo>
                  <a:pt x="1535" y="2431"/>
                  <a:pt x="1516" y="2416"/>
                  <a:pt x="1504" y="2412"/>
                </a:cubicBezTo>
                <a:cubicBezTo>
                  <a:pt x="1500" y="2406"/>
                  <a:pt x="1480" y="2382"/>
                  <a:pt x="1476" y="2380"/>
                </a:cubicBezTo>
                <a:cubicBezTo>
                  <a:pt x="1468" y="2375"/>
                  <a:pt x="1459" y="2376"/>
                  <a:pt x="1452" y="2372"/>
                </a:cubicBezTo>
                <a:cubicBezTo>
                  <a:pt x="1448" y="2369"/>
                  <a:pt x="1444" y="2366"/>
                  <a:pt x="1440" y="2364"/>
                </a:cubicBezTo>
                <a:cubicBezTo>
                  <a:pt x="1430" y="2349"/>
                  <a:pt x="1422" y="2349"/>
                  <a:pt x="1408" y="2340"/>
                </a:cubicBezTo>
                <a:cubicBezTo>
                  <a:pt x="1396" y="2322"/>
                  <a:pt x="1377" y="2315"/>
                  <a:pt x="1360" y="2304"/>
                </a:cubicBezTo>
                <a:cubicBezTo>
                  <a:pt x="1356" y="2301"/>
                  <a:pt x="1348" y="2296"/>
                  <a:pt x="1348" y="2296"/>
                </a:cubicBezTo>
                <a:cubicBezTo>
                  <a:pt x="1327" y="2265"/>
                  <a:pt x="1282" y="2252"/>
                  <a:pt x="1248" y="2248"/>
                </a:cubicBezTo>
                <a:cubicBezTo>
                  <a:pt x="1223" y="2239"/>
                  <a:pt x="1203" y="2231"/>
                  <a:pt x="1180" y="2220"/>
                </a:cubicBezTo>
                <a:cubicBezTo>
                  <a:pt x="1161" y="2165"/>
                  <a:pt x="1182" y="2232"/>
                  <a:pt x="1168" y="2152"/>
                </a:cubicBezTo>
                <a:cubicBezTo>
                  <a:pt x="1166" y="2143"/>
                  <a:pt x="1160" y="2128"/>
                  <a:pt x="1160" y="2128"/>
                </a:cubicBezTo>
                <a:cubicBezTo>
                  <a:pt x="1155" y="2083"/>
                  <a:pt x="1131" y="2003"/>
                  <a:pt x="1108" y="1964"/>
                </a:cubicBezTo>
                <a:cubicBezTo>
                  <a:pt x="1096" y="1945"/>
                  <a:pt x="1085" y="1917"/>
                  <a:pt x="1068" y="1904"/>
                </a:cubicBezTo>
                <a:cubicBezTo>
                  <a:pt x="1060" y="1898"/>
                  <a:pt x="1044" y="1888"/>
                  <a:pt x="1044" y="1888"/>
                </a:cubicBezTo>
                <a:cubicBezTo>
                  <a:pt x="1033" y="1872"/>
                  <a:pt x="1025" y="1853"/>
                  <a:pt x="1020" y="1836"/>
                </a:cubicBezTo>
                <a:cubicBezTo>
                  <a:pt x="1016" y="1787"/>
                  <a:pt x="1010" y="1749"/>
                  <a:pt x="1008" y="1700"/>
                </a:cubicBezTo>
                <a:cubicBezTo>
                  <a:pt x="1005" y="1654"/>
                  <a:pt x="1010" y="1637"/>
                  <a:pt x="1000" y="1604"/>
                </a:cubicBezTo>
                <a:cubicBezTo>
                  <a:pt x="974" y="1517"/>
                  <a:pt x="925" y="1447"/>
                  <a:pt x="912" y="1356"/>
                </a:cubicBezTo>
                <a:cubicBezTo>
                  <a:pt x="916" y="1308"/>
                  <a:pt x="923" y="1265"/>
                  <a:pt x="936" y="1220"/>
                </a:cubicBezTo>
                <a:cubicBezTo>
                  <a:pt x="939" y="1207"/>
                  <a:pt x="944" y="1196"/>
                  <a:pt x="948" y="1184"/>
                </a:cubicBezTo>
                <a:cubicBezTo>
                  <a:pt x="950" y="1176"/>
                  <a:pt x="956" y="1160"/>
                  <a:pt x="956" y="1160"/>
                </a:cubicBezTo>
                <a:cubicBezTo>
                  <a:pt x="953" y="1092"/>
                  <a:pt x="956" y="1041"/>
                  <a:pt x="928" y="984"/>
                </a:cubicBezTo>
                <a:cubicBezTo>
                  <a:pt x="916" y="961"/>
                  <a:pt x="913" y="932"/>
                  <a:pt x="888" y="924"/>
                </a:cubicBezTo>
                <a:cubicBezTo>
                  <a:pt x="875" y="911"/>
                  <a:pt x="862" y="905"/>
                  <a:pt x="848" y="896"/>
                </a:cubicBezTo>
                <a:cubicBezTo>
                  <a:pt x="845" y="890"/>
                  <a:pt x="843" y="884"/>
                  <a:pt x="840" y="880"/>
                </a:cubicBezTo>
                <a:cubicBezTo>
                  <a:pt x="836" y="876"/>
                  <a:pt x="830" y="876"/>
                  <a:pt x="828" y="872"/>
                </a:cubicBezTo>
                <a:cubicBezTo>
                  <a:pt x="824" y="866"/>
                  <a:pt x="826" y="858"/>
                  <a:pt x="824" y="852"/>
                </a:cubicBezTo>
                <a:cubicBezTo>
                  <a:pt x="820" y="841"/>
                  <a:pt x="813" y="833"/>
                  <a:pt x="808" y="824"/>
                </a:cubicBezTo>
                <a:cubicBezTo>
                  <a:pt x="800" y="811"/>
                  <a:pt x="776" y="796"/>
                  <a:pt x="776" y="796"/>
                </a:cubicBezTo>
                <a:cubicBezTo>
                  <a:pt x="764" y="760"/>
                  <a:pt x="744" y="709"/>
                  <a:pt x="712" y="688"/>
                </a:cubicBezTo>
                <a:cubicBezTo>
                  <a:pt x="701" y="667"/>
                  <a:pt x="695" y="667"/>
                  <a:pt x="676" y="656"/>
                </a:cubicBezTo>
                <a:cubicBezTo>
                  <a:pt x="667" y="651"/>
                  <a:pt x="652" y="640"/>
                  <a:pt x="652" y="640"/>
                </a:cubicBezTo>
                <a:cubicBezTo>
                  <a:pt x="642" y="625"/>
                  <a:pt x="642" y="617"/>
                  <a:pt x="628" y="608"/>
                </a:cubicBezTo>
                <a:cubicBezTo>
                  <a:pt x="620" y="584"/>
                  <a:pt x="630" y="606"/>
                  <a:pt x="612" y="588"/>
                </a:cubicBezTo>
                <a:cubicBezTo>
                  <a:pt x="602" y="578"/>
                  <a:pt x="599" y="563"/>
                  <a:pt x="596" y="552"/>
                </a:cubicBezTo>
                <a:cubicBezTo>
                  <a:pt x="593" y="544"/>
                  <a:pt x="588" y="528"/>
                  <a:pt x="588" y="528"/>
                </a:cubicBezTo>
                <a:cubicBezTo>
                  <a:pt x="586" y="503"/>
                  <a:pt x="591" y="439"/>
                  <a:pt x="568" y="416"/>
                </a:cubicBezTo>
                <a:cubicBezTo>
                  <a:pt x="554" y="402"/>
                  <a:pt x="558" y="412"/>
                  <a:pt x="544" y="404"/>
                </a:cubicBezTo>
                <a:cubicBezTo>
                  <a:pt x="522" y="392"/>
                  <a:pt x="506" y="377"/>
                  <a:pt x="484" y="368"/>
                </a:cubicBezTo>
                <a:cubicBezTo>
                  <a:pt x="469" y="361"/>
                  <a:pt x="444" y="344"/>
                  <a:pt x="444" y="344"/>
                </a:cubicBezTo>
                <a:cubicBezTo>
                  <a:pt x="438" y="327"/>
                  <a:pt x="420" y="321"/>
                  <a:pt x="404" y="316"/>
                </a:cubicBezTo>
                <a:cubicBezTo>
                  <a:pt x="384" y="287"/>
                  <a:pt x="350" y="289"/>
                  <a:pt x="324" y="272"/>
                </a:cubicBezTo>
                <a:cubicBezTo>
                  <a:pt x="299" y="255"/>
                  <a:pt x="267" y="249"/>
                  <a:pt x="240" y="240"/>
                </a:cubicBezTo>
                <a:cubicBezTo>
                  <a:pt x="221" y="233"/>
                  <a:pt x="206" y="223"/>
                  <a:pt x="188" y="216"/>
                </a:cubicBezTo>
                <a:cubicBezTo>
                  <a:pt x="180" y="212"/>
                  <a:pt x="172" y="210"/>
                  <a:pt x="164" y="208"/>
                </a:cubicBezTo>
                <a:cubicBezTo>
                  <a:pt x="160" y="206"/>
                  <a:pt x="152" y="204"/>
                  <a:pt x="152" y="204"/>
                </a:cubicBezTo>
                <a:cubicBezTo>
                  <a:pt x="147" y="194"/>
                  <a:pt x="144" y="184"/>
                  <a:pt x="140" y="176"/>
                </a:cubicBezTo>
                <a:cubicBezTo>
                  <a:pt x="135" y="167"/>
                  <a:pt x="124" y="152"/>
                  <a:pt x="124" y="152"/>
                </a:cubicBezTo>
                <a:cubicBezTo>
                  <a:pt x="121" y="143"/>
                  <a:pt x="101" y="95"/>
                  <a:pt x="92" y="88"/>
                </a:cubicBezTo>
                <a:cubicBezTo>
                  <a:pt x="84" y="81"/>
                  <a:pt x="76" y="77"/>
                  <a:pt x="68" y="72"/>
                </a:cubicBezTo>
                <a:cubicBezTo>
                  <a:pt x="64" y="69"/>
                  <a:pt x="56" y="64"/>
                  <a:pt x="56" y="64"/>
                </a:cubicBezTo>
                <a:cubicBezTo>
                  <a:pt x="42" y="43"/>
                  <a:pt x="52" y="54"/>
                  <a:pt x="24" y="36"/>
                </a:cubicBezTo>
                <a:cubicBezTo>
                  <a:pt x="20" y="33"/>
                  <a:pt x="12" y="28"/>
                  <a:pt x="12" y="28"/>
                </a:cubicBezTo>
                <a:cubicBezTo>
                  <a:pt x="9" y="24"/>
                  <a:pt x="5" y="20"/>
                  <a:pt x="4" y="16"/>
                </a:cubicBezTo>
                <a:cubicBezTo>
                  <a:pt x="1" y="10"/>
                  <a:pt x="0" y="0"/>
                  <a:pt x="0" y="0"/>
                </a:cubicBezTo>
              </a:path>
            </a:pathLst>
          </a:custGeom>
          <a:noFill/>
          <a:ln w="50800">
            <a:solidFill>
              <a:srgbClr val="FF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7029" name="Text Box 5">
            <a:extLst>
              <a:ext uri="{FF2B5EF4-FFF2-40B4-BE49-F238E27FC236}">
                <a16:creationId xmlns:a16="http://schemas.microsoft.com/office/drawing/2014/main" id="{A8D87533-94A6-4786-BBEB-023AD6558C43}"/>
              </a:ext>
            </a:extLst>
          </p:cNvPr>
          <p:cNvSpPr txBox="1">
            <a:spLocks noChangeArrowheads="1"/>
          </p:cNvSpPr>
          <p:nvPr/>
        </p:nvSpPr>
        <p:spPr bwMode="auto">
          <a:xfrm>
            <a:off x="1752600" y="3657600"/>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Jerusalem</a:t>
            </a:r>
          </a:p>
        </p:txBody>
      </p:sp>
      <p:sp>
        <p:nvSpPr>
          <p:cNvPr id="257030" name="Text Box 6">
            <a:extLst>
              <a:ext uri="{FF2B5EF4-FFF2-40B4-BE49-F238E27FC236}">
                <a16:creationId xmlns:a16="http://schemas.microsoft.com/office/drawing/2014/main" id="{15657FD3-D6BF-40B1-A4A0-42A1BB7453DA}"/>
              </a:ext>
            </a:extLst>
          </p:cNvPr>
          <p:cNvSpPr txBox="1">
            <a:spLocks noChangeArrowheads="1"/>
          </p:cNvSpPr>
          <p:nvPr/>
        </p:nvSpPr>
        <p:spPr bwMode="auto">
          <a:xfrm>
            <a:off x="8229600" y="29718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Bethphage</a:t>
            </a:r>
          </a:p>
        </p:txBody>
      </p:sp>
      <p:sp>
        <p:nvSpPr>
          <p:cNvPr id="257031" name="Text Box 7">
            <a:extLst>
              <a:ext uri="{FF2B5EF4-FFF2-40B4-BE49-F238E27FC236}">
                <a16:creationId xmlns:a16="http://schemas.microsoft.com/office/drawing/2014/main" id="{886562B6-9609-4090-A775-AF4798833759}"/>
              </a:ext>
            </a:extLst>
          </p:cNvPr>
          <p:cNvSpPr txBox="1">
            <a:spLocks noChangeArrowheads="1"/>
          </p:cNvSpPr>
          <p:nvPr/>
        </p:nvSpPr>
        <p:spPr bwMode="auto">
          <a:xfrm>
            <a:off x="7543800" y="57912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Bethany</a:t>
            </a:r>
          </a:p>
        </p:txBody>
      </p:sp>
      <p:sp>
        <p:nvSpPr>
          <p:cNvPr id="257032" name="Text Box 8">
            <a:extLst>
              <a:ext uri="{FF2B5EF4-FFF2-40B4-BE49-F238E27FC236}">
                <a16:creationId xmlns:a16="http://schemas.microsoft.com/office/drawing/2014/main" id="{A92BDF74-6E74-438F-89FA-8BC390751A97}"/>
              </a:ext>
            </a:extLst>
          </p:cNvPr>
          <p:cNvSpPr txBox="1">
            <a:spLocks noChangeArrowheads="1"/>
          </p:cNvSpPr>
          <p:nvPr/>
        </p:nvSpPr>
        <p:spPr bwMode="auto">
          <a:xfrm rot="18600000">
            <a:off x="7079457" y="1226344"/>
            <a:ext cx="23622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Mt. of Olives</a:t>
            </a: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sp>
        <p:nvSpPr>
          <p:cNvPr id="257033" name="Text Box 9">
            <a:extLst>
              <a:ext uri="{FF2B5EF4-FFF2-40B4-BE49-F238E27FC236}">
                <a16:creationId xmlns:a16="http://schemas.microsoft.com/office/drawing/2014/main" id="{D147DB23-A4FF-4E8E-BEC5-0AEDC267CEE3}"/>
              </a:ext>
            </a:extLst>
          </p:cNvPr>
          <p:cNvSpPr txBox="1">
            <a:spLocks noChangeArrowheads="1"/>
          </p:cNvSpPr>
          <p:nvPr/>
        </p:nvSpPr>
        <p:spPr bwMode="auto">
          <a:xfrm>
            <a:off x="1524000" y="5959476"/>
            <a:ext cx="3505200" cy="89852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33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Came to the Mount of Olives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wipe(down)">
                                      <p:cBhvr>
                                        <p:cTn id="7" dur="10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B0A63-E1FA-411D-A452-82B34F91B358}"/>
              </a:ext>
            </a:extLst>
          </p:cNvPr>
          <p:cNvSpPr txBox="1"/>
          <p:nvPr/>
        </p:nvSpPr>
        <p:spPr>
          <a:xfrm>
            <a:off x="964735" y="620785"/>
            <a:ext cx="10268124" cy="6494085"/>
          </a:xfrm>
          <a:prstGeom prst="rect">
            <a:avLst/>
          </a:prstGeom>
          <a:noFill/>
        </p:spPr>
        <p:txBody>
          <a:bodyPr wrap="square">
            <a:spAutoFit/>
          </a:bodyPr>
          <a:lstStyle/>
          <a:p>
            <a:pPr algn="ctr" rtl="0"/>
            <a:r>
              <a:rPr lang="en-US" b="1" dirty="0">
                <a:effectLst>
                  <a:outerShdw blurRad="38100" dist="38100" dir="2700000" algn="tl">
                    <a:srgbClr val="000000">
                      <a:alpha val="43137"/>
                    </a:srgbClr>
                  </a:outerShdw>
                </a:effectLst>
              </a:rPr>
              <a:t>The Disciples’ Questions</a:t>
            </a:r>
          </a:p>
          <a:p>
            <a:pPr algn="just" rtl="0"/>
            <a:r>
              <a:rPr lang="en-US" sz="800" dirty="0">
                <a:effectLst>
                  <a:outerShdw blurRad="38100" dist="38100" dir="2700000" algn="tl">
                    <a:srgbClr val="000000">
                      <a:alpha val="43137"/>
                    </a:srgbClr>
                  </a:outerShdw>
                </a:effectLst>
              </a:rPr>
              <a:t>	</a:t>
            </a:r>
          </a:p>
          <a:p>
            <a:pPr algn="just" rtl="0"/>
            <a:r>
              <a:rPr lang="en-US" sz="1400" dirty="0">
                <a:effectLst>
                  <a:outerShdw blurRad="38100" dist="38100" dir="2700000" algn="tl">
                    <a:srgbClr val="000000">
                      <a:alpha val="43137"/>
                    </a:srgbClr>
                  </a:outerShdw>
                </a:effectLst>
              </a:rPr>
              <a:t>Luke doesn’t comment on the location, but Matthew and Mark indicate that Jesus and his followers had moved to the Mount of Olives, about halfway to where they were spending the night in Bethany. During the walk, the disciples were probably still processing the shock of Jesus’ prophecy and couldn’t wait to ask for more details. Jesus had made clear that the temple would be destroyed but didn’t specify the time or sign that would precede its destruction. This naturally led to the questions posed by the disciples: When would these things happen? What sign would indicate that they were about to take place? In Mark and Luke, the disciples’ dual question doesn’t seem to go beyond Jesus’ prophecy about the temple’s destruction. They wanted to know when it would take place and what sign would precede the catastrophe.</a:t>
            </a:r>
          </a:p>
          <a:p>
            <a:pPr algn="just" rtl="0"/>
            <a:r>
              <a:rPr lang="en-US" sz="1400" dirty="0">
                <a:effectLst>
                  <a:outerShdw blurRad="38100" dist="38100" dir="2700000" algn="tl">
                    <a:srgbClr val="000000">
                      <a:alpha val="43137"/>
                    </a:srgbClr>
                  </a:outerShdw>
                </a:effectLst>
              </a:rPr>
              <a:t>However, the way in which the question is expanded in Matthew’s account seems to point beyond the destruction of the temple toward Jesus’ second coming. In Matthew, the disciples ask: “Tell us, when will these things be [the destruction of the temple as in Mark and Luke], and what will be the sign of your coming </a:t>
            </a:r>
            <a:r>
              <a:rPr lang="en-US" sz="1400" i="1" dirty="0">
                <a:effectLst>
                  <a:outerShdw blurRad="38100" dist="38100" dir="2700000" algn="tl">
                    <a:srgbClr val="000000">
                      <a:alpha val="43137"/>
                    </a:srgbClr>
                  </a:outerShdw>
                </a:effectLst>
              </a:rPr>
              <a:t>and of the end of the age?”</a:t>
            </a:r>
          </a:p>
          <a:p>
            <a:pPr algn="just" rtl="0"/>
            <a:r>
              <a:rPr lang="en-US" sz="1400" dirty="0">
                <a:effectLst>
                  <a:outerShdw blurRad="38100" dist="38100" dir="2700000" algn="tl">
                    <a:srgbClr val="000000">
                      <a:alpha val="43137"/>
                    </a:srgbClr>
                  </a:outerShdw>
                </a:effectLst>
              </a:rPr>
              <a:t>It is likely that the disciples would have understood the temple’s demise as a cataclysmic event that would take place only at the end of the present evil age and the dawning of the promised age to come. They would have thought of one, not two, events separated by thousands of years, so from the perspective of the original disciples the question in Matthew is the same as that in Mark and Luke. For now, it will suffice to note that many interpreters think that Matthew is in fact distinguishing two separate events with his expanded question. First, when will these things take place (i.e., when will the temple be destroyed?). Second, what will be the sign of Jesus’ second coming and of the end of the age? If this is correct, it suggests that Jesus in the Olivet Discourse is discussing two distinct historical events separated from each other by a certain amount of time. This is rendered more likely in Matthew by the additional material he features at the end of his version of the discourse that is not included in Mark and Luke (most of Matt. 24:37–25:46). This unique Matthean material pertains to the future second coming.</a:t>
            </a:r>
          </a:p>
          <a:p>
            <a:pPr algn="ctr" rtl="0"/>
            <a:r>
              <a:rPr lang="en-US" sz="1400" b="1" dirty="0">
                <a:effectLst>
                  <a:outerShdw blurRad="38100" dist="38100" dir="2700000" algn="tl">
                    <a:srgbClr val="000000">
                      <a:alpha val="43137"/>
                    </a:srgbClr>
                  </a:outerShdw>
                </a:effectLst>
              </a:rPr>
              <a:t>The Main Interpretive Question</a:t>
            </a:r>
          </a:p>
          <a:p>
            <a:pPr algn="just" rtl="0"/>
            <a:r>
              <a:rPr lang="en-US" sz="1400" dirty="0">
                <a:effectLst>
                  <a:outerShdw blurRad="38100" dist="38100" dir="2700000" algn="tl">
                    <a:srgbClr val="000000">
                      <a:alpha val="43137"/>
                    </a:srgbClr>
                  </a:outerShdw>
                </a:effectLst>
              </a:rPr>
              <a:t>The question to keep in mind as we move forward is bound up with these two main events: </a:t>
            </a:r>
            <a:r>
              <a:rPr lang="en-US" sz="1400" i="1" dirty="0">
                <a:effectLst>
                  <a:outerShdw blurRad="38100" dist="38100" dir="2700000" algn="tl">
                    <a:srgbClr val="000000">
                      <a:alpha val="43137"/>
                    </a:srgbClr>
                  </a:outerShdw>
                </a:effectLst>
              </a:rPr>
              <a:t>When is Jesus prophesying about the destruction of Jerusalem and the temple by the Romans in the year 70, and when is he prophesying about his second coming? The initial question asked by the disciples focused on the timing of the destruction of the temple, so it would make sense for Jesus to begin by responding to that question first.</a:t>
            </a:r>
          </a:p>
          <a:p>
            <a:pPr lvl="1"/>
            <a:r>
              <a:rPr lang="en-US" sz="800" dirty="0">
                <a:effectLst>
                  <a:outerShdw blurRad="38100" dist="38100" dir="2700000" algn="tl">
                    <a:srgbClr val="000000">
                      <a:alpha val="43137"/>
                    </a:srgbClr>
                  </a:outerShdw>
                </a:effectLst>
              </a:rPr>
              <a:t> </a:t>
            </a:r>
          </a:p>
          <a:p>
            <a:r>
              <a:rPr lang="en-US" b="0" i="0" u="none" strike="noStrike" baseline="0" dirty="0">
                <a:solidFill>
                  <a:schemeClr val="bg1"/>
                </a:solidFill>
              </a:rPr>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37–39).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200346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8624" y="274638"/>
            <a:ext cx="9957732" cy="1143000"/>
          </a:xfrm>
        </p:spPr>
        <p:txBody>
          <a:bodyPr/>
          <a:lstStyle/>
          <a:p>
            <a:r>
              <a:rPr lang="en-US" sz="3200" b="1" dirty="0">
                <a:solidFill>
                  <a:srgbClr val="C00000"/>
                </a:solidFill>
                <a:effectLst>
                  <a:outerShdw blurRad="38100" dist="38100" dir="2700000" algn="tl">
                    <a:srgbClr val="000000">
                      <a:alpha val="43137"/>
                    </a:srgbClr>
                  </a:outerShdw>
                </a:effectLst>
              </a:rPr>
              <a:t>Separation In Jesus Response to Apostle’s Questions</a:t>
            </a:r>
          </a:p>
        </p:txBody>
      </p:sp>
      <p:pic>
        <p:nvPicPr>
          <p:cNvPr id="6" name="Picture 5">
            <a:extLst>
              <a:ext uri="{FF2B5EF4-FFF2-40B4-BE49-F238E27FC236}">
                <a16:creationId xmlns:a16="http://schemas.microsoft.com/office/drawing/2014/main" id="{B80549D7-81D7-4895-98F5-E414EA428320}"/>
              </a:ext>
            </a:extLst>
          </p:cNvPr>
          <p:cNvPicPr>
            <a:picLocks noChangeAspect="1"/>
          </p:cNvPicPr>
          <p:nvPr/>
        </p:nvPicPr>
        <p:blipFill>
          <a:blip r:embed="rId2"/>
          <a:stretch>
            <a:fillRect/>
          </a:stretch>
        </p:blipFill>
        <p:spPr>
          <a:xfrm>
            <a:off x="1182848" y="1577129"/>
            <a:ext cx="8883942" cy="4697835"/>
          </a:xfrm>
          <a:prstGeom prst="rect">
            <a:avLst/>
          </a:prstGeom>
        </p:spPr>
      </p:pic>
    </p:spTree>
    <p:extLst>
      <p:ext uri="{BB962C8B-B14F-4D97-AF65-F5344CB8AC3E}">
        <p14:creationId xmlns:p14="http://schemas.microsoft.com/office/powerpoint/2010/main" val="380069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Matthew 24:3</a:t>
            </a:r>
          </a:p>
        </p:txBody>
      </p:sp>
      <p:sp>
        <p:nvSpPr>
          <p:cNvPr id="3" name="Content Placeholder 2"/>
          <p:cNvSpPr>
            <a:spLocks noGrp="1"/>
          </p:cNvSpPr>
          <p:nvPr>
            <p:ph idx="1"/>
          </p:nvPr>
        </p:nvSpPr>
        <p:spPr/>
        <p:txBody>
          <a:bodyPr>
            <a:normAutofit/>
          </a:bodyPr>
          <a:lstStyle/>
          <a:p>
            <a:r>
              <a:rPr lang="en-US" sz="3000" dirty="0"/>
              <a:t>The disciples of Jesus privately asked Jesus later on Mt. Olives three questions:</a:t>
            </a:r>
          </a:p>
          <a:p>
            <a:endParaRPr lang="en-US" sz="3000" dirty="0"/>
          </a:p>
          <a:p>
            <a:pPr marL="628650" indent="-514350">
              <a:buAutoNum type="arabicParenR"/>
            </a:pPr>
            <a:endParaRPr lang="en-US" sz="3000" dirty="0"/>
          </a:p>
        </p:txBody>
      </p:sp>
      <p:sp>
        <p:nvSpPr>
          <p:cNvPr id="5" name="TextBox 4"/>
          <p:cNvSpPr txBox="1"/>
          <p:nvPr/>
        </p:nvSpPr>
        <p:spPr>
          <a:xfrm>
            <a:off x="2209800" y="2819400"/>
            <a:ext cx="7543800" cy="553998"/>
          </a:xfrm>
          <a:prstGeom prst="rect">
            <a:avLst/>
          </a:prstGeom>
          <a:solidFill>
            <a:srgbClr val="00B050"/>
          </a:solidFill>
        </p:spPr>
        <p:txBody>
          <a:bodyPr wrap="square" rtlCol="0">
            <a:spAutoFit/>
          </a:bodyPr>
          <a:lstStyle/>
          <a:p>
            <a:r>
              <a:rPr lang="en-US" sz="3000" dirty="0">
                <a:solidFill>
                  <a:srgbClr val="2F2B20"/>
                </a:solidFill>
                <a:latin typeface="Calibri"/>
              </a:rPr>
              <a:t>1)  When will </a:t>
            </a:r>
            <a:r>
              <a:rPr lang="en-US" sz="3000" b="1" dirty="0">
                <a:solidFill>
                  <a:srgbClr val="2F2B20"/>
                </a:solidFill>
                <a:latin typeface="Calibri"/>
              </a:rPr>
              <a:t>these things </a:t>
            </a:r>
            <a:r>
              <a:rPr lang="en-US" sz="3000" dirty="0">
                <a:solidFill>
                  <a:srgbClr val="2F2B20"/>
                </a:solidFill>
                <a:latin typeface="Calibri"/>
              </a:rPr>
              <a:t>be?</a:t>
            </a:r>
          </a:p>
        </p:txBody>
      </p:sp>
      <p:sp>
        <p:nvSpPr>
          <p:cNvPr id="6" name="TextBox 5"/>
          <p:cNvSpPr txBox="1"/>
          <p:nvPr/>
        </p:nvSpPr>
        <p:spPr>
          <a:xfrm>
            <a:off x="2209800" y="3484602"/>
            <a:ext cx="7543800" cy="553998"/>
          </a:xfrm>
          <a:prstGeom prst="rect">
            <a:avLst/>
          </a:prstGeom>
          <a:solidFill>
            <a:srgbClr val="00B0F0"/>
          </a:solidFill>
        </p:spPr>
        <p:txBody>
          <a:bodyPr wrap="square" rtlCol="0">
            <a:spAutoFit/>
          </a:bodyPr>
          <a:lstStyle/>
          <a:p>
            <a:r>
              <a:rPr lang="en-US" sz="3000" dirty="0">
                <a:solidFill>
                  <a:srgbClr val="2F2B20"/>
                </a:solidFill>
                <a:latin typeface="Calibri"/>
              </a:rPr>
              <a:t>2)  What will be the sign of </a:t>
            </a:r>
            <a:r>
              <a:rPr lang="en-US" sz="3000" b="1" dirty="0">
                <a:solidFill>
                  <a:srgbClr val="2F2B20"/>
                </a:solidFill>
                <a:latin typeface="Calibri"/>
              </a:rPr>
              <a:t>Your</a:t>
            </a:r>
            <a:r>
              <a:rPr lang="en-US" sz="3000" dirty="0">
                <a:solidFill>
                  <a:srgbClr val="2F2B20"/>
                </a:solidFill>
                <a:latin typeface="Calibri"/>
              </a:rPr>
              <a:t> coming?</a:t>
            </a:r>
          </a:p>
        </p:txBody>
      </p:sp>
      <p:sp>
        <p:nvSpPr>
          <p:cNvPr id="7" name="TextBox 6"/>
          <p:cNvSpPr txBox="1"/>
          <p:nvPr/>
        </p:nvSpPr>
        <p:spPr>
          <a:xfrm>
            <a:off x="2209800" y="4165937"/>
            <a:ext cx="7543800" cy="553998"/>
          </a:xfrm>
          <a:prstGeom prst="rect">
            <a:avLst/>
          </a:prstGeom>
          <a:solidFill>
            <a:srgbClr val="FFFF00"/>
          </a:solidFill>
        </p:spPr>
        <p:txBody>
          <a:bodyPr wrap="square" rtlCol="0">
            <a:spAutoFit/>
          </a:bodyPr>
          <a:lstStyle/>
          <a:p>
            <a:r>
              <a:rPr lang="en-US" sz="3000" dirty="0">
                <a:solidFill>
                  <a:srgbClr val="2F2B20"/>
                </a:solidFill>
                <a:latin typeface="Calibri"/>
              </a:rPr>
              <a:t>3)  What will be the sign of the </a:t>
            </a:r>
            <a:r>
              <a:rPr lang="en-US" sz="3000" b="1" dirty="0">
                <a:solidFill>
                  <a:srgbClr val="2F2B20"/>
                </a:solidFill>
                <a:latin typeface="Calibri"/>
              </a:rPr>
              <a:t>end of the age</a:t>
            </a:r>
            <a:r>
              <a:rPr lang="en-US" sz="3000" dirty="0">
                <a:solidFill>
                  <a:srgbClr val="2F2B20"/>
                </a:solidFill>
                <a:latin typeface="Calibri"/>
              </a:rPr>
              <a:t>?</a:t>
            </a:r>
          </a:p>
        </p:txBody>
      </p:sp>
    </p:spTree>
    <p:extLst>
      <p:ext uri="{BB962C8B-B14F-4D97-AF65-F5344CB8AC3E}">
        <p14:creationId xmlns:p14="http://schemas.microsoft.com/office/powerpoint/2010/main" val="15742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Questions – 3 Answers!</a:t>
            </a:r>
          </a:p>
        </p:txBody>
      </p:sp>
      <p:sp>
        <p:nvSpPr>
          <p:cNvPr id="5" name="Content Placeholder 4"/>
          <p:cNvSpPr txBox="1">
            <a:spLocks noGrp="1"/>
          </p:cNvSpPr>
          <p:nvPr>
            <p:ph idx="1"/>
          </p:nvPr>
        </p:nvSpPr>
        <p:spPr>
          <a:xfrm>
            <a:off x="2133600" y="1371601"/>
            <a:ext cx="7620000" cy="1015663"/>
          </a:xfrm>
          <a:prstGeom prst="rect">
            <a:avLst/>
          </a:prstGeom>
          <a:noFill/>
        </p:spPr>
        <p:txBody>
          <a:bodyPr wrap="square" rtlCol="0">
            <a:spAutoFit/>
          </a:bodyPr>
          <a:lstStyle/>
          <a:p>
            <a:pPr marL="114300" indent="0">
              <a:buNone/>
            </a:pPr>
            <a:r>
              <a:rPr lang="en-US" sz="3000" dirty="0"/>
              <a:t>Unfortunately, many today try to roll these three questions into one event.</a:t>
            </a:r>
          </a:p>
        </p:txBody>
      </p:sp>
      <p:sp>
        <p:nvSpPr>
          <p:cNvPr id="6" name="TextBox 5"/>
          <p:cNvSpPr txBox="1"/>
          <p:nvPr/>
        </p:nvSpPr>
        <p:spPr>
          <a:xfrm>
            <a:off x="2370406" y="2362200"/>
            <a:ext cx="6858000" cy="1754326"/>
          </a:xfrm>
          <a:prstGeom prst="rect">
            <a:avLst/>
          </a:prstGeom>
          <a:solidFill>
            <a:schemeClr val="bg2"/>
          </a:solidFill>
        </p:spPr>
        <p:txBody>
          <a:bodyPr wrap="square" rtlCol="0">
            <a:spAutoFit/>
          </a:bodyPr>
          <a:lstStyle/>
          <a:p>
            <a:r>
              <a:rPr lang="en-US" sz="3000" dirty="0">
                <a:solidFill>
                  <a:srgbClr val="2F2B20"/>
                </a:solidFill>
                <a:latin typeface="Calibri"/>
              </a:rPr>
              <a:t>Such was the premise behind the landmark book written in 1970 by Hal Lindsey called     *    </a:t>
            </a:r>
            <a:r>
              <a:rPr lang="en-US" sz="3000" u="sng" dirty="0">
                <a:solidFill>
                  <a:srgbClr val="2F2B20"/>
                </a:solidFill>
                <a:latin typeface="Calibri"/>
              </a:rPr>
              <a:t>“The Late Great Earth</a:t>
            </a:r>
            <a:r>
              <a:rPr lang="en-US" sz="3000" dirty="0">
                <a:solidFill>
                  <a:srgbClr val="2F2B20"/>
                </a:solidFill>
                <a:latin typeface="Calibri"/>
              </a:rPr>
              <a:t>”.</a:t>
            </a:r>
          </a:p>
          <a:p>
            <a:endParaRPr lang="en-US" dirty="0">
              <a:solidFill>
                <a:srgbClr val="2F2B20"/>
              </a:solidFill>
              <a:latin typeface="Calibri"/>
            </a:endParaRPr>
          </a:p>
        </p:txBody>
      </p:sp>
      <p:sp>
        <p:nvSpPr>
          <p:cNvPr id="7" name="TextBox 6"/>
          <p:cNvSpPr txBox="1"/>
          <p:nvPr/>
        </p:nvSpPr>
        <p:spPr>
          <a:xfrm>
            <a:off x="2370406" y="4267200"/>
            <a:ext cx="7086600" cy="1754326"/>
          </a:xfrm>
          <a:prstGeom prst="rect">
            <a:avLst/>
          </a:prstGeom>
          <a:solidFill>
            <a:schemeClr val="accent2"/>
          </a:solidFill>
        </p:spPr>
        <p:txBody>
          <a:bodyPr wrap="square" rtlCol="0">
            <a:spAutoFit/>
          </a:bodyPr>
          <a:lstStyle/>
          <a:p>
            <a:r>
              <a:rPr lang="en-US" sz="3000" dirty="0">
                <a:solidFill>
                  <a:srgbClr val="2F2B20"/>
                </a:solidFill>
                <a:latin typeface="Calibri"/>
              </a:rPr>
              <a:t>This book is the centerpiece of the               Pre-Millennial Dispensation theory so prevalent in the religious world today.</a:t>
            </a:r>
          </a:p>
          <a:p>
            <a:endParaRPr lang="en-US" dirty="0">
              <a:solidFill>
                <a:srgbClr val="2F2B20"/>
              </a:solidFill>
              <a:latin typeface="Calibri"/>
            </a:endParaRPr>
          </a:p>
        </p:txBody>
      </p:sp>
    </p:spTree>
    <p:extLst>
      <p:ext uri="{BB962C8B-B14F-4D97-AF65-F5344CB8AC3E}">
        <p14:creationId xmlns:p14="http://schemas.microsoft.com/office/powerpoint/2010/main" val="398451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Begins His Response</a:t>
            </a:r>
          </a:p>
        </p:txBody>
      </p:sp>
      <p:sp>
        <p:nvSpPr>
          <p:cNvPr id="3" name="Content Placeholder 2"/>
          <p:cNvSpPr>
            <a:spLocks noGrp="1"/>
          </p:cNvSpPr>
          <p:nvPr>
            <p:ph idx="1"/>
          </p:nvPr>
        </p:nvSpPr>
        <p:spPr>
          <a:xfrm>
            <a:off x="1981200" y="1600200"/>
            <a:ext cx="7848600" cy="3048000"/>
          </a:xfrm>
        </p:spPr>
        <p:txBody>
          <a:bodyPr>
            <a:normAutofit/>
          </a:bodyPr>
          <a:lstStyle/>
          <a:p>
            <a:pPr marL="114300" indent="0">
              <a:buNone/>
            </a:pPr>
            <a:r>
              <a:rPr lang="en-US" sz="3000" dirty="0"/>
              <a:t>Question 3:  </a:t>
            </a:r>
          </a:p>
          <a:p>
            <a:pPr marL="114300" indent="0">
              <a:buNone/>
            </a:pPr>
            <a:endParaRPr lang="en-US" sz="3000" dirty="0"/>
          </a:p>
          <a:p>
            <a:pPr marL="114300" indent="0">
              <a:buNone/>
            </a:pPr>
            <a:endParaRPr lang="en-US" sz="3000" dirty="0"/>
          </a:p>
          <a:p>
            <a:pPr marL="114300" indent="0">
              <a:buNone/>
            </a:pPr>
            <a:r>
              <a:rPr lang="en-US" sz="3000" dirty="0"/>
              <a:t>Answer:  Found in vv.4-31</a:t>
            </a:r>
          </a:p>
        </p:txBody>
      </p:sp>
      <p:sp>
        <p:nvSpPr>
          <p:cNvPr id="5" name="TextBox 4"/>
          <p:cNvSpPr txBox="1"/>
          <p:nvPr/>
        </p:nvSpPr>
        <p:spPr>
          <a:xfrm>
            <a:off x="2133600" y="2286000"/>
            <a:ext cx="7543800" cy="553998"/>
          </a:xfrm>
          <a:prstGeom prst="rect">
            <a:avLst/>
          </a:prstGeom>
          <a:solidFill>
            <a:srgbClr val="FFFF00"/>
          </a:solidFill>
        </p:spPr>
        <p:txBody>
          <a:bodyPr wrap="square" rtlCol="0">
            <a:spAutoFit/>
          </a:bodyPr>
          <a:lstStyle/>
          <a:p>
            <a:r>
              <a:rPr lang="en-US" sz="3000" dirty="0">
                <a:solidFill>
                  <a:srgbClr val="2F2B20"/>
                </a:solidFill>
                <a:latin typeface="Calibri"/>
              </a:rPr>
              <a:t>What will be the sign of the </a:t>
            </a:r>
            <a:r>
              <a:rPr lang="en-US" sz="3000" b="1" dirty="0">
                <a:solidFill>
                  <a:srgbClr val="2F2B20"/>
                </a:solidFill>
                <a:latin typeface="Calibri"/>
              </a:rPr>
              <a:t>end of the age</a:t>
            </a:r>
            <a:r>
              <a:rPr lang="en-US" sz="3000" dirty="0">
                <a:solidFill>
                  <a:srgbClr val="2F2B20"/>
                </a:solidFill>
                <a:latin typeface="Calibri"/>
              </a:rPr>
              <a:t>?</a:t>
            </a:r>
          </a:p>
        </p:txBody>
      </p:sp>
    </p:spTree>
    <p:extLst>
      <p:ext uri="{BB962C8B-B14F-4D97-AF65-F5344CB8AC3E}">
        <p14:creationId xmlns:p14="http://schemas.microsoft.com/office/powerpoint/2010/main" val="305146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D6635-4BA2-4776-B67B-DD2383821E3B}"/>
              </a:ext>
            </a:extLst>
          </p:cNvPr>
          <p:cNvSpPr txBox="1"/>
          <p:nvPr/>
        </p:nvSpPr>
        <p:spPr>
          <a:xfrm>
            <a:off x="1048624" y="738231"/>
            <a:ext cx="10075178" cy="5478423"/>
          </a:xfrm>
          <a:prstGeom prst="rect">
            <a:avLst/>
          </a:prstGeom>
          <a:noFill/>
        </p:spPr>
        <p:txBody>
          <a:bodyPr wrap="square">
            <a:spAutoFit/>
          </a:bodyPr>
          <a:lstStyle/>
          <a:p>
            <a:pPr algn="just" rtl="0"/>
            <a:r>
              <a:rPr lang="en-US" sz="1600" dirty="0">
                <a:effectLst>
                  <a:outerShdw blurRad="38100" dist="38100" dir="2700000" algn="tl">
                    <a:srgbClr val="000000">
                      <a:alpha val="43137"/>
                    </a:srgbClr>
                  </a:outerShdw>
                </a:effectLst>
              </a:rPr>
              <a:t>Jesus began his answer to the disciples’ question concerning the timing of the destruction of Jerusalem and the end of the age by giving a series of non-signs. These are persons or events (false messiahs, wars, famines, and earthquakes) that will appear or take place but won’t indicate that the end is near and won’t constitute the sign for which they were asking. It’s interesting that even though many think these verses describe signs prior to the end, Jesus explicitly warned the disciples against being deceived, cautioning them that these things don’t yet constitute the end. They mark only the beginning of “birth pains.” The metaphor of birth pains may indicate that these things will increase in intensity as time goes on, though this isn’t explicitly stated.</a:t>
            </a:r>
          </a:p>
          <a:p>
            <a:pPr algn="just" rtl="0"/>
            <a:endParaRPr lang="en-US" sz="800" dirty="0">
              <a:effectLst>
                <a:outerShdw blurRad="38100" dist="38100" dir="2700000" algn="tl">
                  <a:srgbClr val="000000">
                    <a:alpha val="43137"/>
                  </a:srgbClr>
                </a:outerShdw>
              </a:effectLst>
            </a:endParaRPr>
          </a:p>
          <a:p>
            <a:pPr algn="just" rtl="0"/>
            <a:r>
              <a:rPr lang="en-US" sz="1600" dirty="0">
                <a:effectLst>
                  <a:outerShdw blurRad="38100" dist="38100" dir="2700000" algn="tl">
                    <a:srgbClr val="000000">
                      <a:alpha val="43137"/>
                    </a:srgbClr>
                  </a:outerShdw>
                </a:effectLst>
              </a:rPr>
              <a:t>Yet what “end” is in view: the destruction of Jerusalem and the temple or Jesus’ second coming? At this point, it’s not necessary to distinguish between the two since Jesus isn’t listing signs of the end but rather persons or events that could trouble or confuse his followers but were just an ordinary part of unfolding history. They are not signs of the end, and his followers must be on guard not to be deceived and think that these things are signaling the end. Even as these things have been evident through history, they were all also fulfilled between the years 30 and 70, so the non-signs don’t necessarily point beyond the cataclysmic events of the year 70.</a:t>
            </a:r>
          </a:p>
          <a:p>
            <a:pPr algn="just" rtl="0"/>
            <a:endParaRPr lang="en-US" sz="800" dirty="0">
              <a:effectLst>
                <a:outerShdw blurRad="38100" dist="38100" dir="2700000" algn="tl">
                  <a:srgbClr val="000000">
                    <a:alpha val="43137"/>
                  </a:srgbClr>
                </a:outerShdw>
              </a:effectLst>
            </a:endParaRPr>
          </a:p>
          <a:p>
            <a:pPr algn="just" rtl="0"/>
            <a:r>
              <a:rPr lang="en-US" sz="1600" dirty="0">
                <a:effectLst>
                  <a:outerShdw blurRad="38100" dist="38100" dir="2700000" algn="tl">
                    <a:srgbClr val="000000">
                      <a:alpha val="43137"/>
                    </a:srgbClr>
                  </a:outerShdw>
                </a:effectLst>
              </a:rPr>
              <a:t>First, Jesus warned that some would claim to be the </a:t>
            </a:r>
            <a:r>
              <a:rPr lang="en-US" sz="1600" i="1" dirty="0">
                <a:effectLst>
                  <a:outerShdw blurRad="38100" dist="38100" dir="2700000" algn="tl">
                    <a:srgbClr val="000000">
                      <a:alpha val="43137"/>
                    </a:srgbClr>
                  </a:outerShdw>
                </a:effectLst>
              </a:rPr>
              <a:t>Messiah and deceive many. It’s not that these people would claim to be Jesus but that they would claim to be the true Jewish Messiah. If a Christian were to follow one of these false messianic claimants, it would involve a rejection of trust in Jesus as Messiah. Any followers of these false messiahs would also share their fate.</a:t>
            </a:r>
          </a:p>
          <a:p>
            <a:pPr lvl="1"/>
            <a:r>
              <a:rPr lang="en-US" dirty="0"/>
              <a:t> </a:t>
            </a:r>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41–42).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1712878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7772400" cy="1143000"/>
          </a:xfrm>
        </p:spPr>
        <p:txBody>
          <a:bodyPr/>
          <a:lstStyle/>
          <a:p>
            <a:r>
              <a:rPr lang="en-US" sz="4200" dirty="0"/>
              <a:t>Signs of the end of the (Jewish) age</a:t>
            </a:r>
          </a:p>
        </p:txBody>
      </p:sp>
      <p:sp>
        <p:nvSpPr>
          <p:cNvPr id="3" name="Content Placeholder 2"/>
          <p:cNvSpPr>
            <a:spLocks noGrp="1"/>
          </p:cNvSpPr>
          <p:nvPr>
            <p:ph idx="1"/>
          </p:nvPr>
        </p:nvSpPr>
        <p:spPr/>
        <p:txBody>
          <a:bodyPr>
            <a:normAutofit lnSpcReduction="10000"/>
          </a:bodyPr>
          <a:lstStyle/>
          <a:p>
            <a:r>
              <a:rPr lang="en-US" sz="3000" dirty="0"/>
              <a:t>1.  False Messiahs</a:t>
            </a:r>
          </a:p>
          <a:p>
            <a:r>
              <a:rPr lang="en-US" sz="3000" dirty="0"/>
              <a:t>2.  Wars and Rumors of Wars</a:t>
            </a:r>
          </a:p>
          <a:p>
            <a:r>
              <a:rPr lang="en-US" sz="3000" dirty="0"/>
              <a:t>3.  Famines</a:t>
            </a:r>
          </a:p>
          <a:p>
            <a:r>
              <a:rPr lang="en-US" sz="3000" dirty="0"/>
              <a:t>4.  Pestilences</a:t>
            </a:r>
          </a:p>
          <a:p>
            <a:r>
              <a:rPr lang="en-US" sz="3000" dirty="0"/>
              <a:t>5.  Earthquakes</a:t>
            </a:r>
          </a:p>
          <a:p>
            <a:r>
              <a:rPr lang="en-US" sz="3000" dirty="0"/>
              <a:t>6.  Christian tribulations</a:t>
            </a:r>
          </a:p>
          <a:p>
            <a:r>
              <a:rPr lang="en-US" sz="3000" dirty="0"/>
              <a:t>7.  False Prophets</a:t>
            </a:r>
          </a:p>
          <a:p>
            <a:r>
              <a:rPr lang="en-US" sz="3000" dirty="0"/>
              <a:t>8.  Falling Away</a:t>
            </a:r>
          </a:p>
          <a:p>
            <a:r>
              <a:rPr lang="en-US" sz="3000" dirty="0"/>
              <a:t>9.  Spreading of the Gospel worldwide</a:t>
            </a:r>
          </a:p>
        </p:txBody>
      </p:sp>
    </p:spTree>
    <p:extLst>
      <p:ext uri="{BB962C8B-B14F-4D97-AF65-F5344CB8AC3E}">
        <p14:creationId xmlns:p14="http://schemas.microsoft.com/office/powerpoint/2010/main" val="62940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CE7A6-34D8-4559-B62A-D84760997C98}"/>
              </a:ext>
            </a:extLst>
          </p:cNvPr>
          <p:cNvSpPr txBox="1"/>
          <p:nvPr/>
        </p:nvSpPr>
        <p:spPr>
          <a:xfrm>
            <a:off x="906011" y="679508"/>
            <a:ext cx="10352014" cy="5689699"/>
          </a:xfrm>
          <a:prstGeom prst="rect">
            <a:avLst/>
          </a:prstGeom>
          <a:noFill/>
        </p:spPr>
        <p:txBody>
          <a:bodyPr wrap="square">
            <a:spAutoFit/>
          </a:bodyPr>
          <a:lstStyle/>
          <a:p>
            <a:pPr algn="just" rtl="0"/>
            <a:r>
              <a:rPr lang="en-US" sz="1200" dirty="0">
                <a:effectLst>
                  <a:outerShdw blurRad="38100" dist="38100" dir="2700000" algn="tl">
                    <a:srgbClr val="000000">
                      <a:alpha val="43137"/>
                    </a:srgbClr>
                  </a:outerShdw>
                </a:effectLst>
              </a:rPr>
              <a:t>Second, Jesus warned of </a:t>
            </a:r>
            <a:r>
              <a:rPr lang="en-US" sz="1200" i="1" dirty="0">
                <a:effectLst>
                  <a:outerShdw blurRad="38100" dist="38100" dir="2700000" algn="tl">
                    <a:srgbClr val="000000">
                      <a:alpha val="43137"/>
                    </a:srgbClr>
                  </a:outerShdw>
                </a:effectLst>
              </a:rPr>
              <a:t>wars and rumors of wars. In the 30s and early 60s there were disturbances and conflicts with the Parthian empire to the East. The Parthians were a long-standing threat to Rome, and Palestine was a buffer and pawn throughout the long conflict. Apart from the Parthians, there was constant unrest within Palestine itself. Finally, the Jewish revolt against the Romans began in the year 66. Apart from actual fighting, there would have been constant rumors of war during the years 30–70.</a:t>
            </a:r>
          </a:p>
          <a:p>
            <a:pPr algn="just" rtl="0"/>
            <a:endParaRPr lang="en-US" sz="800" i="1"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Third, </a:t>
            </a:r>
            <a:r>
              <a:rPr lang="en-US" sz="1200" i="1" dirty="0">
                <a:effectLst>
                  <a:outerShdw blurRad="38100" dist="38100" dir="2700000" algn="tl">
                    <a:srgbClr val="000000">
                      <a:alpha val="43137"/>
                    </a:srgbClr>
                  </a:outerShdw>
                </a:effectLst>
              </a:rPr>
              <a:t>famine was a constant threat in the ancient world, and first-century Roman emperors often minted coins featuring Ceres (the goddess of agriculture and grain crops) and Annona (the goddess of grain supply) as imperial propaganda to assure citizens that the emperor could guarantee a steady supply of food. The emperors were primarily concerned with the supply of grain to the city of Rome and to the legions, and the provinces often had to fend for themselves as best they could. Josephus describes a terrible famine that took place in the years 46 to 48: “It was in the administration of Tiberius Alexander that the great famine occurred in Judaea, during which Queen Helena bought grain from Egypt for large sums and distributed it to the needy” (Josephus, Antiquities 20.101; cf. Antiquities 3.320; 20.51–53). This was a significant famine, and Luke described how Agabus prophesied about it with the result that the church in Antioch raised support and sent it to the Judean Christians through Barnabas and Saul (Acts 11:28–30).</a:t>
            </a:r>
          </a:p>
          <a:p>
            <a:pPr algn="just" rtl="0"/>
            <a:endParaRPr lang="en-US" sz="1200" i="1"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Fourth, Jesus prophesied that there would be </a:t>
            </a:r>
            <a:r>
              <a:rPr lang="en-US" sz="1200" i="1" dirty="0">
                <a:effectLst>
                  <a:outerShdw blurRad="38100" dist="38100" dir="2700000" algn="tl">
                    <a:srgbClr val="000000">
                      <a:alpha val="43137"/>
                    </a:srgbClr>
                  </a:outerShdw>
                </a:effectLst>
              </a:rPr>
              <a:t>earthquakes. Earthquakes were known in the ancient world but were not scientifically understood and often caused considerable alarm. Josephus describes an earthquake that took place during the Jewish War of the years 66–70:</a:t>
            </a:r>
          </a:p>
          <a:p>
            <a:pPr algn="just" rtl="0"/>
            <a:endParaRPr lang="en-US" sz="800" i="1" dirty="0">
              <a:effectLst>
                <a:outerShdw blurRad="38100" dist="38100" dir="2700000" algn="tl">
                  <a:srgbClr val="000000">
                    <a:alpha val="43137"/>
                  </a:srgbClr>
                </a:outerShdw>
              </a:effectLst>
            </a:endParaRPr>
          </a:p>
          <a:p>
            <a:pPr marR="7200" algn="just" rtl="0"/>
            <a:r>
              <a:rPr lang="en-US" sz="1100" dirty="0">
                <a:effectLst>
                  <a:outerShdw blurRad="38100" dist="38100" dir="2700000" algn="tl">
                    <a:srgbClr val="000000">
                      <a:alpha val="43137"/>
                    </a:srgbClr>
                  </a:outerShdw>
                </a:effectLst>
              </a:rPr>
              <a:t>For in the course of the night a terrific storm broke out: the winds blew a hurricane, rain fell in torrents, lightning was continuous, accompanied by fearful thunder-caps and extraordinary rumblings of earthquake. Such convulsion of the very fabric of the universe clearly foretokened destruction for mankind, and the conjecture was natural that these were portents of no trifling calamity. In this the Idumaeans and the city folk were of one mind: the former being persuaded that God was wroth at their expedition and that they were not to escape retribution for bearing arms against the metropolis, </a:t>
            </a:r>
            <a:r>
              <a:rPr lang="en-US" sz="1100" dirty="0" err="1">
                <a:effectLst>
                  <a:outerShdw blurRad="38100" dist="38100" dir="2700000" algn="tl">
                    <a:srgbClr val="000000">
                      <a:alpha val="43137"/>
                    </a:srgbClr>
                  </a:outerShdw>
                </a:effectLst>
              </a:rPr>
              <a:t>Ananus</a:t>
            </a:r>
            <a:r>
              <a:rPr lang="en-US" sz="1100" dirty="0">
                <a:effectLst>
                  <a:outerShdw blurRad="38100" dist="38100" dir="2700000" algn="tl">
                    <a:srgbClr val="000000">
                      <a:alpha val="43137"/>
                    </a:srgbClr>
                  </a:outerShdw>
                </a:effectLst>
              </a:rPr>
              <a:t> and his party believing that they had won the day without a contest and that God was directing the battle on their behalf. (Josephus, </a:t>
            </a:r>
            <a:r>
              <a:rPr lang="en-US" sz="1100" i="1" dirty="0">
                <a:effectLst>
                  <a:outerShdw blurRad="38100" dist="38100" dir="2700000" algn="tl">
                    <a:srgbClr val="000000">
                      <a:alpha val="43137"/>
                    </a:srgbClr>
                  </a:outerShdw>
                </a:effectLst>
              </a:rPr>
              <a:t>Jewish War 4.286–88)</a:t>
            </a:r>
          </a:p>
          <a:p>
            <a:pPr marR="7200" algn="just" rtl="0"/>
            <a:endParaRPr lang="en-US" sz="800" i="1"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According to Josephus, many interpreted the cosmic upheaval (storm, wind, lightning, thunder, earthquake) as a sign of impending doom, while some of the defenders interpreted it as a sign that God would destroy their enemies…</a:t>
            </a:r>
          </a:p>
          <a:p>
            <a:pPr algn="just" rtl="0"/>
            <a:r>
              <a:rPr lang="en-US" sz="1200" dirty="0">
                <a:effectLst>
                  <a:outerShdw blurRad="38100" dist="38100" dir="2700000" algn="tl">
                    <a:srgbClr val="000000">
                      <a:alpha val="43137"/>
                    </a:srgbClr>
                  </a:outerShdw>
                </a:effectLst>
              </a:rPr>
              <a:t>It is important to keep in mind that Jesus didn’t list these things—false messiahs, wars, famines, earthquakes—so that his followers could know that the end was near but that they wouldn’t be unduly concerned or alarmed by the occurrence of these things. They weren’t signs of the end, and Jesus distanced these ordinary but destructive events of human history from “the end.” In the Old Testament, the metaphor of “birth pains” is often connected with the destruction of a city, so “end” here likely relates to the destruction of Jerusalem and the temple in the year 70.</a:t>
            </a:r>
          </a:p>
          <a:p>
            <a:pPr lvl="1"/>
            <a:r>
              <a:rPr lang="en-US" sz="800" dirty="0"/>
              <a:t> </a:t>
            </a:r>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44–46).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1663275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all this come to pass?</a:t>
            </a:r>
          </a:p>
        </p:txBody>
      </p:sp>
      <p:sp>
        <p:nvSpPr>
          <p:cNvPr id="3" name="Content Placeholder 2"/>
          <p:cNvSpPr>
            <a:spLocks noGrp="1"/>
          </p:cNvSpPr>
          <p:nvPr>
            <p:ph idx="1"/>
          </p:nvPr>
        </p:nvSpPr>
        <p:spPr>
          <a:xfrm>
            <a:off x="1981200" y="1417638"/>
            <a:ext cx="7620000" cy="5135562"/>
          </a:xfrm>
        </p:spPr>
        <p:txBody>
          <a:bodyPr>
            <a:normAutofit fontScale="92500" lnSpcReduction="10000"/>
          </a:bodyPr>
          <a:lstStyle/>
          <a:p>
            <a:r>
              <a:rPr lang="en-US" sz="3000" dirty="0"/>
              <a:t>It is imperative to understand the timing of the New Testament.</a:t>
            </a:r>
          </a:p>
          <a:p>
            <a:endParaRPr lang="en-US" dirty="0"/>
          </a:p>
          <a:p>
            <a:pPr marL="114300" indent="0">
              <a:buNone/>
            </a:pPr>
            <a:r>
              <a:rPr lang="en-US" b="1" u="sng" dirty="0"/>
              <a:t>ALL DATES ARE APPROXIMATE!</a:t>
            </a:r>
          </a:p>
          <a:p>
            <a:pPr marL="114300" indent="0">
              <a:buNone/>
            </a:pPr>
            <a:r>
              <a:rPr lang="en-US" dirty="0"/>
              <a:t>33-Death of Jesus</a:t>
            </a:r>
          </a:p>
          <a:p>
            <a:pPr marL="114300" indent="0">
              <a:buNone/>
            </a:pPr>
            <a:r>
              <a:rPr lang="en-US" dirty="0"/>
              <a:t>35-Death of Stephen</a:t>
            </a:r>
          </a:p>
          <a:p>
            <a:pPr marL="114300" indent="0">
              <a:buNone/>
            </a:pPr>
            <a:r>
              <a:rPr lang="en-US" dirty="0"/>
              <a:t>40-Conversion of Cornelius</a:t>
            </a:r>
          </a:p>
          <a:p>
            <a:pPr marL="114300" indent="0">
              <a:buNone/>
            </a:pPr>
            <a:r>
              <a:rPr lang="en-US" dirty="0"/>
              <a:t>49-Jerusalem Conference</a:t>
            </a:r>
          </a:p>
          <a:p>
            <a:pPr marL="114300" indent="0">
              <a:buNone/>
            </a:pPr>
            <a:r>
              <a:rPr lang="en-US" dirty="0"/>
              <a:t>62-James killed in Jerusalem</a:t>
            </a:r>
          </a:p>
          <a:p>
            <a:pPr marL="114300" indent="0">
              <a:buNone/>
            </a:pPr>
            <a:r>
              <a:rPr lang="en-US" dirty="0"/>
              <a:t>64-Temple completed</a:t>
            </a:r>
          </a:p>
          <a:p>
            <a:pPr marL="114300" indent="0">
              <a:buNone/>
            </a:pPr>
            <a:r>
              <a:rPr lang="en-US" dirty="0"/>
              <a:t>64-Nero’s persecution</a:t>
            </a:r>
          </a:p>
          <a:p>
            <a:pPr marL="114300" indent="0">
              <a:buNone/>
            </a:pPr>
            <a:r>
              <a:rPr lang="en-US" dirty="0"/>
              <a:t>64-Traditional date of Peter’s death</a:t>
            </a:r>
          </a:p>
          <a:p>
            <a:pPr marL="114300" indent="0">
              <a:buNone/>
            </a:pPr>
            <a:r>
              <a:rPr lang="en-US" dirty="0"/>
              <a:t>66-Traditional date of Paul’s death</a:t>
            </a:r>
          </a:p>
          <a:p>
            <a:pPr marL="114300" indent="0">
              <a:buNone/>
            </a:pPr>
            <a:r>
              <a:rPr lang="en-US" dirty="0"/>
              <a:t>70-Jerusalem destroyed</a:t>
            </a:r>
          </a:p>
          <a:p>
            <a:pPr marL="571500" indent="-457200">
              <a:buAutoNum type="arabicPlain" startAt="40"/>
            </a:pPr>
            <a:endParaRPr lang="en-US" dirty="0"/>
          </a:p>
          <a:p>
            <a:pPr marL="114300" indent="0">
              <a:buNone/>
            </a:pPr>
            <a:endParaRPr lang="en-US" dirty="0"/>
          </a:p>
          <a:p>
            <a:endParaRPr lang="en-US" dirty="0"/>
          </a:p>
        </p:txBody>
      </p:sp>
      <p:sp>
        <p:nvSpPr>
          <p:cNvPr id="5" name="TextBox 4"/>
          <p:cNvSpPr txBox="1"/>
          <p:nvPr/>
        </p:nvSpPr>
        <p:spPr>
          <a:xfrm>
            <a:off x="6324600" y="2895601"/>
            <a:ext cx="3048000" cy="3108543"/>
          </a:xfrm>
          <a:prstGeom prst="rect">
            <a:avLst/>
          </a:prstGeom>
          <a:solidFill>
            <a:schemeClr val="bg2"/>
          </a:solidFill>
        </p:spPr>
        <p:txBody>
          <a:bodyPr wrap="square" rtlCol="0">
            <a:spAutoFit/>
          </a:bodyPr>
          <a:lstStyle/>
          <a:p>
            <a:r>
              <a:rPr lang="en-US" sz="2800" dirty="0">
                <a:solidFill>
                  <a:srgbClr val="2F2B20"/>
                </a:solidFill>
                <a:latin typeface="Calibri"/>
              </a:rPr>
              <a:t>The majority of the New Testament was written BEFORE the fall of Jerusalem, and serves as a historical guide.</a:t>
            </a:r>
          </a:p>
        </p:txBody>
      </p:sp>
    </p:spTree>
    <p:extLst>
      <p:ext uri="{BB962C8B-B14F-4D97-AF65-F5344CB8AC3E}">
        <p14:creationId xmlns:p14="http://schemas.microsoft.com/office/powerpoint/2010/main" val="127623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Day of Rejection</a:t>
            </a:r>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p:txBody>
      </p:sp>
      <p:sp>
        <p:nvSpPr>
          <p:cNvPr id="4" name="Content Placeholder 3"/>
          <p:cNvSpPr>
            <a:spLocks noGrp="1"/>
          </p:cNvSpPr>
          <p:nvPr>
            <p:ph sz="quarter" idx="1"/>
          </p:nvPr>
        </p:nvSpPr>
        <p:spPr/>
        <p:txBody>
          <a:bodyPr/>
          <a:lstStyle/>
          <a:p>
            <a:r>
              <a:rPr lang="en-US" dirty="0"/>
              <a:t>Mk 11:12-14</a:t>
            </a:r>
          </a:p>
          <a:p>
            <a:pPr lvl="1"/>
            <a:r>
              <a:rPr lang="en-US" dirty="0"/>
              <a:t>Mt 21:19, Fig tree immediately withers</a:t>
            </a:r>
          </a:p>
          <a:p>
            <a:pPr lvl="1"/>
            <a:r>
              <a:rPr lang="en-US" dirty="0"/>
              <a:t>Similar to a Parable </a:t>
            </a:r>
          </a:p>
          <a:p>
            <a:pPr lvl="2"/>
            <a:r>
              <a:rPr lang="en-US" dirty="0"/>
              <a:t>Lk 13:1-9, unless you repent you shall likewise perish</a:t>
            </a:r>
          </a:p>
          <a:p>
            <a:pPr lvl="2"/>
            <a:r>
              <a:rPr lang="en-US" dirty="0"/>
              <a:t>Jesus’ last year of his Ministry</a:t>
            </a:r>
          </a:p>
          <a:p>
            <a:pPr lvl="2"/>
            <a:r>
              <a:rPr lang="en-US" dirty="0"/>
              <a:t>Given opportunity </a:t>
            </a:r>
          </a:p>
          <a:p>
            <a:pPr lvl="1"/>
            <a:r>
              <a:rPr lang="en-US" dirty="0"/>
              <a:t>This latter was not</a:t>
            </a:r>
          </a:p>
        </p:txBody>
      </p:sp>
    </p:spTree>
    <p:extLst>
      <p:ext uri="{BB962C8B-B14F-4D97-AF65-F5344CB8AC3E}">
        <p14:creationId xmlns:p14="http://schemas.microsoft.com/office/powerpoint/2010/main" val="34786550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Jerusalem</a:t>
            </a:r>
          </a:p>
        </p:txBody>
      </p:sp>
      <p:sp>
        <p:nvSpPr>
          <p:cNvPr id="3" name="Content Placeholder 2"/>
          <p:cNvSpPr>
            <a:spLocks noGrp="1"/>
          </p:cNvSpPr>
          <p:nvPr>
            <p:ph idx="1"/>
          </p:nvPr>
        </p:nvSpPr>
        <p:spPr>
          <a:xfrm>
            <a:off x="1981200" y="1600200"/>
            <a:ext cx="7620000" cy="3657600"/>
          </a:xfrm>
        </p:spPr>
        <p:txBody>
          <a:bodyPr>
            <a:normAutofit/>
          </a:bodyPr>
          <a:lstStyle/>
          <a:p>
            <a:r>
              <a:rPr lang="en-US" sz="3000" dirty="0"/>
              <a:t>Using both Biblical and historical sources, we can piece together the events that transpired leading up to the fall of Jerusalem and the eventual destruction of the Temple.</a:t>
            </a:r>
          </a:p>
          <a:p>
            <a:endParaRPr lang="en-US" sz="3000" dirty="0"/>
          </a:p>
        </p:txBody>
      </p:sp>
      <p:sp>
        <p:nvSpPr>
          <p:cNvPr id="4" name="TextBox 3"/>
          <p:cNvSpPr txBox="1"/>
          <p:nvPr/>
        </p:nvSpPr>
        <p:spPr>
          <a:xfrm>
            <a:off x="1981200" y="4147700"/>
            <a:ext cx="7620000" cy="1292662"/>
          </a:xfrm>
          <a:prstGeom prst="rect">
            <a:avLst/>
          </a:prstGeom>
          <a:solidFill>
            <a:schemeClr val="bg2"/>
          </a:solidFill>
        </p:spPr>
        <p:txBody>
          <a:bodyPr wrap="square" rtlCol="0">
            <a:spAutoFit/>
          </a:bodyPr>
          <a:lstStyle/>
          <a:p>
            <a:r>
              <a:rPr lang="en-US" sz="3000" dirty="0">
                <a:solidFill>
                  <a:srgbClr val="2F2B20"/>
                </a:solidFill>
                <a:latin typeface="Calibri"/>
              </a:rPr>
              <a:t>This will be the focus of the afternoon sermon, </a:t>
            </a:r>
            <a:r>
              <a:rPr lang="en-US" sz="3000" u="sng" dirty="0">
                <a:solidFill>
                  <a:srgbClr val="2F2B20"/>
                </a:solidFill>
                <a:latin typeface="Calibri"/>
              </a:rPr>
              <a:t>The Fall of Jerusalem</a:t>
            </a:r>
            <a:r>
              <a:rPr lang="en-US" sz="3000" dirty="0">
                <a:solidFill>
                  <a:srgbClr val="2F2B20"/>
                </a:solidFill>
                <a:latin typeface="Calibri"/>
              </a:rPr>
              <a:t>.</a:t>
            </a:r>
          </a:p>
          <a:p>
            <a:endParaRPr lang="en-US" dirty="0">
              <a:solidFill>
                <a:srgbClr val="2F2B20"/>
              </a:solidFill>
              <a:latin typeface="Calibri"/>
            </a:endParaRPr>
          </a:p>
        </p:txBody>
      </p:sp>
    </p:spTree>
    <p:extLst>
      <p:ext uri="{BB962C8B-B14F-4D97-AF65-F5344CB8AC3E}">
        <p14:creationId xmlns:p14="http://schemas.microsoft.com/office/powerpoint/2010/main" val="18550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Gospel spread worldwide </a:t>
            </a:r>
          </a:p>
        </p:txBody>
      </p:sp>
      <p:sp>
        <p:nvSpPr>
          <p:cNvPr id="3" name="Content Placeholder 2"/>
          <p:cNvSpPr>
            <a:spLocks noGrp="1"/>
          </p:cNvSpPr>
          <p:nvPr>
            <p:ph idx="1"/>
          </p:nvPr>
        </p:nvSpPr>
        <p:spPr>
          <a:xfrm>
            <a:off x="1981200" y="1447800"/>
            <a:ext cx="7620000" cy="4800600"/>
          </a:xfrm>
        </p:spPr>
        <p:txBody>
          <a:bodyPr/>
          <a:lstStyle/>
          <a:p>
            <a:pPr marL="114300" indent="0">
              <a:buNone/>
            </a:pPr>
            <a:r>
              <a:rPr lang="en-US" sz="3000" dirty="0"/>
              <a:t>(Acts 2:5)  </a:t>
            </a:r>
            <a:r>
              <a:rPr lang="en-US" sz="3000" baseline="30000" dirty="0"/>
              <a:t> </a:t>
            </a:r>
            <a:r>
              <a:rPr lang="en-US" sz="3000" dirty="0"/>
              <a:t>And there were dwelling in Jerusalem Jews, devout men, from </a:t>
            </a:r>
            <a:r>
              <a:rPr lang="en-US" sz="3000" b="1" dirty="0"/>
              <a:t>every nation</a:t>
            </a:r>
            <a:r>
              <a:rPr lang="en-US" sz="3000" dirty="0"/>
              <a:t> under heaven. </a:t>
            </a:r>
          </a:p>
          <a:p>
            <a:pPr marL="114300" indent="0">
              <a:buNone/>
            </a:pPr>
            <a:endParaRPr lang="en-US" dirty="0"/>
          </a:p>
          <a:p>
            <a:pPr marL="114300" indent="0">
              <a:buNone/>
            </a:pPr>
            <a:r>
              <a:rPr lang="en-US" sz="3000" dirty="0"/>
              <a:t>(Colossians 1:23)  if indeed you continue in the faith, grounded and steadfast, and are not moved away from the hope of the gospel which you heard, which was preached to </a:t>
            </a:r>
            <a:r>
              <a:rPr lang="en-US" sz="3000" b="1" dirty="0"/>
              <a:t>every creature under heaven</a:t>
            </a:r>
            <a:r>
              <a:rPr lang="en-US" sz="3000" dirty="0"/>
              <a:t>, of which I, Paul, became a minister.</a:t>
            </a:r>
          </a:p>
        </p:txBody>
      </p:sp>
    </p:spTree>
    <p:extLst>
      <p:ext uri="{BB962C8B-B14F-4D97-AF65-F5344CB8AC3E}">
        <p14:creationId xmlns:p14="http://schemas.microsoft.com/office/powerpoint/2010/main" val="3323294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Abomination of Desolation</a:t>
            </a:r>
          </a:p>
        </p:txBody>
      </p:sp>
      <p:sp>
        <p:nvSpPr>
          <p:cNvPr id="3" name="Content Placeholder 2"/>
          <p:cNvSpPr>
            <a:spLocks noGrp="1"/>
          </p:cNvSpPr>
          <p:nvPr>
            <p:ph idx="1"/>
          </p:nvPr>
        </p:nvSpPr>
        <p:spPr>
          <a:xfrm>
            <a:off x="1981200" y="1600200"/>
            <a:ext cx="7848600" cy="4267200"/>
          </a:xfrm>
        </p:spPr>
        <p:txBody>
          <a:bodyPr/>
          <a:lstStyle/>
          <a:p>
            <a:pPr marL="114300" indent="0">
              <a:buNone/>
            </a:pPr>
            <a:r>
              <a:rPr lang="en-US" sz="3000" dirty="0"/>
              <a:t>This phrase comes originally from the book of Daniel and was understood to mean that the Temple (and especially the altar of sacrifice) was to be desecrated by pagans.  The rabbis had associated this prophecy with an event that occurred in 167 BC.</a:t>
            </a:r>
          </a:p>
          <a:p>
            <a:pPr marL="114300" indent="0">
              <a:buNone/>
            </a:pPr>
            <a:endParaRPr lang="en-US" dirty="0"/>
          </a:p>
        </p:txBody>
      </p:sp>
      <p:sp>
        <p:nvSpPr>
          <p:cNvPr id="4" name="TextBox 3"/>
          <p:cNvSpPr txBox="1"/>
          <p:nvPr/>
        </p:nvSpPr>
        <p:spPr>
          <a:xfrm>
            <a:off x="1981200" y="4724400"/>
            <a:ext cx="7696200" cy="1292662"/>
          </a:xfrm>
          <a:prstGeom prst="rect">
            <a:avLst/>
          </a:prstGeom>
          <a:solidFill>
            <a:schemeClr val="bg2"/>
          </a:solidFill>
        </p:spPr>
        <p:txBody>
          <a:bodyPr wrap="square" rtlCol="0">
            <a:spAutoFit/>
          </a:bodyPr>
          <a:lstStyle/>
          <a:p>
            <a:r>
              <a:rPr lang="en-US" sz="3000" dirty="0">
                <a:solidFill>
                  <a:srgbClr val="2F2B20"/>
                </a:solidFill>
                <a:latin typeface="Calibri"/>
              </a:rPr>
              <a:t>However, Jesus uses the image again to speak of a future event – at least subsequent to AD 30.</a:t>
            </a:r>
          </a:p>
          <a:p>
            <a:endParaRPr lang="en-US" dirty="0">
              <a:solidFill>
                <a:srgbClr val="2F2B20"/>
              </a:solidFill>
              <a:latin typeface="Calibri"/>
            </a:endParaRPr>
          </a:p>
        </p:txBody>
      </p:sp>
    </p:spTree>
    <p:extLst>
      <p:ext uri="{BB962C8B-B14F-4D97-AF65-F5344CB8AC3E}">
        <p14:creationId xmlns:p14="http://schemas.microsoft.com/office/powerpoint/2010/main" val="13497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12:11</a:t>
            </a:r>
          </a:p>
        </p:txBody>
      </p:sp>
      <p:sp>
        <p:nvSpPr>
          <p:cNvPr id="3" name="Content Placeholder 2"/>
          <p:cNvSpPr>
            <a:spLocks noGrp="1"/>
          </p:cNvSpPr>
          <p:nvPr>
            <p:ph idx="1"/>
          </p:nvPr>
        </p:nvSpPr>
        <p:spPr>
          <a:xfrm>
            <a:off x="1981200" y="1600200"/>
            <a:ext cx="7620000" cy="2057400"/>
          </a:xfrm>
        </p:spPr>
        <p:txBody>
          <a:bodyPr>
            <a:normAutofit/>
          </a:bodyPr>
          <a:lstStyle/>
          <a:p>
            <a:pPr marL="114300" indent="0">
              <a:buNone/>
            </a:pPr>
            <a:r>
              <a:rPr lang="en-US" sz="3000" dirty="0"/>
              <a:t>“And from the time </a:t>
            </a:r>
            <a:r>
              <a:rPr lang="en-US" sz="3000" i="1" dirty="0"/>
              <a:t>that</a:t>
            </a:r>
            <a:r>
              <a:rPr lang="en-US" sz="3000" dirty="0"/>
              <a:t> the daily </a:t>
            </a:r>
            <a:r>
              <a:rPr lang="en-US" sz="3000" i="1" dirty="0"/>
              <a:t>sacrifice</a:t>
            </a:r>
            <a:r>
              <a:rPr lang="en-US" sz="3000" dirty="0"/>
              <a:t> is taken away, and the </a:t>
            </a:r>
            <a:r>
              <a:rPr lang="en-US" sz="3000" b="1" dirty="0"/>
              <a:t>abomination of desolation </a:t>
            </a:r>
            <a:r>
              <a:rPr lang="en-US" sz="3000" dirty="0"/>
              <a:t>is set up, </a:t>
            </a:r>
            <a:r>
              <a:rPr lang="en-US" sz="3000" i="1" dirty="0"/>
              <a:t>there shall be</a:t>
            </a:r>
            <a:r>
              <a:rPr lang="en-US" sz="3000" dirty="0"/>
              <a:t> one thousand two hundred and ninety days.</a:t>
            </a:r>
          </a:p>
        </p:txBody>
      </p:sp>
    </p:spTree>
    <p:extLst>
      <p:ext uri="{BB962C8B-B14F-4D97-AF65-F5344CB8AC3E}">
        <p14:creationId xmlns:p14="http://schemas.microsoft.com/office/powerpoint/2010/main" val="236839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comparison</a:t>
            </a:r>
          </a:p>
        </p:txBody>
      </p:sp>
      <p:sp>
        <p:nvSpPr>
          <p:cNvPr id="3" name="Content Placeholder 2"/>
          <p:cNvSpPr>
            <a:spLocks noGrp="1"/>
          </p:cNvSpPr>
          <p:nvPr>
            <p:ph idx="1"/>
          </p:nvPr>
        </p:nvSpPr>
        <p:spPr>
          <a:xfrm>
            <a:off x="1981200" y="1600200"/>
            <a:ext cx="3733800" cy="3581400"/>
          </a:xfrm>
          <a:solidFill>
            <a:schemeClr val="bg2"/>
          </a:solidFill>
        </p:spPr>
        <p:txBody>
          <a:bodyPr>
            <a:normAutofit/>
          </a:bodyPr>
          <a:lstStyle/>
          <a:p>
            <a:pPr marL="114300" indent="0">
              <a:buNone/>
            </a:pPr>
            <a:r>
              <a:rPr lang="en-US" sz="3000" dirty="0"/>
              <a:t>(Matthew 24:15)</a:t>
            </a:r>
          </a:p>
          <a:p>
            <a:pPr marL="114300" indent="0">
              <a:buNone/>
            </a:pPr>
            <a:r>
              <a:rPr lang="en-US" sz="3000" dirty="0"/>
              <a:t>“Therefore when you see </a:t>
            </a:r>
            <a:r>
              <a:rPr lang="en-US" sz="3000" b="1" i="1" u="sng" dirty="0"/>
              <a:t>the ‘abomination of desolation</a:t>
            </a:r>
            <a:r>
              <a:rPr lang="en-US" sz="3000" dirty="0"/>
              <a:t>,’ spoken of by Daniel the prophet, standing in the holy place”</a:t>
            </a:r>
          </a:p>
        </p:txBody>
      </p:sp>
      <p:sp>
        <p:nvSpPr>
          <p:cNvPr id="4" name="Content Placeholder 2"/>
          <p:cNvSpPr txBox="1">
            <a:spLocks/>
          </p:cNvSpPr>
          <p:nvPr/>
        </p:nvSpPr>
        <p:spPr>
          <a:xfrm>
            <a:off x="6019800" y="1600200"/>
            <a:ext cx="3733800" cy="35814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A9A57C"/>
              </a:buClr>
              <a:buNone/>
            </a:pPr>
            <a:r>
              <a:rPr lang="en-US" sz="3000" dirty="0">
                <a:solidFill>
                  <a:srgbClr val="2F2B20"/>
                </a:solidFill>
                <a:latin typeface="Calibri"/>
              </a:rPr>
              <a:t>(Luke 21:20)</a:t>
            </a:r>
          </a:p>
          <a:p>
            <a:pPr marL="114300" indent="0">
              <a:buClr>
                <a:srgbClr val="A9A57C"/>
              </a:buClr>
              <a:buNone/>
            </a:pPr>
            <a:r>
              <a:rPr lang="en-US" sz="3000" baseline="30000" dirty="0">
                <a:solidFill>
                  <a:srgbClr val="2F2B20"/>
                </a:solidFill>
                <a:latin typeface="Calibri"/>
              </a:rPr>
              <a:t> </a:t>
            </a:r>
            <a:r>
              <a:rPr lang="en-US" sz="3000" dirty="0">
                <a:solidFill>
                  <a:srgbClr val="2F2B20"/>
                </a:solidFill>
                <a:latin typeface="Calibri"/>
              </a:rPr>
              <a:t>“But when you see </a:t>
            </a:r>
            <a:r>
              <a:rPr lang="en-US" sz="3000" b="1" i="1" u="sng" dirty="0">
                <a:solidFill>
                  <a:srgbClr val="2F2B20"/>
                </a:solidFill>
                <a:latin typeface="Calibri"/>
              </a:rPr>
              <a:t>Jerusalem surrounded by armies</a:t>
            </a:r>
            <a:r>
              <a:rPr lang="en-US" sz="3000" dirty="0">
                <a:solidFill>
                  <a:srgbClr val="2F2B20"/>
                </a:solidFill>
                <a:latin typeface="Calibri"/>
              </a:rPr>
              <a:t>, then know that its desolation is near. </a:t>
            </a:r>
          </a:p>
        </p:txBody>
      </p:sp>
      <p:cxnSp>
        <p:nvCxnSpPr>
          <p:cNvPr id="6" name="Straight Connector 5"/>
          <p:cNvCxnSpPr>
            <a:cxnSpLocks/>
          </p:cNvCxnSpPr>
          <p:nvPr/>
        </p:nvCxnSpPr>
        <p:spPr>
          <a:xfrm>
            <a:off x="5867400" y="1600200"/>
            <a:ext cx="0" cy="358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5410200"/>
            <a:ext cx="8077200" cy="477054"/>
          </a:xfrm>
          <a:prstGeom prst="rect">
            <a:avLst/>
          </a:prstGeom>
          <a:solidFill>
            <a:schemeClr val="accent5"/>
          </a:solidFill>
        </p:spPr>
        <p:txBody>
          <a:bodyPr wrap="square" rtlCol="0">
            <a:spAutoFit/>
          </a:bodyPr>
          <a:lstStyle/>
          <a:p>
            <a:r>
              <a:rPr lang="en-US" sz="2500" dirty="0">
                <a:solidFill>
                  <a:srgbClr val="2F2B20"/>
                </a:solidFill>
                <a:latin typeface="Calibri"/>
              </a:rPr>
              <a:t>The ‘abomination of desolation” = “surrounded by armies”.</a:t>
            </a:r>
          </a:p>
        </p:txBody>
      </p:sp>
    </p:spTree>
    <p:extLst>
      <p:ext uri="{BB962C8B-B14F-4D97-AF65-F5344CB8AC3E}">
        <p14:creationId xmlns:p14="http://schemas.microsoft.com/office/powerpoint/2010/main" val="186999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12A57-9607-4AE2-93F1-586ED8D4FA3F}"/>
              </a:ext>
            </a:extLst>
          </p:cNvPr>
          <p:cNvSpPr txBox="1"/>
          <p:nvPr/>
        </p:nvSpPr>
        <p:spPr>
          <a:xfrm>
            <a:off x="847287" y="612395"/>
            <a:ext cx="10469461" cy="6047809"/>
          </a:xfrm>
          <a:prstGeom prst="rect">
            <a:avLst/>
          </a:prstGeom>
          <a:noFill/>
        </p:spPr>
        <p:txBody>
          <a:bodyPr wrap="square">
            <a:spAutoFit/>
          </a:bodyPr>
          <a:lstStyle/>
          <a:p>
            <a:pPr algn="just" rtl="0"/>
            <a:r>
              <a:rPr lang="en-US" sz="1200" dirty="0">
                <a:effectLst>
                  <a:outerShdw blurRad="38100" dist="38100" dir="2700000" algn="tl">
                    <a:srgbClr val="000000">
                      <a:alpha val="43137"/>
                    </a:srgbClr>
                  </a:outerShdw>
                </a:effectLst>
              </a:rPr>
              <a:t>Jesus adopted this well-known language of “abomination of desolation” to prophesy a future similar ritual pollution of the temple. His reference to Daniel indicates that the desolation of 167 BC didn’t complete the fulfillment of Daniel’s prophecies. This could be understood in terms of double fulfillment or in terms of typology by which the earlier prophesied desecration of 167 BC was a type of the later more extensive and final desecration of the year 70. The comment by Matthew and Mark, “Let the reader understand,” likely points to the continuity between Daniel, the abomination of desolation of 167 BC, and the future abomination of desolation: The temple would be ritually polluted.</a:t>
            </a:r>
          </a:p>
          <a:p>
            <a:pPr algn="just" rtl="0"/>
            <a:r>
              <a:rPr lang="en-US" sz="1200" dirty="0">
                <a:effectLst>
                  <a:outerShdw blurRad="38100" dist="38100" dir="2700000" algn="tl">
                    <a:srgbClr val="000000">
                      <a:alpha val="43137"/>
                    </a:srgbClr>
                  </a:outerShdw>
                </a:effectLst>
              </a:rPr>
              <a:t>Although many interpretations have been proposed, there are two main but related possibilities with regard to the fulfillment of the abomination of desolation, the sign that the temple was about to be destroyed. First, the pollution of the temple by the Zealot defenders of Jerusalem around the years 67–68 is the fulfillment, perhaps involving the appointment of the unqualified </a:t>
            </a:r>
            <a:r>
              <a:rPr lang="en-US" sz="1200" dirty="0" err="1">
                <a:effectLst>
                  <a:outerShdw blurRad="38100" dist="38100" dir="2700000" algn="tl">
                    <a:srgbClr val="000000">
                      <a:alpha val="43137"/>
                    </a:srgbClr>
                  </a:outerShdw>
                </a:effectLst>
              </a:rPr>
              <a:t>Phanni</a:t>
            </a:r>
            <a:r>
              <a:rPr lang="en-US" sz="1200" dirty="0">
                <a:effectLst>
                  <a:outerShdw blurRad="38100" dist="38100" dir="2700000" algn="tl">
                    <a:srgbClr val="000000">
                      <a:alpha val="43137"/>
                    </a:srgbClr>
                  </a:outerShdw>
                </a:effectLst>
              </a:rPr>
              <a:t> as high priest (Josephus, </a:t>
            </a:r>
            <a:r>
              <a:rPr lang="en-US" sz="1200" i="1" dirty="0">
                <a:effectLst>
                  <a:outerShdw blurRad="38100" dist="38100" dir="2700000" algn="tl">
                    <a:srgbClr val="000000">
                      <a:alpha val="43137"/>
                    </a:srgbClr>
                  </a:outerShdw>
                </a:effectLst>
              </a:rPr>
              <a:t>Jewish War 4.147–57). This would have happened early enough to be a sign for Christians to flee before all possibility of escape was cut off. This is quite likely and related to the second possibility.</a:t>
            </a:r>
          </a:p>
          <a:p>
            <a:pPr algn="just" rtl="0"/>
            <a:r>
              <a:rPr lang="en-US" sz="1200" dirty="0">
                <a:effectLst>
                  <a:outerShdw blurRad="38100" dist="38100" dir="2700000" algn="tl">
                    <a:srgbClr val="000000">
                      <a:alpha val="43137"/>
                    </a:srgbClr>
                  </a:outerShdw>
                </a:effectLst>
              </a:rPr>
              <a:t>Second, Luke helpfully provides clarification for readers who may have been confused by the mention of the abomination of desolation in Matthew and Mark. When Luke wrote his Gospel, he had access to Matthew, Mark, or both. Perceiving the possibility of confusion among his Gentile readers regarding the abomination of desolation, he clarified: “</a:t>
            </a:r>
            <a:r>
              <a:rPr lang="en-US" sz="1200" i="1" dirty="0">
                <a:effectLst>
                  <a:outerShdw blurRad="38100" dist="38100" dir="2700000" algn="tl">
                    <a:srgbClr val="000000">
                      <a:alpha val="43137"/>
                    </a:srgbClr>
                  </a:outerShdw>
                </a:effectLst>
              </a:rPr>
              <a:t>When you see Jerusalem surrounded by armies, then know that its desolation has come near” (Luke 21:20, emphasis added). He retains the key word “desolation” but tells us what Jesus meant by it: all that will transpire during the siege of Jerusalem by the Romans. The Roman siege itself didn’t desecrate the temple </a:t>
            </a:r>
            <a:r>
              <a:rPr lang="en-US" sz="1200" b="1" i="1" dirty="0">
                <a:effectLst>
                  <a:outerShdw blurRad="38100" dist="38100" dir="2700000" algn="tl">
                    <a:srgbClr val="000000">
                      <a:alpha val="43137"/>
                    </a:srgbClr>
                  </a:outerShdw>
                </a:effectLst>
              </a:rPr>
              <a:t>(although Titus and the Romans certainly did once they got access to it in the year 70)</a:t>
            </a:r>
            <a:r>
              <a:rPr lang="en-US" sz="1200" i="1" dirty="0">
                <a:effectLst>
                  <a:outerShdw blurRad="38100" dist="38100" dir="2700000" algn="tl">
                    <a:srgbClr val="000000">
                      <a:alpha val="43137"/>
                    </a:srgbClr>
                  </a:outerShdw>
                </a:effectLst>
              </a:rPr>
              <a:t>,</a:t>
            </a:r>
            <a:r>
              <a:rPr lang="en-US" sz="1200" b="1" i="1" dirty="0">
                <a:effectLst>
                  <a:outerShdw blurRad="38100" dist="38100" dir="2700000" algn="tl">
                    <a:srgbClr val="000000">
                      <a:alpha val="43137"/>
                    </a:srgbClr>
                  </a:outerShdw>
                </a:effectLst>
              </a:rPr>
              <a:t> </a:t>
            </a:r>
            <a:r>
              <a:rPr lang="en-US" sz="1200" i="1" dirty="0">
                <a:effectLst>
                  <a:outerShdw blurRad="38100" dist="38100" dir="2700000" algn="tl">
                    <a:srgbClr val="000000">
                      <a:alpha val="43137"/>
                    </a:srgbClr>
                  </a:outerShdw>
                </a:effectLst>
              </a:rPr>
              <a:t>but, as mentioned, the war against the Romans in Judea was well underway when the Zealots desecrated the temple. Luke indicates that there will still be time to flee the city (21:21), so he has in mind the beginning of the advance of the Roman armies against Jerusalem before they had dug a trench and erected a wall around the city to cut off flight. Luke’s insights must not be ignored at this point; he provides an early, canonical, and inspired description of what Jesus meant by “the abomination of desolation” in its original historical context.</a:t>
            </a:r>
          </a:p>
          <a:p>
            <a:pPr algn="just" rtl="0"/>
            <a:r>
              <a:rPr lang="en-US" sz="1200" dirty="0">
                <a:effectLst>
                  <a:outerShdw blurRad="38100" dist="38100" dir="2700000" algn="tl">
                    <a:srgbClr val="000000">
                      <a:alpha val="43137"/>
                    </a:srgbClr>
                  </a:outerShdw>
                </a:effectLst>
              </a:rPr>
              <a:t>The desecration of the temple by the Zealots and their pseudo-high priest and the approach of Roman armies were signs for Jesus’ followers to flee from Judea without any delay to gather material possessions. Most of the inhabitants of Judea fled to Jerusalem for safety from the Roman armies, and according to Josephus, the city’s population swelled to over one million people (</a:t>
            </a:r>
            <a:r>
              <a:rPr lang="en-US" sz="1200" i="1" dirty="0">
                <a:effectLst>
                  <a:outerShdw blurRad="38100" dist="38100" dir="2700000" algn="tl">
                    <a:srgbClr val="000000">
                      <a:alpha val="43137"/>
                    </a:srgbClr>
                  </a:outerShdw>
                </a:effectLst>
              </a:rPr>
              <a:t>Jewish War 6.420). In contrast, Jesus instructed his followers to leave the city and flee to the mountains. As with all situations involving displacement, it would be a particularly precarious time for pregnant and nursing mothers, which could be exacerbated by bad wintry weather. Matthew highlights the extra difficulty escape on the Sabbath would present for the Jewish Christians in Judea (24:20).</a:t>
            </a:r>
          </a:p>
          <a:p>
            <a:pPr algn="just" rtl="0"/>
            <a:r>
              <a:rPr lang="en-US" sz="1200" dirty="0">
                <a:effectLst>
                  <a:outerShdw blurRad="38100" dist="38100" dir="2700000" algn="tl">
                    <a:srgbClr val="000000">
                      <a:alpha val="43137"/>
                    </a:srgbClr>
                  </a:outerShdw>
                </a:effectLst>
              </a:rPr>
              <a:t>According to church tradition, the early Christians fled Jerusalem, not to the mountains, but to Pella in </a:t>
            </a:r>
            <a:r>
              <a:rPr lang="en-US" sz="1200" dirty="0" err="1">
                <a:effectLst>
                  <a:outerShdw blurRad="38100" dist="38100" dir="2700000" algn="tl">
                    <a:srgbClr val="000000">
                      <a:alpha val="43137"/>
                    </a:srgbClr>
                  </a:outerShdw>
                </a:effectLst>
              </a:rPr>
              <a:t>Perea</a:t>
            </a:r>
            <a:r>
              <a:rPr lang="en-US" sz="1200" dirty="0">
                <a:effectLst>
                  <a:outerShdw blurRad="38100" dist="38100" dir="2700000" algn="tl">
                    <a:srgbClr val="000000">
                      <a:alpha val="43137"/>
                    </a:srgbClr>
                  </a:outerShdw>
                </a:effectLst>
              </a:rPr>
              <a:t>. The ancient church historian Eusebius (AD 260–340) reported the following:</a:t>
            </a:r>
          </a:p>
          <a:p>
            <a:pPr algn="just" rtl="0"/>
            <a:endParaRPr lang="en-US" sz="800" dirty="0">
              <a:effectLst>
                <a:outerShdw blurRad="38100" dist="38100" dir="2700000" algn="tl">
                  <a:srgbClr val="000000">
                    <a:alpha val="43137"/>
                  </a:srgbClr>
                </a:outerShdw>
              </a:effectLst>
            </a:endParaRPr>
          </a:p>
          <a:p>
            <a:pPr marR="7200" algn="just" rtl="0"/>
            <a:r>
              <a:rPr lang="en-US" sz="1200" i="1" dirty="0">
                <a:effectLst>
                  <a:outerShdw blurRad="38100" dist="38100" dir="2700000" algn="tl">
                    <a:srgbClr val="000000">
                      <a:alpha val="43137"/>
                    </a:srgbClr>
                  </a:outerShdw>
                </a:effectLst>
              </a:rPr>
              <a:t>The people of the church in Jerusalem had been commanded by a revelation, vouchsafed to approved men there before the war, to leave the city and to dwell in a certain town of </a:t>
            </a:r>
            <a:r>
              <a:rPr lang="en-US" sz="1200" i="1" dirty="0" err="1">
                <a:effectLst>
                  <a:outerShdw blurRad="38100" dist="38100" dir="2700000" algn="tl">
                    <a:srgbClr val="000000">
                      <a:alpha val="43137"/>
                    </a:srgbClr>
                  </a:outerShdw>
                </a:effectLst>
              </a:rPr>
              <a:t>Perea</a:t>
            </a:r>
            <a:r>
              <a:rPr lang="en-US" sz="1200" i="1" dirty="0">
                <a:effectLst>
                  <a:outerShdw blurRad="38100" dist="38100" dir="2700000" algn="tl">
                    <a:srgbClr val="000000">
                      <a:alpha val="43137"/>
                    </a:srgbClr>
                  </a:outerShdw>
                </a:effectLst>
              </a:rPr>
              <a:t> called Pella. And after the flight of those who believed in Christ, the Justice of God then visited upon them all their acts of violence to Christ and his apostles, by destroying that generation of wicked persons root and branch from among men.</a:t>
            </a:r>
          </a:p>
          <a:p>
            <a:r>
              <a:rPr lang="en-US" sz="800" dirty="0"/>
              <a:t> </a:t>
            </a:r>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(pp. 55–57).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414030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the “abomination of desolation”?</a:t>
            </a:r>
          </a:p>
        </p:txBody>
      </p:sp>
      <p:sp>
        <p:nvSpPr>
          <p:cNvPr id="3" name="Content Placeholder 2"/>
          <p:cNvSpPr>
            <a:spLocks noGrp="1"/>
          </p:cNvSpPr>
          <p:nvPr>
            <p:ph idx="1"/>
          </p:nvPr>
        </p:nvSpPr>
        <p:spPr>
          <a:xfrm>
            <a:off x="1981200" y="1828800"/>
            <a:ext cx="7620000" cy="4343400"/>
          </a:xfrm>
        </p:spPr>
        <p:txBody>
          <a:bodyPr>
            <a:normAutofit/>
          </a:bodyPr>
          <a:lstStyle/>
          <a:p>
            <a:pPr marL="114300" indent="0">
              <a:buNone/>
            </a:pPr>
            <a:r>
              <a:rPr lang="en-US" sz="3000" dirty="0"/>
              <a:t>Apparently, it was not a single event, but was rather a culmination of events dealing with the destruction of Jerusalem by the Roman armies.  It ended with the removal of artifacts of the Temple by the Romans, and the slaughter of the Jews.</a:t>
            </a:r>
          </a:p>
          <a:p>
            <a:pPr marL="114300" indent="0">
              <a:buNone/>
            </a:pPr>
            <a:endParaRPr lang="en-US" sz="3000" dirty="0"/>
          </a:p>
        </p:txBody>
      </p:sp>
      <p:sp>
        <p:nvSpPr>
          <p:cNvPr id="4" name="TextBox 3"/>
          <p:cNvSpPr txBox="1"/>
          <p:nvPr/>
        </p:nvSpPr>
        <p:spPr>
          <a:xfrm>
            <a:off x="2209800" y="4879538"/>
            <a:ext cx="7162800" cy="1292662"/>
          </a:xfrm>
          <a:prstGeom prst="rect">
            <a:avLst/>
          </a:prstGeom>
          <a:solidFill>
            <a:schemeClr val="bg2"/>
          </a:solidFill>
        </p:spPr>
        <p:txBody>
          <a:bodyPr wrap="square" rtlCol="0">
            <a:spAutoFit/>
          </a:bodyPr>
          <a:lstStyle/>
          <a:p>
            <a:r>
              <a:rPr lang="en-US" sz="3000" dirty="0">
                <a:solidFill>
                  <a:srgbClr val="2F2B20"/>
                </a:solidFill>
                <a:latin typeface="Calibri"/>
              </a:rPr>
              <a:t>The Jewish way of life and religion effectively ended at this time.</a:t>
            </a:r>
          </a:p>
          <a:p>
            <a:endParaRPr lang="en-US" dirty="0">
              <a:solidFill>
                <a:srgbClr val="2F2B20"/>
              </a:solidFill>
              <a:latin typeface="Calibri"/>
            </a:endParaRPr>
          </a:p>
        </p:txBody>
      </p:sp>
    </p:spTree>
    <p:extLst>
      <p:ext uri="{BB962C8B-B14F-4D97-AF65-F5344CB8AC3E}">
        <p14:creationId xmlns:p14="http://schemas.microsoft.com/office/powerpoint/2010/main" val="167496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 of Titus in Rome</a:t>
            </a:r>
          </a:p>
        </p:txBody>
      </p:sp>
      <p:pic>
        <p:nvPicPr>
          <p:cNvPr id="4" name="Content Placeholder 3" descr="Image result for destruction of jerusalem 70 a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6172200" cy="4648200"/>
          </a:xfrm>
          <a:prstGeom prst="rect">
            <a:avLst/>
          </a:prstGeom>
          <a:noFill/>
          <a:ln>
            <a:noFill/>
          </a:ln>
        </p:spPr>
      </p:pic>
    </p:spTree>
    <p:extLst>
      <p:ext uri="{BB962C8B-B14F-4D97-AF65-F5344CB8AC3E}">
        <p14:creationId xmlns:p14="http://schemas.microsoft.com/office/powerpoint/2010/main" val="245419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Luke 23:28-30</a:t>
            </a:r>
          </a:p>
        </p:txBody>
      </p:sp>
      <p:sp>
        <p:nvSpPr>
          <p:cNvPr id="3" name="Content Placeholder 2"/>
          <p:cNvSpPr>
            <a:spLocks noGrp="1"/>
          </p:cNvSpPr>
          <p:nvPr>
            <p:ph idx="1"/>
          </p:nvPr>
        </p:nvSpPr>
        <p:spPr/>
        <p:txBody>
          <a:bodyPr>
            <a:normAutofit/>
          </a:bodyPr>
          <a:lstStyle/>
          <a:p>
            <a:pPr marL="114300" indent="0">
              <a:buNone/>
            </a:pPr>
            <a:r>
              <a:rPr lang="en-US" sz="3000" dirty="0"/>
              <a:t>But Jesus, turning to them, said, “Daughters of Jerusalem, do not weep for Me, but weep for yourselves and for your children. </a:t>
            </a:r>
            <a:r>
              <a:rPr lang="en-US" sz="3000" baseline="30000" dirty="0"/>
              <a:t>29 </a:t>
            </a:r>
            <a:r>
              <a:rPr lang="en-US" sz="3000" dirty="0"/>
              <a:t>For indeed the days are coming in which they will say, ‘Blessed </a:t>
            </a:r>
            <a:r>
              <a:rPr lang="en-US" sz="3000" i="1" dirty="0"/>
              <a:t>are</a:t>
            </a:r>
            <a:r>
              <a:rPr lang="en-US" sz="3000" dirty="0"/>
              <a:t> the barren, wombs that never bore, and breasts which never nursed!’ </a:t>
            </a:r>
            <a:r>
              <a:rPr lang="en-US" sz="3000" baseline="30000" dirty="0"/>
              <a:t>30 </a:t>
            </a:r>
            <a:r>
              <a:rPr lang="en-US" sz="3000" dirty="0"/>
              <a:t>Then they will begin ‘to say to the mountains, “Fall on us!” and to the hills, “Cover us!”’</a:t>
            </a:r>
          </a:p>
        </p:txBody>
      </p:sp>
    </p:spTree>
    <p:extLst>
      <p:ext uri="{BB962C8B-B14F-4D97-AF65-F5344CB8AC3E}">
        <p14:creationId xmlns:p14="http://schemas.microsoft.com/office/powerpoint/2010/main" val="2426976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on the Sabbath?</a:t>
            </a:r>
          </a:p>
        </p:txBody>
      </p:sp>
      <p:sp>
        <p:nvSpPr>
          <p:cNvPr id="3" name="Content Placeholder 2"/>
          <p:cNvSpPr>
            <a:spLocks noGrp="1"/>
          </p:cNvSpPr>
          <p:nvPr>
            <p:ph idx="1"/>
          </p:nvPr>
        </p:nvSpPr>
        <p:spPr>
          <a:xfrm>
            <a:off x="1981200" y="1600200"/>
            <a:ext cx="7620000" cy="2971800"/>
          </a:xfrm>
        </p:spPr>
        <p:txBody>
          <a:bodyPr>
            <a:normAutofit/>
          </a:bodyPr>
          <a:lstStyle/>
          <a:p>
            <a:pPr marL="114300" indent="0">
              <a:buNone/>
            </a:pPr>
            <a:r>
              <a:rPr lang="en-US" sz="3000" dirty="0"/>
              <a:t>(Nehemiah 13:19) </a:t>
            </a:r>
            <a:r>
              <a:rPr lang="en-US" sz="3200" dirty="0"/>
              <a:t>So it was, at the gates of Jerusalem, as it began to be dark before the Sabbath, that I commanded the gates to be shut, and charged that they must not be opened till after the Sabbath.</a:t>
            </a:r>
            <a:endParaRPr lang="en-US" sz="3000" dirty="0"/>
          </a:p>
        </p:txBody>
      </p:sp>
      <p:sp>
        <p:nvSpPr>
          <p:cNvPr id="5" name="TextBox 4"/>
          <p:cNvSpPr txBox="1"/>
          <p:nvPr/>
        </p:nvSpPr>
        <p:spPr>
          <a:xfrm>
            <a:off x="2362200" y="4343400"/>
            <a:ext cx="6629400" cy="1477328"/>
          </a:xfrm>
          <a:prstGeom prst="rect">
            <a:avLst/>
          </a:prstGeom>
          <a:solidFill>
            <a:schemeClr val="bg2"/>
          </a:solidFill>
        </p:spPr>
        <p:txBody>
          <a:bodyPr wrap="square" rtlCol="0">
            <a:spAutoFit/>
          </a:bodyPr>
          <a:lstStyle/>
          <a:p>
            <a:r>
              <a:rPr lang="en-US" sz="3000" dirty="0">
                <a:solidFill>
                  <a:srgbClr val="2F2B20"/>
                </a:solidFill>
                <a:latin typeface="Calibri"/>
              </a:rPr>
              <a:t>Thankfully, the Christians that saw the signs were able to escape beforehand.  Tradition holds that most fled to Pella.</a:t>
            </a:r>
          </a:p>
        </p:txBody>
      </p:sp>
    </p:spTree>
    <p:extLst>
      <p:ext uri="{BB962C8B-B14F-4D97-AF65-F5344CB8AC3E}">
        <p14:creationId xmlns:p14="http://schemas.microsoft.com/office/powerpoint/2010/main" val="19583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a:p>
            <a:endParaRPr lang="en-US" dirty="0"/>
          </a:p>
        </p:txBody>
      </p:sp>
      <p:sp>
        <p:nvSpPr>
          <p:cNvPr id="4" name="Content Placeholder 3"/>
          <p:cNvSpPr>
            <a:spLocks noGrp="1"/>
          </p:cNvSpPr>
          <p:nvPr>
            <p:ph sz="quarter" idx="1"/>
          </p:nvPr>
        </p:nvSpPr>
        <p:spPr/>
        <p:txBody>
          <a:bodyPr>
            <a:normAutofit lnSpcReduction="10000"/>
          </a:bodyPr>
          <a:lstStyle/>
          <a:p>
            <a:r>
              <a:rPr lang="en-US" dirty="0"/>
              <a:t>Lesson</a:t>
            </a:r>
          </a:p>
          <a:p>
            <a:pPr lvl="1"/>
            <a:r>
              <a:rPr lang="en-US" dirty="0"/>
              <a:t>Time for repentance was past</a:t>
            </a:r>
          </a:p>
          <a:p>
            <a:pPr lvl="1"/>
            <a:r>
              <a:rPr lang="en-US" dirty="0">
                <a:solidFill>
                  <a:srgbClr val="C00000"/>
                </a:solidFill>
              </a:rPr>
              <a:t>Time for “judgment”</a:t>
            </a:r>
          </a:p>
          <a:p>
            <a:pPr lvl="2"/>
            <a:r>
              <a:rPr lang="en-US" dirty="0">
                <a:solidFill>
                  <a:srgbClr val="C00000"/>
                </a:solidFill>
              </a:rPr>
              <a:t>Mt 23:34-39</a:t>
            </a:r>
          </a:p>
          <a:p>
            <a:r>
              <a:rPr lang="en-US" dirty="0"/>
              <a:t>Application</a:t>
            </a:r>
          </a:p>
          <a:p>
            <a:pPr lvl="1"/>
            <a:r>
              <a:rPr lang="en-US" dirty="0"/>
              <a:t>God has a purpose for us</a:t>
            </a:r>
          </a:p>
          <a:p>
            <a:pPr lvl="1"/>
            <a:r>
              <a:rPr lang="en-US" dirty="0"/>
              <a:t>Lk 13, repent or we shall likewise perish</a:t>
            </a:r>
          </a:p>
          <a:p>
            <a:pPr lvl="2"/>
            <a:r>
              <a:rPr lang="en-US" dirty="0"/>
              <a:t>Patience and Effort</a:t>
            </a:r>
          </a:p>
          <a:p>
            <a:pPr lvl="1"/>
            <a:r>
              <a:rPr lang="en-US" dirty="0"/>
              <a:t>But one day… </a:t>
            </a:r>
          </a:p>
        </p:txBody>
      </p:sp>
    </p:spTree>
    <p:extLst>
      <p:ext uri="{BB962C8B-B14F-4D97-AF65-F5344CB8AC3E}">
        <p14:creationId xmlns:p14="http://schemas.microsoft.com/office/powerpoint/2010/main" val="1616211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620000" cy="1143000"/>
          </a:xfrm>
        </p:spPr>
        <p:txBody>
          <a:bodyPr/>
          <a:lstStyle/>
          <a:p>
            <a:r>
              <a:rPr lang="en-US" dirty="0"/>
              <a:t>From Josephus</a:t>
            </a:r>
          </a:p>
        </p:txBody>
      </p:sp>
      <p:sp>
        <p:nvSpPr>
          <p:cNvPr id="3" name="Content Placeholder 2"/>
          <p:cNvSpPr>
            <a:spLocks noGrp="1"/>
          </p:cNvSpPr>
          <p:nvPr>
            <p:ph idx="1"/>
          </p:nvPr>
        </p:nvSpPr>
        <p:spPr>
          <a:xfrm>
            <a:off x="1981200" y="1295400"/>
            <a:ext cx="7848600" cy="2209800"/>
          </a:xfrm>
        </p:spPr>
        <p:txBody>
          <a:bodyPr>
            <a:normAutofit/>
          </a:bodyPr>
          <a:lstStyle/>
          <a:p>
            <a:r>
              <a:rPr lang="en-US" sz="3000" dirty="0"/>
              <a:t>Approximately </a:t>
            </a:r>
            <a:r>
              <a:rPr lang="en-US" sz="3000" u="sng" dirty="0"/>
              <a:t>100,000</a:t>
            </a:r>
            <a:r>
              <a:rPr lang="en-US" sz="3000" dirty="0"/>
              <a:t> Jews were taken captive</a:t>
            </a:r>
          </a:p>
          <a:p>
            <a:r>
              <a:rPr lang="en-US" sz="3000" dirty="0"/>
              <a:t>Nearly </a:t>
            </a:r>
            <a:r>
              <a:rPr lang="en-US" sz="3000" u="sng" dirty="0"/>
              <a:t>1.2 million </a:t>
            </a:r>
            <a:r>
              <a:rPr lang="en-US" sz="3000" dirty="0"/>
              <a:t>Jews died in the siege</a:t>
            </a:r>
          </a:p>
          <a:p>
            <a:r>
              <a:rPr lang="en-US" sz="3000" dirty="0"/>
              <a:t>The city was destroyed, as well as the Temple</a:t>
            </a:r>
          </a:p>
          <a:p>
            <a:endParaRPr lang="en-US" sz="3000" dirty="0"/>
          </a:p>
        </p:txBody>
      </p:sp>
      <p:sp>
        <p:nvSpPr>
          <p:cNvPr id="4" name="TextBox 3"/>
          <p:cNvSpPr txBox="1"/>
          <p:nvPr/>
        </p:nvSpPr>
        <p:spPr>
          <a:xfrm>
            <a:off x="1981200" y="3581400"/>
            <a:ext cx="7848600" cy="1815882"/>
          </a:xfrm>
          <a:prstGeom prst="rect">
            <a:avLst/>
          </a:prstGeom>
          <a:solidFill>
            <a:schemeClr val="bg2"/>
          </a:solidFill>
        </p:spPr>
        <p:txBody>
          <a:bodyPr wrap="square" rtlCol="0">
            <a:spAutoFit/>
          </a:bodyPr>
          <a:lstStyle/>
          <a:p>
            <a:r>
              <a:rPr lang="en-US" sz="2800" dirty="0">
                <a:solidFill>
                  <a:srgbClr val="2F2B20"/>
                </a:solidFill>
                <a:latin typeface="Calibri"/>
              </a:rPr>
              <a:t>The carnage was made worse by the strong belief of the Jews that God would protect and spare His Temple.  Instead of leaving the city like the Christians, the Jews flocked to Jerusalem for safety.  </a:t>
            </a:r>
          </a:p>
        </p:txBody>
      </p:sp>
      <p:sp>
        <p:nvSpPr>
          <p:cNvPr id="5" name="TextBox 4"/>
          <p:cNvSpPr txBox="1"/>
          <p:nvPr/>
        </p:nvSpPr>
        <p:spPr>
          <a:xfrm>
            <a:off x="1981200" y="5638800"/>
            <a:ext cx="7848600" cy="553998"/>
          </a:xfrm>
          <a:prstGeom prst="rect">
            <a:avLst/>
          </a:prstGeom>
          <a:solidFill>
            <a:schemeClr val="accent2"/>
          </a:solidFill>
        </p:spPr>
        <p:txBody>
          <a:bodyPr wrap="square" rtlCol="0">
            <a:spAutoFit/>
          </a:bodyPr>
          <a:lstStyle/>
          <a:p>
            <a:r>
              <a:rPr lang="en-US" sz="3000" dirty="0">
                <a:solidFill>
                  <a:srgbClr val="2F2B20"/>
                </a:solidFill>
                <a:latin typeface="Calibri"/>
              </a:rPr>
              <a:t>Only one problem with their logic…</a:t>
            </a:r>
          </a:p>
        </p:txBody>
      </p:sp>
    </p:spTree>
    <p:extLst>
      <p:ext uri="{BB962C8B-B14F-4D97-AF65-F5344CB8AC3E}">
        <p14:creationId xmlns:p14="http://schemas.microsoft.com/office/powerpoint/2010/main" val="206260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620000" cy="1143000"/>
          </a:xfrm>
        </p:spPr>
        <p:txBody>
          <a:bodyPr/>
          <a:lstStyle/>
          <a:p>
            <a:r>
              <a:rPr lang="en-US" dirty="0"/>
              <a:t>A comparison</a:t>
            </a:r>
          </a:p>
        </p:txBody>
      </p:sp>
      <p:sp>
        <p:nvSpPr>
          <p:cNvPr id="3" name="Content Placeholder 2"/>
          <p:cNvSpPr>
            <a:spLocks noGrp="1"/>
          </p:cNvSpPr>
          <p:nvPr>
            <p:ph idx="1"/>
          </p:nvPr>
        </p:nvSpPr>
        <p:spPr>
          <a:xfrm>
            <a:off x="1981200" y="1295400"/>
            <a:ext cx="3733800" cy="4038600"/>
          </a:xfrm>
          <a:solidFill>
            <a:schemeClr val="bg2"/>
          </a:solidFill>
        </p:spPr>
        <p:txBody>
          <a:bodyPr>
            <a:normAutofit/>
          </a:bodyPr>
          <a:lstStyle/>
          <a:p>
            <a:pPr marL="114300" indent="0">
              <a:buNone/>
            </a:pPr>
            <a:r>
              <a:rPr lang="en-US" sz="3000" dirty="0"/>
              <a:t>(Matthew 21:13)</a:t>
            </a:r>
          </a:p>
          <a:p>
            <a:pPr marL="114300" indent="0">
              <a:buNone/>
            </a:pPr>
            <a:r>
              <a:rPr lang="en-US" sz="3000" dirty="0"/>
              <a:t>And He said to them, “It is written, ‘</a:t>
            </a:r>
            <a:r>
              <a:rPr lang="en-US" sz="3000" b="1" dirty="0"/>
              <a:t>My</a:t>
            </a:r>
            <a:r>
              <a:rPr lang="en-US" sz="3000" dirty="0"/>
              <a:t> house shall be called a house of prayer,’</a:t>
            </a:r>
            <a:r>
              <a:rPr lang="en-US" sz="3000" baseline="30000" dirty="0"/>
              <a:t> </a:t>
            </a:r>
            <a:r>
              <a:rPr lang="en-US" sz="3000" dirty="0"/>
              <a:t>but you have made it a ‘den of thieves.’”</a:t>
            </a:r>
          </a:p>
        </p:txBody>
      </p:sp>
      <p:sp>
        <p:nvSpPr>
          <p:cNvPr id="4" name="Content Placeholder 2"/>
          <p:cNvSpPr txBox="1">
            <a:spLocks/>
          </p:cNvSpPr>
          <p:nvPr/>
        </p:nvSpPr>
        <p:spPr>
          <a:xfrm>
            <a:off x="6019800" y="1295400"/>
            <a:ext cx="3733800" cy="40386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A9A57C"/>
              </a:buClr>
              <a:buNone/>
            </a:pPr>
            <a:r>
              <a:rPr lang="en-US" sz="3000" dirty="0">
                <a:solidFill>
                  <a:srgbClr val="2F2B20"/>
                </a:solidFill>
                <a:latin typeface="Calibri"/>
              </a:rPr>
              <a:t>(Matthew 23:38)</a:t>
            </a:r>
          </a:p>
          <a:p>
            <a:pPr marL="114300" indent="0">
              <a:buClr>
                <a:srgbClr val="A9A57C"/>
              </a:buClr>
              <a:buNone/>
            </a:pPr>
            <a:r>
              <a:rPr lang="en-US" sz="3000" dirty="0">
                <a:solidFill>
                  <a:srgbClr val="2F2B20"/>
                </a:solidFill>
                <a:latin typeface="Calibri"/>
              </a:rPr>
              <a:t>See! </a:t>
            </a:r>
            <a:r>
              <a:rPr lang="en-US" sz="3000" b="1" dirty="0">
                <a:solidFill>
                  <a:srgbClr val="2F2B20"/>
                </a:solidFill>
                <a:latin typeface="Calibri"/>
              </a:rPr>
              <a:t>Your</a:t>
            </a:r>
            <a:r>
              <a:rPr lang="en-US" sz="3000" dirty="0">
                <a:solidFill>
                  <a:srgbClr val="2F2B20"/>
                </a:solidFill>
                <a:latin typeface="Calibri"/>
              </a:rPr>
              <a:t> house is left to you desolate; </a:t>
            </a:r>
            <a:r>
              <a:rPr lang="en-US" sz="3000" baseline="30000" dirty="0">
                <a:solidFill>
                  <a:srgbClr val="2F2B20"/>
                </a:solidFill>
                <a:latin typeface="Calibri"/>
              </a:rPr>
              <a:t>39 </a:t>
            </a:r>
            <a:r>
              <a:rPr lang="en-US" sz="3000" dirty="0">
                <a:solidFill>
                  <a:srgbClr val="2F2B20"/>
                </a:solidFill>
                <a:latin typeface="Calibri"/>
              </a:rPr>
              <a:t>for I say to you, you shall see Me no more till you say, ‘Blessed </a:t>
            </a:r>
            <a:r>
              <a:rPr lang="en-US" sz="3000" i="1" dirty="0">
                <a:solidFill>
                  <a:srgbClr val="2F2B20"/>
                </a:solidFill>
                <a:latin typeface="Calibri"/>
              </a:rPr>
              <a:t>is</a:t>
            </a:r>
            <a:r>
              <a:rPr lang="en-US" sz="3000" dirty="0">
                <a:solidFill>
                  <a:srgbClr val="2F2B20"/>
                </a:solidFill>
                <a:latin typeface="Calibri"/>
              </a:rPr>
              <a:t> He who comes in the name of the </a:t>
            </a:r>
            <a:r>
              <a:rPr lang="en-US" sz="3000" cap="small" dirty="0">
                <a:solidFill>
                  <a:srgbClr val="2F2B20"/>
                </a:solidFill>
                <a:latin typeface="Calibri"/>
              </a:rPr>
              <a:t>Lord</a:t>
            </a:r>
            <a:r>
              <a:rPr lang="en-US" sz="3000" dirty="0">
                <a:solidFill>
                  <a:srgbClr val="2F2B20"/>
                </a:solidFill>
                <a:latin typeface="Calibri"/>
              </a:rPr>
              <a:t>!’ ”</a:t>
            </a:r>
          </a:p>
        </p:txBody>
      </p:sp>
      <p:cxnSp>
        <p:nvCxnSpPr>
          <p:cNvPr id="6" name="Straight Connector 5"/>
          <p:cNvCxnSpPr>
            <a:cxnSpLocks/>
          </p:cNvCxnSpPr>
          <p:nvPr/>
        </p:nvCxnSpPr>
        <p:spPr>
          <a:xfrm>
            <a:off x="5867400" y="1295400"/>
            <a:ext cx="0" cy="403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81200" y="5496580"/>
            <a:ext cx="7848600" cy="523220"/>
          </a:xfrm>
          <a:prstGeom prst="rect">
            <a:avLst/>
          </a:prstGeom>
          <a:solidFill>
            <a:schemeClr val="accent5"/>
          </a:solidFill>
        </p:spPr>
        <p:txBody>
          <a:bodyPr wrap="square" rtlCol="0">
            <a:spAutoFit/>
          </a:bodyPr>
          <a:lstStyle/>
          <a:p>
            <a:r>
              <a:rPr lang="en-US" sz="2800" dirty="0">
                <a:solidFill>
                  <a:srgbClr val="2F2B20"/>
                </a:solidFill>
                <a:latin typeface="Calibri"/>
              </a:rPr>
              <a:t>Notice the change from “My house” to  “your house”</a:t>
            </a:r>
          </a:p>
        </p:txBody>
      </p:sp>
    </p:spTree>
    <p:extLst>
      <p:ext uri="{BB962C8B-B14F-4D97-AF65-F5344CB8AC3E}">
        <p14:creationId xmlns:p14="http://schemas.microsoft.com/office/powerpoint/2010/main" val="3693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the eagles will be….</a:t>
            </a:r>
          </a:p>
        </p:txBody>
      </p:sp>
      <p:sp>
        <p:nvSpPr>
          <p:cNvPr id="3" name="Content Placeholder 2"/>
          <p:cNvSpPr>
            <a:spLocks noGrp="1"/>
          </p:cNvSpPr>
          <p:nvPr>
            <p:ph idx="1"/>
          </p:nvPr>
        </p:nvSpPr>
        <p:spPr/>
        <p:txBody>
          <a:bodyPr>
            <a:normAutofit/>
          </a:bodyPr>
          <a:lstStyle/>
          <a:p>
            <a:pPr marL="114300" indent="0">
              <a:buNone/>
            </a:pPr>
            <a:r>
              <a:rPr lang="en-US" sz="3000" dirty="0"/>
              <a:t>There are two basic interpretations to this passage.</a:t>
            </a:r>
          </a:p>
          <a:p>
            <a:pPr marL="114300" indent="0">
              <a:buNone/>
            </a:pPr>
            <a:endParaRPr lang="en-US" sz="3000" dirty="0"/>
          </a:p>
          <a:p>
            <a:pPr marL="628650" indent="-514350">
              <a:buAutoNum type="arabicParenR"/>
            </a:pPr>
            <a:r>
              <a:rPr lang="en-US" sz="3000" dirty="0"/>
              <a:t>The Roman emblem was an eagle</a:t>
            </a:r>
          </a:p>
          <a:p>
            <a:pPr marL="628650" indent="-514350">
              <a:buAutoNum type="arabicParenR"/>
            </a:pPr>
            <a:r>
              <a:rPr lang="en-US" sz="3000" dirty="0"/>
              <a:t>Would be better translated “vulture”</a:t>
            </a:r>
          </a:p>
        </p:txBody>
      </p:sp>
    </p:spTree>
    <p:extLst>
      <p:ext uri="{BB962C8B-B14F-4D97-AF65-F5344CB8AC3E}">
        <p14:creationId xmlns:p14="http://schemas.microsoft.com/office/powerpoint/2010/main" val="3711139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from Heaven</a:t>
            </a:r>
          </a:p>
        </p:txBody>
      </p:sp>
      <p:sp>
        <p:nvSpPr>
          <p:cNvPr id="3" name="Content Placeholder 2"/>
          <p:cNvSpPr>
            <a:spLocks noGrp="1"/>
          </p:cNvSpPr>
          <p:nvPr>
            <p:ph idx="1"/>
          </p:nvPr>
        </p:nvSpPr>
        <p:spPr>
          <a:xfrm>
            <a:off x="1981200" y="1600200"/>
            <a:ext cx="7620000" cy="2514600"/>
          </a:xfrm>
        </p:spPr>
        <p:txBody>
          <a:bodyPr>
            <a:normAutofit/>
          </a:bodyPr>
          <a:lstStyle/>
          <a:p>
            <a:r>
              <a:rPr lang="en-US" sz="3000" dirty="0"/>
              <a:t>Sun darkened</a:t>
            </a:r>
          </a:p>
          <a:p>
            <a:r>
              <a:rPr lang="en-US" sz="3000" dirty="0"/>
              <a:t>Moon darkened</a:t>
            </a:r>
          </a:p>
          <a:p>
            <a:r>
              <a:rPr lang="en-US" sz="3000" dirty="0"/>
              <a:t>Stars fall from heaven</a:t>
            </a:r>
          </a:p>
          <a:p>
            <a:r>
              <a:rPr lang="en-US" sz="3000" dirty="0"/>
              <a:t>Powers of earth shaken</a:t>
            </a:r>
          </a:p>
        </p:txBody>
      </p:sp>
    </p:spTree>
    <p:extLst>
      <p:ext uri="{BB962C8B-B14F-4D97-AF65-F5344CB8AC3E}">
        <p14:creationId xmlns:p14="http://schemas.microsoft.com/office/powerpoint/2010/main" val="1638809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620000" cy="1143000"/>
          </a:xfrm>
        </p:spPr>
        <p:txBody>
          <a:bodyPr/>
          <a:lstStyle/>
          <a:p>
            <a:r>
              <a:rPr lang="en-US" dirty="0"/>
              <a:t>Isaiah 13:9-10 (Babylon)</a:t>
            </a:r>
          </a:p>
        </p:txBody>
      </p:sp>
      <p:sp>
        <p:nvSpPr>
          <p:cNvPr id="3" name="Content Placeholder 2"/>
          <p:cNvSpPr>
            <a:spLocks noGrp="1"/>
          </p:cNvSpPr>
          <p:nvPr>
            <p:ph idx="1"/>
          </p:nvPr>
        </p:nvSpPr>
        <p:spPr>
          <a:xfrm>
            <a:off x="1981200" y="1143001"/>
            <a:ext cx="7620000" cy="4191000"/>
          </a:xfrm>
        </p:spPr>
        <p:txBody>
          <a:bodyPr>
            <a:normAutofit/>
          </a:bodyPr>
          <a:lstStyle/>
          <a:p>
            <a:pPr marL="114300" indent="0">
              <a:buNone/>
            </a:pPr>
            <a:r>
              <a:rPr lang="en-US" sz="2800" dirty="0"/>
              <a:t>Behold, the day of the </a:t>
            </a:r>
            <a:r>
              <a:rPr lang="en-US" sz="2800" cap="small" dirty="0"/>
              <a:t>Lord</a:t>
            </a:r>
            <a:r>
              <a:rPr lang="en-US" sz="2800" dirty="0"/>
              <a:t> comes,</a:t>
            </a:r>
            <a:br>
              <a:rPr lang="en-US" sz="2800" dirty="0"/>
            </a:br>
            <a:r>
              <a:rPr lang="en-US" sz="2800" dirty="0"/>
              <a:t>Cruel, with both wrath and fierce anger,</a:t>
            </a:r>
            <a:br>
              <a:rPr lang="en-US" sz="2800" dirty="0"/>
            </a:br>
            <a:r>
              <a:rPr lang="en-US" sz="2800" dirty="0"/>
              <a:t>To lay the land desolate;</a:t>
            </a:r>
            <a:br>
              <a:rPr lang="en-US" sz="2800" dirty="0"/>
            </a:br>
            <a:r>
              <a:rPr lang="en-US" sz="2800" dirty="0"/>
              <a:t>And He will destroy its sinners from it.</a:t>
            </a:r>
          </a:p>
          <a:p>
            <a:pPr marL="114300" indent="0">
              <a:buNone/>
            </a:pPr>
            <a:br>
              <a:rPr lang="en-US" sz="2800" dirty="0"/>
            </a:br>
            <a:r>
              <a:rPr lang="en-US" sz="2800" baseline="30000" dirty="0"/>
              <a:t>10 </a:t>
            </a:r>
            <a:r>
              <a:rPr lang="en-US" sz="2800" dirty="0"/>
              <a:t>For the stars of heaven and their constellations</a:t>
            </a:r>
            <a:br>
              <a:rPr lang="en-US" sz="2800" dirty="0"/>
            </a:br>
            <a:r>
              <a:rPr lang="en-US" sz="2800" dirty="0"/>
              <a:t>Will not give their light;</a:t>
            </a:r>
            <a:br>
              <a:rPr lang="en-US" sz="2800" dirty="0"/>
            </a:br>
            <a:r>
              <a:rPr lang="en-US" sz="2800" dirty="0"/>
              <a:t>The sun will be darkened in its going forth,</a:t>
            </a:r>
            <a:br>
              <a:rPr lang="en-US" sz="2800" dirty="0"/>
            </a:br>
            <a:r>
              <a:rPr lang="en-US" sz="2800" dirty="0"/>
              <a:t>And the moon will not cause its light to shine.</a:t>
            </a:r>
          </a:p>
        </p:txBody>
      </p:sp>
      <p:sp>
        <p:nvSpPr>
          <p:cNvPr id="4" name="TextBox 3"/>
          <p:cNvSpPr txBox="1"/>
          <p:nvPr/>
        </p:nvSpPr>
        <p:spPr>
          <a:xfrm>
            <a:off x="2133600" y="5341204"/>
            <a:ext cx="6934200" cy="830997"/>
          </a:xfrm>
          <a:prstGeom prst="rect">
            <a:avLst/>
          </a:prstGeom>
          <a:solidFill>
            <a:schemeClr val="bg2"/>
          </a:solidFill>
        </p:spPr>
        <p:txBody>
          <a:bodyPr wrap="square" rtlCol="0">
            <a:spAutoFit/>
          </a:bodyPr>
          <a:lstStyle/>
          <a:p>
            <a:r>
              <a:rPr lang="en-US" sz="2400" dirty="0">
                <a:solidFill>
                  <a:srgbClr val="2F2B20"/>
                </a:solidFill>
                <a:latin typeface="Calibri"/>
              </a:rPr>
              <a:t>THERE ARE SEVERAL OTHER EXAMPLES OF THIS TYPE OF FIGURATIVE LANGUAGE IN THE OLD TESTAMENT!</a:t>
            </a:r>
          </a:p>
        </p:txBody>
      </p:sp>
    </p:spTree>
    <p:extLst>
      <p:ext uri="{BB962C8B-B14F-4D97-AF65-F5344CB8AC3E}">
        <p14:creationId xmlns:p14="http://schemas.microsoft.com/office/powerpoint/2010/main" val="16939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of the Son of man</a:t>
            </a:r>
          </a:p>
        </p:txBody>
      </p:sp>
      <p:sp>
        <p:nvSpPr>
          <p:cNvPr id="3" name="Content Placeholder 2"/>
          <p:cNvSpPr>
            <a:spLocks noGrp="1"/>
          </p:cNvSpPr>
          <p:nvPr>
            <p:ph idx="1"/>
          </p:nvPr>
        </p:nvSpPr>
        <p:spPr>
          <a:xfrm>
            <a:off x="1981200" y="1600200"/>
            <a:ext cx="7620000" cy="2819400"/>
          </a:xfrm>
        </p:spPr>
        <p:txBody>
          <a:bodyPr/>
          <a:lstStyle/>
          <a:p>
            <a:pPr marL="114300" indent="0">
              <a:buNone/>
            </a:pPr>
            <a:r>
              <a:rPr lang="en-US" sz="3000" dirty="0"/>
              <a:t>NKJV:  Then the sign of the Son of Man will appear in the heaven…</a:t>
            </a:r>
          </a:p>
          <a:p>
            <a:pPr marL="114300" indent="0">
              <a:buNone/>
            </a:pPr>
            <a:endParaRPr lang="en-US" sz="3000" dirty="0"/>
          </a:p>
          <a:p>
            <a:pPr marL="114300" indent="0">
              <a:buNone/>
            </a:pPr>
            <a:r>
              <a:rPr lang="en-US" sz="3000" dirty="0"/>
              <a:t>Berry’s Interlinear:  And then shall appear the sign of the Son of Man in the heaven…</a:t>
            </a:r>
          </a:p>
          <a:p>
            <a:endParaRPr lang="en-US" dirty="0"/>
          </a:p>
          <a:p>
            <a:endParaRPr lang="en-US" dirty="0"/>
          </a:p>
        </p:txBody>
      </p:sp>
      <p:sp>
        <p:nvSpPr>
          <p:cNvPr id="4" name="TextBox 3"/>
          <p:cNvSpPr txBox="1"/>
          <p:nvPr/>
        </p:nvSpPr>
        <p:spPr>
          <a:xfrm>
            <a:off x="1981200" y="4724401"/>
            <a:ext cx="7620000" cy="1015663"/>
          </a:xfrm>
          <a:prstGeom prst="rect">
            <a:avLst/>
          </a:prstGeom>
          <a:solidFill>
            <a:schemeClr val="bg2"/>
          </a:solidFill>
        </p:spPr>
        <p:txBody>
          <a:bodyPr wrap="square" rtlCol="0">
            <a:spAutoFit/>
          </a:bodyPr>
          <a:lstStyle/>
          <a:p>
            <a:r>
              <a:rPr lang="en-US" sz="3000" dirty="0">
                <a:solidFill>
                  <a:srgbClr val="2F2B20"/>
                </a:solidFill>
                <a:latin typeface="Calibri"/>
              </a:rPr>
              <a:t>It appears that “heaven” is the location of       </a:t>
            </a:r>
            <a:r>
              <a:rPr lang="en-US" sz="3000" u="sng" dirty="0">
                <a:solidFill>
                  <a:srgbClr val="2F2B20"/>
                </a:solidFill>
                <a:latin typeface="Calibri"/>
              </a:rPr>
              <a:t>the Son of Man</a:t>
            </a:r>
            <a:r>
              <a:rPr lang="en-US" sz="3000" dirty="0">
                <a:solidFill>
                  <a:srgbClr val="2F2B20"/>
                </a:solidFill>
                <a:latin typeface="Calibri"/>
              </a:rPr>
              <a:t>, not the </a:t>
            </a:r>
            <a:r>
              <a:rPr lang="en-US" sz="3000" u="sng" dirty="0">
                <a:solidFill>
                  <a:srgbClr val="2F2B20"/>
                </a:solidFill>
                <a:latin typeface="Calibri"/>
              </a:rPr>
              <a:t>sign</a:t>
            </a:r>
            <a:r>
              <a:rPr lang="en-US" sz="3000" dirty="0">
                <a:solidFill>
                  <a:srgbClr val="2F2B20"/>
                </a:solidFill>
                <a:latin typeface="Calibri"/>
              </a:rPr>
              <a:t>!</a:t>
            </a:r>
          </a:p>
        </p:txBody>
      </p:sp>
    </p:spTree>
    <p:extLst>
      <p:ext uri="{BB962C8B-B14F-4D97-AF65-F5344CB8AC3E}">
        <p14:creationId xmlns:p14="http://schemas.microsoft.com/office/powerpoint/2010/main" val="32359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“Tribes” and “they”</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200" dirty="0"/>
              <a:t>Notice carefully the words Jesus used in verse 30.  It is specifically noted that the “</a:t>
            </a:r>
            <a:r>
              <a:rPr lang="en-US" sz="3200" b="1" dirty="0"/>
              <a:t>tribes</a:t>
            </a:r>
            <a:r>
              <a:rPr lang="en-US" sz="3200" dirty="0"/>
              <a:t>” would mourn – not the whole world but rather just the Jews.</a:t>
            </a:r>
          </a:p>
        </p:txBody>
      </p:sp>
      <p:sp>
        <p:nvSpPr>
          <p:cNvPr id="4" name="TextBox 3"/>
          <p:cNvSpPr txBox="1"/>
          <p:nvPr/>
        </p:nvSpPr>
        <p:spPr>
          <a:xfrm>
            <a:off x="2057400" y="3886201"/>
            <a:ext cx="7696200" cy="1015663"/>
          </a:xfrm>
          <a:prstGeom prst="rect">
            <a:avLst/>
          </a:prstGeom>
          <a:solidFill>
            <a:schemeClr val="bg2"/>
          </a:solidFill>
        </p:spPr>
        <p:txBody>
          <a:bodyPr wrap="square" rtlCol="0">
            <a:spAutoFit/>
          </a:bodyPr>
          <a:lstStyle/>
          <a:p>
            <a:r>
              <a:rPr lang="en-US" sz="3000" dirty="0">
                <a:solidFill>
                  <a:srgbClr val="2F2B20"/>
                </a:solidFill>
                <a:latin typeface="Calibri"/>
              </a:rPr>
              <a:t>Likewise, “</a:t>
            </a:r>
            <a:r>
              <a:rPr lang="en-US" sz="3000" b="1" dirty="0">
                <a:solidFill>
                  <a:srgbClr val="2F2B20"/>
                </a:solidFill>
                <a:latin typeface="Calibri"/>
              </a:rPr>
              <a:t>they</a:t>
            </a:r>
            <a:r>
              <a:rPr lang="en-US" sz="3000" dirty="0">
                <a:solidFill>
                  <a:srgbClr val="2F2B20"/>
                </a:solidFill>
                <a:latin typeface="Calibri"/>
              </a:rPr>
              <a:t>” would see the Son of Man coming on the clouds.</a:t>
            </a:r>
          </a:p>
        </p:txBody>
      </p:sp>
      <p:sp>
        <p:nvSpPr>
          <p:cNvPr id="5" name="TextBox 4"/>
          <p:cNvSpPr txBox="1"/>
          <p:nvPr/>
        </p:nvSpPr>
        <p:spPr>
          <a:xfrm>
            <a:off x="1981200" y="5181601"/>
            <a:ext cx="7772400" cy="954107"/>
          </a:xfrm>
          <a:prstGeom prst="rect">
            <a:avLst/>
          </a:prstGeom>
          <a:solidFill>
            <a:schemeClr val="accent2"/>
          </a:solidFill>
        </p:spPr>
        <p:txBody>
          <a:bodyPr wrap="square" rtlCol="0">
            <a:spAutoFit/>
          </a:bodyPr>
          <a:lstStyle/>
          <a:p>
            <a:r>
              <a:rPr lang="en-US" sz="2800" dirty="0">
                <a:solidFill>
                  <a:srgbClr val="2F2B20"/>
                </a:solidFill>
                <a:latin typeface="Calibri"/>
              </a:rPr>
              <a:t>This is not in reference to the 2</a:t>
            </a:r>
            <a:r>
              <a:rPr lang="en-US" sz="2800" baseline="30000" dirty="0">
                <a:solidFill>
                  <a:srgbClr val="2F2B20"/>
                </a:solidFill>
                <a:latin typeface="Calibri"/>
              </a:rPr>
              <a:t>nd</a:t>
            </a:r>
            <a:r>
              <a:rPr lang="en-US" sz="2800" dirty="0">
                <a:solidFill>
                  <a:srgbClr val="2F2B20"/>
                </a:solidFill>
                <a:latin typeface="Calibri"/>
              </a:rPr>
              <a:t> coming, but rather the </a:t>
            </a:r>
            <a:r>
              <a:rPr lang="en-US" sz="2800" b="1" dirty="0">
                <a:solidFill>
                  <a:srgbClr val="2F2B20"/>
                </a:solidFill>
                <a:latin typeface="Calibri"/>
              </a:rPr>
              <a:t>divine </a:t>
            </a:r>
            <a:r>
              <a:rPr lang="en-US" sz="2800" dirty="0">
                <a:solidFill>
                  <a:srgbClr val="2F2B20"/>
                </a:solidFill>
                <a:latin typeface="Calibri"/>
              </a:rPr>
              <a:t>judgment that was being exhibited.</a:t>
            </a:r>
          </a:p>
        </p:txBody>
      </p:sp>
    </p:spTree>
    <p:extLst>
      <p:ext uri="{BB962C8B-B14F-4D97-AF65-F5344CB8AC3E}">
        <p14:creationId xmlns:p14="http://schemas.microsoft.com/office/powerpoint/2010/main" val="11844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Revelation 14:14</a:t>
            </a:r>
          </a:p>
        </p:txBody>
      </p:sp>
      <p:sp>
        <p:nvSpPr>
          <p:cNvPr id="3" name="Content Placeholder 2"/>
          <p:cNvSpPr>
            <a:spLocks noGrp="1"/>
          </p:cNvSpPr>
          <p:nvPr>
            <p:ph idx="1"/>
          </p:nvPr>
        </p:nvSpPr>
        <p:spPr>
          <a:xfrm>
            <a:off x="1981200" y="1600200"/>
            <a:ext cx="7620000" cy="2057400"/>
          </a:xfrm>
        </p:spPr>
        <p:txBody>
          <a:bodyPr>
            <a:normAutofit/>
          </a:bodyPr>
          <a:lstStyle/>
          <a:p>
            <a:pPr marL="114300" indent="0">
              <a:buNone/>
            </a:pPr>
            <a:r>
              <a:rPr lang="en-US" sz="3000" dirty="0"/>
              <a:t>Then I looked, and behold, a white </a:t>
            </a:r>
            <a:r>
              <a:rPr lang="en-US" sz="3000" b="1" dirty="0"/>
              <a:t>cloud</a:t>
            </a:r>
            <a:r>
              <a:rPr lang="en-US" sz="3000" dirty="0"/>
              <a:t>, and on the cloud sat </a:t>
            </a:r>
            <a:r>
              <a:rPr lang="en-US" sz="3000" i="1" dirty="0"/>
              <a:t>One</a:t>
            </a:r>
            <a:r>
              <a:rPr lang="en-US" sz="3000" dirty="0"/>
              <a:t> like the </a:t>
            </a:r>
            <a:r>
              <a:rPr lang="en-US" sz="3000" b="1" dirty="0"/>
              <a:t>Son of Man</a:t>
            </a:r>
            <a:r>
              <a:rPr lang="en-US" sz="3000" dirty="0"/>
              <a:t>, having on His head a golden crown, and in His hand a sharp sickle.</a:t>
            </a:r>
          </a:p>
        </p:txBody>
      </p:sp>
      <p:sp>
        <p:nvSpPr>
          <p:cNvPr id="4" name="TextBox 3"/>
          <p:cNvSpPr txBox="1"/>
          <p:nvPr/>
        </p:nvSpPr>
        <p:spPr>
          <a:xfrm>
            <a:off x="2286000" y="3962401"/>
            <a:ext cx="7162800" cy="954107"/>
          </a:xfrm>
          <a:prstGeom prst="rect">
            <a:avLst/>
          </a:prstGeom>
          <a:solidFill>
            <a:schemeClr val="bg2"/>
          </a:solidFill>
        </p:spPr>
        <p:txBody>
          <a:bodyPr wrap="square" rtlCol="0">
            <a:spAutoFit/>
          </a:bodyPr>
          <a:lstStyle/>
          <a:p>
            <a:r>
              <a:rPr lang="en-US" sz="2800" dirty="0">
                <a:solidFill>
                  <a:srgbClr val="2F2B20"/>
                </a:solidFill>
                <a:latin typeface="Calibri"/>
              </a:rPr>
              <a:t>This is an image of divine judgment. Notice the similar language!</a:t>
            </a:r>
          </a:p>
        </p:txBody>
      </p:sp>
    </p:spTree>
    <p:extLst>
      <p:ext uri="{BB962C8B-B14F-4D97-AF65-F5344CB8AC3E}">
        <p14:creationId xmlns:p14="http://schemas.microsoft.com/office/powerpoint/2010/main" val="10470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Luke 21:22</a:t>
            </a:r>
          </a:p>
        </p:txBody>
      </p:sp>
      <p:sp>
        <p:nvSpPr>
          <p:cNvPr id="3" name="Content Placeholder 2"/>
          <p:cNvSpPr>
            <a:spLocks noGrp="1"/>
          </p:cNvSpPr>
          <p:nvPr>
            <p:ph idx="1"/>
          </p:nvPr>
        </p:nvSpPr>
        <p:spPr>
          <a:xfrm>
            <a:off x="1981200" y="1600200"/>
            <a:ext cx="7620000" cy="1219200"/>
          </a:xfrm>
        </p:spPr>
        <p:txBody>
          <a:bodyPr>
            <a:normAutofit/>
          </a:bodyPr>
          <a:lstStyle/>
          <a:p>
            <a:pPr marL="114300" indent="0">
              <a:buNone/>
            </a:pPr>
            <a:r>
              <a:rPr lang="en-US" sz="3000" dirty="0"/>
              <a:t>For these are the </a:t>
            </a:r>
            <a:r>
              <a:rPr lang="en-US" sz="3000" b="1" u="sng" dirty="0"/>
              <a:t>days of vengeance</a:t>
            </a:r>
            <a:r>
              <a:rPr lang="en-US" sz="3000" dirty="0"/>
              <a:t>, that all things which are written may be fulfilled.</a:t>
            </a:r>
          </a:p>
        </p:txBody>
      </p:sp>
      <p:sp>
        <p:nvSpPr>
          <p:cNvPr id="4" name="TextBox 3"/>
          <p:cNvSpPr txBox="1"/>
          <p:nvPr/>
        </p:nvSpPr>
        <p:spPr>
          <a:xfrm>
            <a:off x="2209800" y="3352801"/>
            <a:ext cx="6934200" cy="2400657"/>
          </a:xfrm>
          <a:prstGeom prst="rect">
            <a:avLst/>
          </a:prstGeom>
          <a:solidFill>
            <a:schemeClr val="bg2"/>
          </a:solidFill>
        </p:spPr>
        <p:txBody>
          <a:bodyPr wrap="square" rtlCol="0">
            <a:spAutoFit/>
          </a:bodyPr>
          <a:lstStyle/>
          <a:p>
            <a:r>
              <a:rPr lang="en-US" sz="3000" dirty="0">
                <a:solidFill>
                  <a:srgbClr val="2F2B20"/>
                </a:solidFill>
                <a:latin typeface="Calibri"/>
              </a:rPr>
              <a:t>The Roman armies surrounding Jerusalem were nothing more than an instrument of God’s judgment.  Israel had broken their covenant, and God was going to punish them with vengeance.</a:t>
            </a:r>
          </a:p>
        </p:txBody>
      </p:sp>
    </p:spTree>
    <p:extLst>
      <p:ext uri="{BB962C8B-B14F-4D97-AF65-F5344CB8AC3E}">
        <p14:creationId xmlns:p14="http://schemas.microsoft.com/office/powerpoint/2010/main" val="5531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the “Elect”?</a:t>
            </a:r>
          </a:p>
        </p:txBody>
      </p:sp>
      <p:sp>
        <p:nvSpPr>
          <p:cNvPr id="3" name="Content Placeholder 2"/>
          <p:cNvSpPr>
            <a:spLocks noGrp="1"/>
          </p:cNvSpPr>
          <p:nvPr>
            <p:ph idx="1"/>
          </p:nvPr>
        </p:nvSpPr>
        <p:spPr>
          <a:xfrm>
            <a:off x="1981200" y="1600200"/>
            <a:ext cx="7620000" cy="2362200"/>
          </a:xfrm>
        </p:spPr>
        <p:txBody>
          <a:bodyPr>
            <a:noAutofit/>
          </a:bodyPr>
          <a:lstStyle/>
          <a:p>
            <a:pPr marL="114300" indent="0">
              <a:buNone/>
            </a:pPr>
            <a:r>
              <a:rPr lang="en-US" sz="3000" dirty="0"/>
              <a:t>While the Jews would see their Temple be destroyed (and consequently their entire religion), the “elect” would be gathered together from all over the world.</a:t>
            </a:r>
          </a:p>
        </p:txBody>
      </p:sp>
      <p:sp>
        <p:nvSpPr>
          <p:cNvPr id="4" name="TextBox 3"/>
          <p:cNvSpPr txBox="1"/>
          <p:nvPr/>
        </p:nvSpPr>
        <p:spPr>
          <a:xfrm>
            <a:off x="1981200" y="4572000"/>
            <a:ext cx="7620000" cy="553998"/>
          </a:xfrm>
          <a:prstGeom prst="rect">
            <a:avLst/>
          </a:prstGeom>
          <a:solidFill>
            <a:schemeClr val="bg2"/>
          </a:solidFill>
        </p:spPr>
        <p:txBody>
          <a:bodyPr wrap="square" rtlCol="0">
            <a:spAutoFit/>
          </a:bodyPr>
          <a:lstStyle/>
          <a:p>
            <a:pPr algn="ctr"/>
            <a:r>
              <a:rPr lang="en-US" sz="3000" dirty="0">
                <a:solidFill>
                  <a:srgbClr val="2F2B20"/>
                </a:solidFill>
                <a:latin typeface="Calibri"/>
              </a:rPr>
              <a:t>Elect = Church</a:t>
            </a:r>
          </a:p>
        </p:txBody>
      </p:sp>
    </p:spTree>
    <p:extLst>
      <p:ext uri="{BB962C8B-B14F-4D97-AF65-F5344CB8AC3E}">
        <p14:creationId xmlns:p14="http://schemas.microsoft.com/office/powerpoint/2010/main" val="32508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Dead Fig Tree</a:t>
            </a:r>
          </a:p>
        </p:txBody>
      </p:sp>
      <p:sp>
        <p:nvSpPr>
          <p:cNvPr id="4" name="Content Placeholder 3"/>
          <p:cNvSpPr>
            <a:spLocks noGrp="1"/>
          </p:cNvSpPr>
          <p:nvPr>
            <p:ph sz="quarter" idx="1"/>
          </p:nvPr>
        </p:nvSpPr>
        <p:spPr/>
        <p:txBody>
          <a:bodyPr>
            <a:normAutofit/>
          </a:bodyPr>
          <a:lstStyle/>
          <a:p>
            <a:r>
              <a:rPr lang="en-US" dirty="0"/>
              <a:t>Mk 11:20-24</a:t>
            </a:r>
          </a:p>
          <a:p>
            <a:pPr lvl="1"/>
            <a:r>
              <a:rPr lang="en-US" dirty="0"/>
              <a:t>The Next Day (Tuesday) </a:t>
            </a:r>
          </a:p>
          <a:p>
            <a:pPr lvl="1"/>
            <a:r>
              <a:rPr lang="en-US" dirty="0"/>
              <a:t>Vs. 20, The fig tree is Dried up</a:t>
            </a:r>
          </a:p>
          <a:p>
            <a:pPr lvl="1"/>
            <a:r>
              <a:rPr lang="en-US" dirty="0"/>
              <a:t>Have Faith in God</a:t>
            </a:r>
          </a:p>
          <a:p>
            <a:pPr lvl="2"/>
            <a:r>
              <a:rPr lang="en-US" dirty="0"/>
              <a:t>To Move Mountains</a:t>
            </a:r>
          </a:p>
          <a:p>
            <a:pPr lvl="3"/>
            <a:r>
              <a:rPr lang="en-US" dirty="0"/>
              <a:t>Disciple had a weak faith</a:t>
            </a:r>
          </a:p>
          <a:p>
            <a:pPr lvl="3"/>
            <a:r>
              <a:rPr lang="en-US" dirty="0"/>
              <a:t>Mt 17:14-21, healing of the son who had a devil</a:t>
            </a:r>
          </a:p>
          <a:p>
            <a:pPr lvl="3"/>
            <a:r>
              <a:rPr lang="en-US" dirty="0"/>
              <a:t>Lk 17:5-6, move trees</a:t>
            </a:r>
          </a:p>
        </p:txBody>
      </p:sp>
    </p:spTree>
    <p:extLst>
      <p:ext uri="{BB962C8B-B14F-4D97-AF65-F5344CB8AC3E}">
        <p14:creationId xmlns:p14="http://schemas.microsoft.com/office/powerpoint/2010/main" val="39758373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Colossians 3:1, 12</a:t>
            </a:r>
          </a:p>
        </p:txBody>
      </p:sp>
      <p:sp>
        <p:nvSpPr>
          <p:cNvPr id="3" name="Content Placeholder 2"/>
          <p:cNvSpPr>
            <a:spLocks noGrp="1"/>
          </p:cNvSpPr>
          <p:nvPr>
            <p:ph idx="1"/>
          </p:nvPr>
        </p:nvSpPr>
        <p:spPr>
          <a:xfrm>
            <a:off x="1981200" y="1600200"/>
            <a:ext cx="7620000" cy="2438400"/>
          </a:xfrm>
        </p:spPr>
        <p:txBody>
          <a:bodyPr>
            <a:normAutofit/>
          </a:bodyPr>
          <a:lstStyle/>
          <a:p>
            <a:pPr marL="114300" indent="0">
              <a:buNone/>
            </a:pPr>
            <a:r>
              <a:rPr lang="en-US" sz="3000" dirty="0"/>
              <a:t>If then you were raised with Christ…</a:t>
            </a:r>
          </a:p>
          <a:p>
            <a:pPr marL="114300" indent="0">
              <a:buNone/>
            </a:pPr>
            <a:endParaRPr lang="en-US" sz="3000" dirty="0"/>
          </a:p>
          <a:p>
            <a:pPr marL="114300" indent="0">
              <a:buNone/>
            </a:pPr>
            <a:r>
              <a:rPr lang="en-US" sz="3000" dirty="0"/>
              <a:t>…Therefore, as </a:t>
            </a:r>
            <a:r>
              <a:rPr lang="en-US" sz="3000" i="1" dirty="0"/>
              <a:t>the</a:t>
            </a:r>
            <a:r>
              <a:rPr lang="en-US" sz="3000" dirty="0"/>
              <a:t> </a:t>
            </a:r>
            <a:r>
              <a:rPr lang="en-US" sz="3000" b="1" dirty="0"/>
              <a:t>elect of God</a:t>
            </a:r>
            <a:r>
              <a:rPr lang="en-US" sz="3000" dirty="0"/>
              <a:t>, holy and beloved</a:t>
            </a:r>
          </a:p>
        </p:txBody>
      </p:sp>
    </p:spTree>
    <p:extLst>
      <p:ext uri="{BB962C8B-B14F-4D97-AF65-F5344CB8AC3E}">
        <p14:creationId xmlns:p14="http://schemas.microsoft.com/office/powerpoint/2010/main" val="1091985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Continues His Answer</a:t>
            </a:r>
          </a:p>
        </p:txBody>
      </p:sp>
      <p:sp>
        <p:nvSpPr>
          <p:cNvPr id="3" name="Content Placeholder 2"/>
          <p:cNvSpPr>
            <a:spLocks noGrp="1"/>
          </p:cNvSpPr>
          <p:nvPr>
            <p:ph idx="1"/>
          </p:nvPr>
        </p:nvSpPr>
        <p:spPr>
          <a:xfrm>
            <a:off x="1981200" y="1600200"/>
            <a:ext cx="7848600" cy="2514600"/>
          </a:xfrm>
        </p:spPr>
        <p:txBody>
          <a:bodyPr>
            <a:noAutofit/>
          </a:bodyPr>
          <a:lstStyle/>
          <a:p>
            <a:pPr marL="114300" indent="0">
              <a:buNone/>
            </a:pPr>
            <a:r>
              <a:rPr lang="en-US" sz="3000" dirty="0"/>
              <a:t>Question 1:</a:t>
            </a:r>
          </a:p>
          <a:p>
            <a:pPr marL="114300" indent="0">
              <a:buNone/>
            </a:pPr>
            <a:endParaRPr lang="en-US" sz="3000" dirty="0"/>
          </a:p>
          <a:p>
            <a:pPr marL="114300" indent="0">
              <a:buNone/>
            </a:pPr>
            <a:endParaRPr lang="en-US" sz="3000" dirty="0"/>
          </a:p>
          <a:p>
            <a:pPr marL="114300" indent="0">
              <a:buNone/>
            </a:pPr>
            <a:r>
              <a:rPr lang="en-US" sz="3000" dirty="0"/>
              <a:t>Answer:  Found in vv.32-35</a:t>
            </a:r>
          </a:p>
        </p:txBody>
      </p:sp>
      <p:sp>
        <p:nvSpPr>
          <p:cNvPr id="4" name="TextBox 3"/>
          <p:cNvSpPr txBox="1"/>
          <p:nvPr/>
        </p:nvSpPr>
        <p:spPr>
          <a:xfrm>
            <a:off x="2133600" y="2265402"/>
            <a:ext cx="7543800" cy="553998"/>
          </a:xfrm>
          <a:prstGeom prst="rect">
            <a:avLst/>
          </a:prstGeom>
          <a:solidFill>
            <a:srgbClr val="00B050"/>
          </a:solidFill>
        </p:spPr>
        <p:txBody>
          <a:bodyPr wrap="square" rtlCol="0">
            <a:spAutoFit/>
          </a:bodyPr>
          <a:lstStyle/>
          <a:p>
            <a:r>
              <a:rPr lang="en-US" sz="3000" dirty="0">
                <a:solidFill>
                  <a:srgbClr val="2F2B20"/>
                </a:solidFill>
                <a:latin typeface="Calibri"/>
              </a:rPr>
              <a:t>When will </a:t>
            </a:r>
            <a:r>
              <a:rPr lang="en-US" sz="3000" b="1" dirty="0">
                <a:solidFill>
                  <a:srgbClr val="2F2B20"/>
                </a:solidFill>
                <a:latin typeface="Calibri"/>
              </a:rPr>
              <a:t>these things </a:t>
            </a:r>
            <a:r>
              <a:rPr lang="en-US" sz="3000" dirty="0">
                <a:solidFill>
                  <a:srgbClr val="2F2B20"/>
                </a:solidFill>
                <a:latin typeface="Calibri"/>
              </a:rPr>
              <a:t>be?</a:t>
            </a:r>
          </a:p>
        </p:txBody>
      </p:sp>
    </p:spTree>
    <p:extLst>
      <p:ext uri="{BB962C8B-B14F-4D97-AF65-F5344CB8AC3E}">
        <p14:creationId xmlns:p14="http://schemas.microsoft.com/office/powerpoint/2010/main" val="1354337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It is near!</a:t>
            </a:r>
          </a:p>
        </p:txBody>
      </p:sp>
      <p:sp>
        <p:nvSpPr>
          <p:cNvPr id="3" name="Content Placeholder 2"/>
          <p:cNvSpPr>
            <a:spLocks noGrp="1"/>
          </p:cNvSpPr>
          <p:nvPr>
            <p:ph idx="1"/>
          </p:nvPr>
        </p:nvSpPr>
        <p:spPr>
          <a:xfrm>
            <a:off x="1981200" y="1600200"/>
            <a:ext cx="7620000" cy="1905000"/>
          </a:xfrm>
        </p:spPr>
        <p:txBody>
          <a:bodyPr>
            <a:normAutofit lnSpcReduction="10000"/>
          </a:bodyPr>
          <a:lstStyle/>
          <a:p>
            <a:pPr marL="114300" indent="0">
              <a:buNone/>
            </a:pPr>
            <a:r>
              <a:rPr lang="en-US" sz="3000" dirty="0"/>
              <a:t>Using a parable of a fig tree showing its leaves before dropping its fruit, Jesus said “these things” (destruction of Jerusalem) would be near.</a:t>
            </a:r>
          </a:p>
        </p:txBody>
      </p:sp>
      <p:sp>
        <p:nvSpPr>
          <p:cNvPr id="4" name="TextBox 3"/>
          <p:cNvSpPr txBox="1"/>
          <p:nvPr/>
        </p:nvSpPr>
        <p:spPr>
          <a:xfrm>
            <a:off x="1981200" y="3514579"/>
            <a:ext cx="7620000" cy="2246769"/>
          </a:xfrm>
          <a:prstGeom prst="rect">
            <a:avLst/>
          </a:prstGeom>
          <a:solidFill>
            <a:schemeClr val="bg2"/>
          </a:solidFill>
        </p:spPr>
        <p:txBody>
          <a:bodyPr wrap="square" rtlCol="0">
            <a:spAutoFit/>
          </a:bodyPr>
          <a:lstStyle/>
          <a:p>
            <a:r>
              <a:rPr lang="en-US" sz="2800" dirty="0">
                <a:solidFill>
                  <a:srgbClr val="2F2B20"/>
                </a:solidFill>
                <a:latin typeface="Calibri"/>
              </a:rPr>
              <a:t>He even qualifies it further – the fall of Jerusalem would take place within the current generation.  Generally, a generation is considered to be 30-40 years.  If Jesus spoke these words in ~ AD 30, that would give a range of AD 30 – 70.</a:t>
            </a:r>
          </a:p>
        </p:txBody>
      </p:sp>
    </p:spTree>
    <p:extLst>
      <p:ext uri="{BB962C8B-B14F-4D97-AF65-F5344CB8AC3E}">
        <p14:creationId xmlns:p14="http://schemas.microsoft.com/office/powerpoint/2010/main" val="217611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1892F-FF25-4CE2-B87B-1C0E0B94B3E7}"/>
              </a:ext>
            </a:extLst>
          </p:cNvPr>
          <p:cNvSpPr txBox="1"/>
          <p:nvPr/>
        </p:nvSpPr>
        <p:spPr>
          <a:xfrm>
            <a:off x="1417739" y="1023457"/>
            <a:ext cx="9295002" cy="5262979"/>
          </a:xfrm>
          <a:prstGeom prst="rect">
            <a:avLst/>
          </a:prstGeom>
          <a:noFill/>
        </p:spPr>
        <p:txBody>
          <a:bodyPr wrap="square">
            <a:spAutoFit/>
          </a:bodyPr>
          <a:lstStyle/>
          <a:p>
            <a:r>
              <a:rPr lang="en-US" sz="2000" b="1" dirty="0">
                <a:effectLst>
                  <a:outerShdw blurRad="38100" dist="38100" dir="2700000" algn="tl">
                    <a:srgbClr val="000000">
                      <a:alpha val="43137"/>
                    </a:srgbClr>
                  </a:outerShdw>
                </a:effectLst>
              </a:rPr>
              <a:t>There are several reasons to think that with the parable of the fig tree Jesus is briefly transitioning back to conclude his answer to the disciples’ question about when the temple will be destroyed and not talking about the second coming. First, we noted above that the language of “these things” and “all these things” intentionally mirrors the question of the disciples at the beginning of the Olivet Discourse. This is an indication that Jesus is concluding his answer to that question and not necessarily pointing to everything said in the Olivet Discourse up to that point (i.e., the “these things” and “all these things” do not include the second coming). Second, the parable of the fig tree is used as an illustration of how signs indicate the approach of a given event. In the case of the fig tree, the sprouting of leaves indicates the approach of summer. By analogy, Jesus explained that when his followers would see certain things, they would know that a given event was near. The language mirrors the language used earlier in the Olivet Discourse concerning the abomination of desolation, which would be a sign indicating the destruction of Jerusalem.</a:t>
            </a:r>
          </a:p>
          <a:p>
            <a:endParaRPr lang="en-US" sz="2000" dirty="0"/>
          </a:p>
          <a:p>
            <a:pPr lvl="1"/>
            <a:r>
              <a:rPr lang="en-US" b="0" i="0" u="none" strike="noStrike" baseline="0" dirty="0"/>
              <a:t>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 74).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824738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D0681-B8C6-4FAD-A044-0BE58E964399}"/>
              </a:ext>
            </a:extLst>
          </p:cNvPr>
          <p:cNvSpPr txBox="1"/>
          <p:nvPr/>
        </p:nvSpPr>
        <p:spPr>
          <a:xfrm>
            <a:off x="1140902" y="906012"/>
            <a:ext cx="9831897" cy="5078313"/>
          </a:xfrm>
          <a:prstGeom prst="rect">
            <a:avLst/>
          </a:prstGeom>
          <a:noFill/>
        </p:spPr>
        <p:txBody>
          <a:bodyPr wrap="square">
            <a:spAutoFit/>
          </a:bodyPr>
          <a:lstStyle/>
          <a:p>
            <a:pPr algn="just" rtl="0"/>
            <a:r>
              <a:rPr lang="en-US" dirty="0">
                <a:effectLst>
                  <a:outerShdw blurRad="38100" dist="38100" dir="2700000" algn="tl">
                    <a:srgbClr val="000000">
                      <a:alpha val="43137"/>
                    </a:srgbClr>
                  </a:outerShdw>
                </a:effectLst>
              </a:rPr>
              <a:t>These two verbal connections—“these things” and “when you see”—are strong indications that Jesus is here concluding his answer to the question about when the temple would be destroyed. This conclusion helps with a translation difficulty. The Greek text in Matthew and Mark only uses a third person singular verb, so the context must determine whether he, she, or it is near. If the translator thinks Jesus is using the fig tree parable to describe his second coming, the context would suggest “he” (as in the ESV throughout), but if the translator thinks Jesus is referring to the destruction of Jerusalem, “it” would be a better translation (as suggested by us in brackets in the chart above). When the disciples were going to witness the events Jesus had predicted, particularly the ritual desecration of the temple—the abomination of desolation—and the approach of Roman armies, they would know that “it [the destruction of the city] was near.”</a:t>
            </a:r>
          </a:p>
          <a:p>
            <a:pPr algn="just" rtl="0"/>
            <a:r>
              <a:rPr lang="en-US" dirty="0">
                <a:effectLst>
                  <a:outerShdw blurRad="38100" dist="38100" dir="2700000" algn="tl">
                    <a:srgbClr val="000000">
                      <a:alpha val="43137"/>
                    </a:srgbClr>
                  </a:outerShdw>
                </a:effectLst>
              </a:rPr>
              <a:t>This conclusion is confirmed by Jesus’ plain answer to the question about the timing of the temple’s destruction: It would take place within that generation. The various attempts to explain “this generation” as a general way to describe the present age, the race of the Jews, or the final generation living when Jesus returns are rendered unlikely by the way in which Jesus regularly used the phrase “this generation” throughout the Gospels to describe the generation of people alive at the time.</a:t>
            </a:r>
          </a:p>
          <a:p>
            <a:pPr algn="just" rtl="0"/>
            <a:endParaRPr lang="en-US" dirty="0"/>
          </a:p>
          <a:p>
            <a:r>
              <a:rPr lang="en-US" b="0" i="0" u="none" strike="noStrike" baseline="0" dirty="0"/>
              <a:t> Köstenberger, A. J., Stewart, A. E., &amp; Makara, A. (2017). </a:t>
            </a:r>
            <a:r>
              <a:rPr lang="en-US" b="0" i="1" u="sng" strike="noStrike" baseline="0" dirty="0">
                <a:solidFill>
                  <a:srgbClr val="0000FF"/>
                </a:solidFill>
                <a:hlinkClick r:id="rId2"/>
              </a:rPr>
              <a:t>Jesus and the Future: Understanding What He Taught about the End Times</a:t>
            </a:r>
            <a:r>
              <a:rPr lang="en-US" b="0" i="0" u="none" strike="noStrike" baseline="0" dirty="0">
                <a:solidFill>
                  <a:srgbClr val="0000FF"/>
                </a:solidFill>
                <a:hlinkClick r:id="rId2"/>
              </a:rPr>
              <a:t> (p. 75). Bellingham, WA: </a:t>
            </a:r>
            <a:r>
              <a:rPr lang="en-US" b="0" i="0" u="none" strike="noStrike" baseline="0" dirty="0" err="1">
                <a:solidFill>
                  <a:srgbClr val="0000FF"/>
                </a:solidFill>
                <a:hlinkClick r:id="rId2"/>
              </a:rPr>
              <a:t>Lexham</a:t>
            </a:r>
            <a:r>
              <a:rPr lang="en-US" b="0" i="0" u="none" strike="noStrike" baseline="0" dirty="0">
                <a:solidFill>
                  <a:srgbClr val="0000FF"/>
                </a:solidFill>
                <a:hlinkClick r:id="rId2"/>
              </a:rPr>
              <a:t> Press.</a:t>
            </a:r>
          </a:p>
        </p:txBody>
      </p:sp>
    </p:spTree>
    <p:extLst>
      <p:ext uri="{BB962C8B-B14F-4D97-AF65-F5344CB8AC3E}">
        <p14:creationId xmlns:p14="http://schemas.microsoft.com/office/powerpoint/2010/main" val="3517070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VERSE 34</a:t>
            </a:r>
          </a:p>
        </p:txBody>
      </p:sp>
      <p:sp>
        <p:nvSpPr>
          <p:cNvPr id="3" name="Content Placeholder 2"/>
          <p:cNvSpPr>
            <a:spLocks noGrp="1"/>
          </p:cNvSpPr>
          <p:nvPr>
            <p:ph idx="1"/>
          </p:nvPr>
        </p:nvSpPr>
        <p:spPr/>
        <p:txBody>
          <a:bodyPr>
            <a:normAutofit/>
          </a:bodyPr>
          <a:lstStyle/>
          <a:p>
            <a:pPr marL="114300" indent="0">
              <a:buNone/>
            </a:pPr>
            <a:r>
              <a:rPr lang="en-US" sz="3000" dirty="0"/>
              <a:t>Assuredly, I say to you, this generation will by no means pass away till all these things take place.</a:t>
            </a:r>
          </a:p>
        </p:txBody>
      </p:sp>
    </p:spTree>
    <p:extLst>
      <p:ext uri="{BB962C8B-B14F-4D97-AF65-F5344CB8AC3E}">
        <p14:creationId xmlns:p14="http://schemas.microsoft.com/office/powerpoint/2010/main" val="1612307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Concludes His Answer</a:t>
            </a:r>
          </a:p>
        </p:txBody>
      </p:sp>
      <p:sp>
        <p:nvSpPr>
          <p:cNvPr id="3" name="Content Placeholder 2"/>
          <p:cNvSpPr>
            <a:spLocks noGrp="1"/>
          </p:cNvSpPr>
          <p:nvPr>
            <p:ph idx="1"/>
          </p:nvPr>
        </p:nvSpPr>
        <p:spPr>
          <a:xfrm>
            <a:off x="1981200" y="1600200"/>
            <a:ext cx="7848600" cy="2590800"/>
          </a:xfrm>
        </p:spPr>
        <p:txBody>
          <a:bodyPr>
            <a:normAutofit/>
          </a:bodyPr>
          <a:lstStyle/>
          <a:p>
            <a:pPr marL="114300" indent="0">
              <a:buNone/>
            </a:pPr>
            <a:r>
              <a:rPr lang="en-US" sz="3000" dirty="0"/>
              <a:t>Question 2:  </a:t>
            </a:r>
          </a:p>
          <a:p>
            <a:pPr marL="114300" indent="0">
              <a:buNone/>
            </a:pPr>
            <a:endParaRPr lang="en-US" sz="3000" dirty="0"/>
          </a:p>
          <a:p>
            <a:pPr marL="114300" indent="0">
              <a:buNone/>
            </a:pPr>
            <a:endParaRPr lang="en-US" sz="3000" dirty="0"/>
          </a:p>
          <a:p>
            <a:pPr marL="114300" indent="0">
              <a:buNone/>
            </a:pPr>
            <a:r>
              <a:rPr lang="en-US" sz="3000" dirty="0"/>
              <a:t>Answer:  Found in vv.36-44</a:t>
            </a:r>
          </a:p>
        </p:txBody>
      </p:sp>
      <p:sp>
        <p:nvSpPr>
          <p:cNvPr id="4" name="TextBox 3"/>
          <p:cNvSpPr txBox="1"/>
          <p:nvPr/>
        </p:nvSpPr>
        <p:spPr>
          <a:xfrm>
            <a:off x="2090225" y="2133600"/>
            <a:ext cx="7543800" cy="553998"/>
          </a:xfrm>
          <a:prstGeom prst="rect">
            <a:avLst/>
          </a:prstGeom>
          <a:solidFill>
            <a:srgbClr val="00B0F0"/>
          </a:solidFill>
        </p:spPr>
        <p:txBody>
          <a:bodyPr wrap="square" rtlCol="0">
            <a:spAutoFit/>
          </a:bodyPr>
          <a:lstStyle/>
          <a:p>
            <a:r>
              <a:rPr lang="en-US" sz="3000" dirty="0">
                <a:solidFill>
                  <a:srgbClr val="2F2B20"/>
                </a:solidFill>
                <a:latin typeface="Calibri"/>
              </a:rPr>
              <a:t>What will be the sign of </a:t>
            </a:r>
            <a:r>
              <a:rPr lang="en-US" sz="3000" b="1" dirty="0">
                <a:solidFill>
                  <a:srgbClr val="2F2B20"/>
                </a:solidFill>
                <a:latin typeface="Calibri"/>
              </a:rPr>
              <a:t>Your</a:t>
            </a:r>
            <a:r>
              <a:rPr lang="en-US" sz="3000" dirty="0">
                <a:solidFill>
                  <a:srgbClr val="2F2B20"/>
                </a:solidFill>
                <a:latin typeface="Calibri"/>
              </a:rPr>
              <a:t> coming?</a:t>
            </a:r>
          </a:p>
        </p:txBody>
      </p:sp>
    </p:spTree>
    <p:extLst>
      <p:ext uri="{BB962C8B-B14F-4D97-AF65-F5344CB8AC3E}">
        <p14:creationId xmlns:p14="http://schemas.microsoft.com/office/powerpoint/2010/main" val="2676611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one knows!</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000" dirty="0"/>
              <a:t>While the end of the (Jewish) age and the fall of Jerusalem and the Temple would be preceded by many signs, there will be no such signs for the 2</a:t>
            </a:r>
            <a:r>
              <a:rPr lang="en-US" sz="3000" baseline="30000" dirty="0"/>
              <a:t>nd</a:t>
            </a:r>
            <a:r>
              <a:rPr lang="en-US" sz="3000" dirty="0"/>
              <a:t> coming of Jesus Christ.</a:t>
            </a:r>
          </a:p>
        </p:txBody>
      </p:sp>
    </p:spTree>
    <p:extLst>
      <p:ext uri="{BB962C8B-B14F-4D97-AF65-F5344CB8AC3E}">
        <p14:creationId xmlns:p14="http://schemas.microsoft.com/office/powerpoint/2010/main" val="606522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as usual…</a:t>
            </a:r>
          </a:p>
        </p:txBody>
      </p:sp>
      <p:sp>
        <p:nvSpPr>
          <p:cNvPr id="3" name="Content Placeholder 2"/>
          <p:cNvSpPr>
            <a:spLocks noGrp="1"/>
          </p:cNvSpPr>
          <p:nvPr>
            <p:ph idx="1"/>
          </p:nvPr>
        </p:nvSpPr>
        <p:spPr>
          <a:xfrm>
            <a:off x="1981200" y="1600200"/>
            <a:ext cx="7620000" cy="2362200"/>
          </a:xfrm>
        </p:spPr>
        <p:txBody>
          <a:bodyPr>
            <a:normAutofit/>
          </a:bodyPr>
          <a:lstStyle/>
          <a:p>
            <a:pPr marL="114300" indent="0">
              <a:buNone/>
            </a:pPr>
            <a:r>
              <a:rPr lang="en-US" sz="3000" dirty="0"/>
              <a:t>1)  As the days of Noah</a:t>
            </a:r>
          </a:p>
          <a:p>
            <a:pPr marL="114300" indent="0">
              <a:buNone/>
            </a:pPr>
            <a:r>
              <a:rPr lang="en-US" sz="3000" dirty="0"/>
              <a:t>2)  Eating and drinking</a:t>
            </a:r>
          </a:p>
          <a:p>
            <a:pPr marL="114300" indent="0">
              <a:buNone/>
            </a:pPr>
            <a:r>
              <a:rPr lang="en-US" sz="3000" dirty="0"/>
              <a:t>3)  Giving in marriage</a:t>
            </a:r>
          </a:p>
          <a:p>
            <a:pPr marL="114300" indent="0">
              <a:buNone/>
            </a:pPr>
            <a:r>
              <a:rPr lang="en-US" sz="3000" dirty="0"/>
              <a:t>4)  Oblivious</a:t>
            </a:r>
          </a:p>
        </p:txBody>
      </p:sp>
      <p:sp>
        <p:nvSpPr>
          <p:cNvPr id="4" name="TextBox 3"/>
          <p:cNvSpPr txBox="1"/>
          <p:nvPr/>
        </p:nvSpPr>
        <p:spPr>
          <a:xfrm>
            <a:off x="1981200" y="4233208"/>
            <a:ext cx="7620000" cy="1938992"/>
          </a:xfrm>
          <a:prstGeom prst="rect">
            <a:avLst/>
          </a:prstGeom>
          <a:solidFill>
            <a:schemeClr val="bg2"/>
          </a:solidFill>
        </p:spPr>
        <p:txBody>
          <a:bodyPr wrap="square" rtlCol="0">
            <a:spAutoFit/>
          </a:bodyPr>
          <a:lstStyle/>
          <a:p>
            <a:r>
              <a:rPr lang="en-US" sz="3000" dirty="0">
                <a:solidFill>
                  <a:srgbClr val="2F2B20"/>
                </a:solidFill>
                <a:latin typeface="Calibri"/>
              </a:rPr>
              <a:t>The contrast between the two events without a doubt shows that Jesus was referring to two separate events:  the fall of Jerusalem in AD 70 and his 2</a:t>
            </a:r>
            <a:r>
              <a:rPr lang="en-US" sz="3000" baseline="30000" dirty="0">
                <a:solidFill>
                  <a:srgbClr val="2F2B20"/>
                </a:solidFill>
                <a:latin typeface="Calibri"/>
              </a:rPr>
              <a:t>nd</a:t>
            </a:r>
            <a:r>
              <a:rPr lang="en-US" sz="3000" dirty="0">
                <a:solidFill>
                  <a:srgbClr val="2F2B20"/>
                </a:solidFill>
                <a:latin typeface="Calibri"/>
              </a:rPr>
              <a:t> coming.</a:t>
            </a:r>
          </a:p>
        </p:txBody>
      </p:sp>
    </p:spTree>
    <p:extLst>
      <p:ext uri="{BB962C8B-B14F-4D97-AF65-F5344CB8AC3E}">
        <p14:creationId xmlns:p14="http://schemas.microsoft.com/office/powerpoint/2010/main" val="10462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VERSE 42</a:t>
            </a:r>
          </a:p>
        </p:txBody>
      </p:sp>
      <p:sp>
        <p:nvSpPr>
          <p:cNvPr id="3" name="Content Placeholder 2"/>
          <p:cNvSpPr>
            <a:spLocks noGrp="1"/>
          </p:cNvSpPr>
          <p:nvPr>
            <p:ph idx="1"/>
          </p:nvPr>
        </p:nvSpPr>
        <p:spPr/>
        <p:txBody>
          <a:bodyPr>
            <a:normAutofit/>
          </a:bodyPr>
          <a:lstStyle/>
          <a:p>
            <a:pPr marL="114300" indent="0">
              <a:buNone/>
            </a:pPr>
            <a:r>
              <a:rPr lang="en-US" sz="3000" dirty="0"/>
              <a:t>Watch therefore, for you do not know what hour</a:t>
            </a:r>
            <a:r>
              <a:rPr lang="en-US" sz="3000" baseline="30000" dirty="0"/>
              <a:t> </a:t>
            </a:r>
            <a:r>
              <a:rPr lang="en-US" sz="3000" dirty="0"/>
              <a:t>your Lord is coming. </a:t>
            </a:r>
          </a:p>
        </p:txBody>
      </p:sp>
    </p:spTree>
    <p:extLst>
      <p:ext uri="{BB962C8B-B14F-4D97-AF65-F5344CB8AC3E}">
        <p14:creationId xmlns:p14="http://schemas.microsoft.com/office/powerpoint/2010/main" val="241298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r>
              <a:rPr lang="en-US" dirty="0"/>
              <a:t>Barren Fig Tree</a:t>
            </a:r>
          </a:p>
          <a:p>
            <a:pPr lvl="1"/>
            <a:r>
              <a:rPr lang="en-US" dirty="0">
                <a:solidFill>
                  <a:srgbClr val="C00000"/>
                </a:solidFill>
              </a:rPr>
              <a:t>Opportunity had Past – Time of Judgment</a:t>
            </a:r>
          </a:p>
          <a:p>
            <a:pPr lvl="1"/>
            <a:r>
              <a:rPr lang="en-US" dirty="0"/>
              <a:t>Fulfill God’s Purpose</a:t>
            </a:r>
          </a:p>
          <a:p>
            <a:pPr lvl="2"/>
            <a:r>
              <a:rPr lang="en-US" dirty="0"/>
              <a:t>Bear Fruit – Or be Rejected </a:t>
            </a:r>
          </a:p>
          <a:p>
            <a:pPr lvl="2"/>
            <a:r>
              <a:rPr lang="en-US" dirty="0"/>
              <a:t>Have Faith</a:t>
            </a:r>
          </a:p>
          <a:p>
            <a:pPr lvl="2"/>
            <a:r>
              <a:rPr lang="en-US" dirty="0"/>
              <a:t>Forgive – Or be Rejected </a:t>
            </a:r>
          </a:p>
        </p:txBody>
      </p:sp>
      <p:sp>
        <p:nvSpPr>
          <p:cNvPr id="5" name="Title 4"/>
          <p:cNvSpPr>
            <a:spLocks noGrp="1"/>
          </p:cNvSpPr>
          <p:nvPr>
            <p:ph type="ctrTitle"/>
          </p:nvPr>
        </p:nvSpPr>
        <p:spPr/>
        <p:txBody>
          <a:bodyPr/>
          <a:lstStyle/>
          <a:p>
            <a:r>
              <a:rPr lang="en-US" dirty="0"/>
              <a:t>A Kings Rejection</a:t>
            </a:r>
          </a:p>
        </p:txBody>
      </p:sp>
    </p:spTree>
    <p:extLst>
      <p:ext uri="{BB962C8B-B14F-4D97-AF65-F5344CB8AC3E}">
        <p14:creationId xmlns:p14="http://schemas.microsoft.com/office/powerpoint/2010/main" val="7090781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contrast</a:t>
            </a:r>
          </a:p>
        </p:txBody>
      </p:sp>
      <p:sp>
        <p:nvSpPr>
          <p:cNvPr id="3" name="Content Placeholder 2"/>
          <p:cNvSpPr>
            <a:spLocks noGrp="1"/>
          </p:cNvSpPr>
          <p:nvPr>
            <p:ph idx="1"/>
          </p:nvPr>
        </p:nvSpPr>
        <p:spPr>
          <a:xfrm>
            <a:off x="1981200" y="1600200"/>
            <a:ext cx="3733800" cy="4800600"/>
          </a:xfrm>
          <a:solidFill>
            <a:schemeClr val="bg2"/>
          </a:solidFill>
        </p:spPr>
        <p:txBody>
          <a:bodyPr>
            <a:normAutofit/>
          </a:bodyPr>
          <a:lstStyle/>
          <a:p>
            <a:pPr marL="114300" indent="0">
              <a:buNone/>
            </a:pPr>
            <a:r>
              <a:rPr lang="en-US" sz="3000" u="sng" dirty="0"/>
              <a:t>Fall of Jerusalem</a:t>
            </a:r>
          </a:p>
          <a:p>
            <a:pPr marL="114300" indent="0">
              <a:buNone/>
            </a:pPr>
            <a:r>
              <a:rPr lang="en-US" sz="3000" dirty="0"/>
              <a:t>Signs</a:t>
            </a:r>
          </a:p>
          <a:p>
            <a:pPr marL="114300" indent="0">
              <a:buNone/>
            </a:pPr>
            <a:r>
              <a:rPr lang="en-US" sz="3000" dirty="0"/>
              <a:t>Prolonged</a:t>
            </a:r>
          </a:p>
          <a:p>
            <a:pPr marL="114300" indent="0">
              <a:buNone/>
            </a:pPr>
            <a:r>
              <a:rPr lang="en-US" sz="3000" dirty="0"/>
              <a:t>Days</a:t>
            </a:r>
          </a:p>
          <a:p>
            <a:pPr marL="114300" indent="0">
              <a:buNone/>
            </a:pPr>
            <a:r>
              <a:rPr lang="en-US" sz="3000" dirty="0"/>
              <a:t>Local</a:t>
            </a:r>
          </a:p>
          <a:p>
            <a:pPr marL="114300" indent="0">
              <a:buNone/>
            </a:pPr>
            <a:r>
              <a:rPr lang="en-US" sz="3000" dirty="0"/>
              <a:t>“Know”</a:t>
            </a:r>
          </a:p>
          <a:p>
            <a:pPr marL="114300" indent="0">
              <a:buNone/>
            </a:pPr>
            <a:r>
              <a:rPr lang="en-US" sz="3000" dirty="0"/>
              <a:t>Abnormal</a:t>
            </a:r>
          </a:p>
        </p:txBody>
      </p:sp>
      <p:sp>
        <p:nvSpPr>
          <p:cNvPr id="4" name="Content Placeholder 2"/>
          <p:cNvSpPr txBox="1">
            <a:spLocks/>
          </p:cNvSpPr>
          <p:nvPr/>
        </p:nvSpPr>
        <p:spPr>
          <a:xfrm>
            <a:off x="6019800" y="1600200"/>
            <a:ext cx="3733800" cy="48006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A9A57C"/>
              </a:buClr>
              <a:buNone/>
            </a:pPr>
            <a:r>
              <a:rPr lang="en-US" sz="3000" u="sng" dirty="0">
                <a:solidFill>
                  <a:srgbClr val="2F2B20"/>
                </a:solidFill>
                <a:latin typeface="Calibri"/>
              </a:rPr>
              <a:t>2</a:t>
            </a:r>
            <a:r>
              <a:rPr lang="en-US" sz="3000" u="sng" baseline="30000" dirty="0">
                <a:solidFill>
                  <a:srgbClr val="2F2B20"/>
                </a:solidFill>
                <a:latin typeface="Calibri"/>
              </a:rPr>
              <a:t>nd</a:t>
            </a:r>
            <a:r>
              <a:rPr lang="en-US" sz="3000" u="sng" dirty="0">
                <a:solidFill>
                  <a:srgbClr val="2F2B20"/>
                </a:solidFill>
                <a:latin typeface="Calibri"/>
              </a:rPr>
              <a:t> Coming</a:t>
            </a:r>
          </a:p>
          <a:p>
            <a:pPr marL="114300" indent="0">
              <a:buClr>
                <a:srgbClr val="A9A57C"/>
              </a:buClr>
              <a:buNone/>
            </a:pPr>
            <a:r>
              <a:rPr lang="en-US" sz="3000" dirty="0">
                <a:solidFill>
                  <a:srgbClr val="2F2B20"/>
                </a:solidFill>
                <a:latin typeface="Calibri"/>
              </a:rPr>
              <a:t>No signs</a:t>
            </a:r>
          </a:p>
          <a:p>
            <a:pPr marL="114300" indent="0">
              <a:buClr>
                <a:srgbClr val="A9A57C"/>
              </a:buClr>
              <a:buNone/>
            </a:pPr>
            <a:r>
              <a:rPr lang="en-US" sz="3000" dirty="0">
                <a:solidFill>
                  <a:srgbClr val="2F2B20"/>
                </a:solidFill>
                <a:latin typeface="Calibri"/>
              </a:rPr>
              <a:t>Immediate</a:t>
            </a:r>
          </a:p>
          <a:p>
            <a:pPr marL="114300" indent="0">
              <a:buClr>
                <a:srgbClr val="A9A57C"/>
              </a:buClr>
              <a:buNone/>
            </a:pPr>
            <a:r>
              <a:rPr lang="en-US" sz="3000" dirty="0">
                <a:solidFill>
                  <a:srgbClr val="2F2B20"/>
                </a:solidFill>
                <a:latin typeface="Calibri"/>
              </a:rPr>
              <a:t>Day</a:t>
            </a:r>
          </a:p>
          <a:p>
            <a:pPr marL="114300" indent="0">
              <a:buClr>
                <a:srgbClr val="A9A57C"/>
              </a:buClr>
              <a:buNone/>
            </a:pPr>
            <a:r>
              <a:rPr lang="en-US" sz="3000" dirty="0">
                <a:solidFill>
                  <a:srgbClr val="2F2B20"/>
                </a:solidFill>
                <a:latin typeface="Calibri"/>
              </a:rPr>
              <a:t>Universal</a:t>
            </a:r>
          </a:p>
          <a:p>
            <a:pPr marL="114300" indent="0">
              <a:buClr>
                <a:srgbClr val="A9A57C"/>
              </a:buClr>
              <a:buNone/>
            </a:pPr>
            <a:r>
              <a:rPr lang="en-US" sz="3000" dirty="0">
                <a:solidFill>
                  <a:srgbClr val="2F2B20"/>
                </a:solidFill>
                <a:latin typeface="Calibri"/>
              </a:rPr>
              <a:t>“Know not”</a:t>
            </a:r>
          </a:p>
          <a:p>
            <a:pPr marL="114300" indent="0">
              <a:buClr>
                <a:srgbClr val="A9A57C"/>
              </a:buClr>
              <a:buNone/>
            </a:pPr>
            <a:r>
              <a:rPr lang="en-US" sz="3000" dirty="0">
                <a:solidFill>
                  <a:srgbClr val="2F2B20"/>
                </a:solidFill>
                <a:latin typeface="Calibri"/>
              </a:rPr>
              <a:t>Normal</a:t>
            </a:r>
          </a:p>
        </p:txBody>
      </p:sp>
      <p:cxnSp>
        <p:nvCxnSpPr>
          <p:cNvPr id="6" name="Straight Connector 5"/>
          <p:cNvCxnSpPr/>
          <p:nvPr/>
        </p:nvCxnSpPr>
        <p:spPr>
          <a:xfrm>
            <a:off x="5867400" y="1600200"/>
            <a:ext cx="0" cy="502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814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981200" y="1295400"/>
            <a:ext cx="7620000" cy="5334000"/>
          </a:xfrm>
        </p:spPr>
        <p:txBody>
          <a:bodyPr>
            <a:normAutofit/>
          </a:bodyPr>
          <a:lstStyle/>
          <a:p>
            <a:pPr marL="114300" indent="0">
              <a:buNone/>
            </a:pPr>
            <a:r>
              <a:rPr lang="en-US" sz="3000" dirty="0"/>
              <a:t>3 Questions and 3 Separate Answers:</a:t>
            </a:r>
          </a:p>
        </p:txBody>
      </p:sp>
      <p:sp>
        <p:nvSpPr>
          <p:cNvPr id="4" name="TextBox 3"/>
          <p:cNvSpPr txBox="1"/>
          <p:nvPr/>
        </p:nvSpPr>
        <p:spPr>
          <a:xfrm>
            <a:off x="2057400" y="2189202"/>
            <a:ext cx="7543800" cy="553998"/>
          </a:xfrm>
          <a:prstGeom prst="rect">
            <a:avLst/>
          </a:prstGeom>
          <a:solidFill>
            <a:srgbClr val="00B050"/>
          </a:solidFill>
        </p:spPr>
        <p:txBody>
          <a:bodyPr wrap="square" rtlCol="0">
            <a:spAutoFit/>
          </a:bodyPr>
          <a:lstStyle/>
          <a:p>
            <a:r>
              <a:rPr lang="en-US" sz="3000" dirty="0">
                <a:solidFill>
                  <a:srgbClr val="2F2B20"/>
                </a:solidFill>
                <a:latin typeface="Calibri"/>
              </a:rPr>
              <a:t>1)  When will </a:t>
            </a:r>
            <a:r>
              <a:rPr lang="en-US" sz="3000" b="1" dirty="0">
                <a:solidFill>
                  <a:srgbClr val="2F2B20"/>
                </a:solidFill>
                <a:latin typeface="Calibri"/>
              </a:rPr>
              <a:t>these things </a:t>
            </a:r>
            <a:r>
              <a:rPr lang="en-US" sz="3000" dirty="0">
                <a:solidFill>
                  <a:srgbClr val="2F2B20"/>
                </a:solidFill>
                <a:latin typeface="Calibri"/>
              </a:rPr>
              <a:t>be?</a:t>
            </a:r>
          </a:p>
        </p:txBody>
      </p:sp>
      <p:sp>
        <p:nvSpPr>
          <p:cNvPr id="5" name="TextBox 4"/>
          <p:cNvSpPr txBox="1"/>
          <p:nvPr/>
        </p:nvSpPr>
        <p:spPr>
          <a:xfrm>
            <a:off x="2057400" y="3637002"/>
            <a:ext cx="7543800" cy="553998"/>
          </a:xfrm>
          <a:prstGeom prst="rect">
            <a:avLst/>
          </a:prstGeom>
          <a:solidFill>
            <a:srgbClr val="00B0F0"/>
          </a:solidFill>
        </p:spPr>
        <p:txBody>
          <a:bodyPr wrap="square" rtlCol="0">
            <a:spAutoFit/>
          </a:bodyPr>
          <a:lstStyle/>
          <a:p>
            <a:r>
              <a:rPr lang="en-US" sz="3000" dirty="0">
                <a:solidFill>
                  <a:srgbClr val="2F2B20"/>
                </a:solidFill>
                <a:latin typeface="Calibri"/>
              </a:rPr>
              <a:t>2)  What will be the sign of </a:t>
            </a:r>
            <a:r>
              <a:rPr lang="en-US" sz="3000" b="1" dirty="0">
                <a:solidFill>
                  <a:srgbClr val="2F2B20"/>
                </a:solidFill>
                <a:latin typeface="Calibri"/>
              </a:rPr>
              <a:t>Your</a:t>
            </a:r>
            <a:r>
              <a:rPr lang="en-US" sz="3000" dirty="0">
                <a:solidFill>
                  <a:srgbClr val="2F2B20"/>
                </a:solidFill>
                <a:latin typeface="Calibri"/>
              </a:rPr>
              <a:t> coming?</a:t>
            </a:r>
          </a:p>
        </p:txBody>
      </p:sp>
      <p:sp>
        <p:nvSpPr>
          <p:cNvPr id="6" name="TextBox 5"/>
          <p:cNvSpPr txBox="1"/>
          <p:nvPr/>
        </p:nvSpPr>
        <p:spPr>
          <a:xfrm>
            <a:off x="2057400" y="5008602"/>
            <a:ext cx="7543800" cy="553998"/>
          </a:xfrm>
          <a:prstGeom prst="rect">
            <a:avLst/>
          </a:prstGeom>
          <a:solidFill>
            <a:srgbClr val="FFFF00"/>
          </a:solidFill>
        </p:spPr>
        <p:txBody>
          <a:bodyPr wrap="square" rtlCol="0">
            <a:spAutoFit/>
          </a:bodyPr>
          <a:lstStyle/>
          <a:p>
            <a:r>
              <a:rPr lang="en-US" sz="3000" dirty="0">
                <a:solidFill>
                  <a:srgbClr val="2F2B20"/>
                </a:solidFill>
                <a:latin typeface="Calibri"/>
              </a:rPr>
              <a:t>3)  What will be the sign of the </a:t>
            </a:r>
            <a:r>
              <a:rPr lang="en-US" sz="3000" b="1" dirty="0">
                <a:solidFill>
                  <a:srgbClr val="2F2B20"/>
                </a:solidFill>
                <a:latin typeface="Calibri"/>
              </a:rPr>
              <a:t>end of the age</a:t>
            </a:r>
            <a:r>
              <a:rPr lang="en-US" sz="3000" dirty="0">
                <a:solidFill>
                  <a:srgbClr val="2F2B20"/>
                </a:solidFill>
                <a:latin typeface="Calibri"/>
              </a:rPr>
              <a:t>?</a:t>
            </a:r>
          </a:p>
        </p:txBody>
      </p:sp>
      <p:sp>
        <p:nvSpPr>
          <p:cNvPr id="7" name="TextBox 6"/>
          <p:cNvSpPr txBox="1"/>
          <p:nvPr/>
        </p:nvSpPr>
        <p:spPr>
          <a:xfrm>
            <a:off x="3429000" y="2895600"/>
            <a:ext cx="6172200" cy="553998"/>
          </a:xfrm>
          <a:prstGeom prst="rect">
            <a:avLst/>
          </a:prstGeom>
          <a:solidFill>
            <a:schemeClr val="bg2"/>
          </a:solidFill>
        </p:spPr>
        <p:txBody>
          <a:bodyPr wrap="square" rtlCol="0">
            <a:spAutoFit/>
          </a:bodyPr>
          <a:lstStyle/>
          <a:p>
            <a:r>
              <a:rPr lang="en-US" sz="3000" dirty="0">
                <a:solidFill>
                  <a:srgbClr val="2F2B20"/>
                </a:solidFill>
                <a:latin typeface="Calibri"/>
              </a:rPr>
              <a:t>Near – within a generation (AD 30-70)</a:t>
            </a:r>
          </a:p>
        </p:txBody>
      </p:sp>
      <p:sp>
        <p:nvSpPr>
          <p:cNvPr id="8" name="TextBox 7"/>
          <p:cNvSpPr txBox="1"/>
          <p:nvPr/>
        </p:nvSpPr>
        <p:spPr>
          <a:xfrm>
            <a:off x="3429000" y="4322802"/>
            <a:ext cx="6172200" cy="553998"/>
          </a:xfrm>
          <a:prstGeom prst="rect">
            <a:avLst/>
          </a:prstGeom>
          <a:solidFill>
            <a:schemeClr val="bg2"/>
          </a:solidFill>
        </p:spPr>
        <p:txBody>
          <a:bodyPr wrap="square" rtlCol="0">
            <a:spAutoFit/>
          </a:bodyPr>
          <a:lstStyle/>
          <a:p>
            <a:r>
              <a:rPr lang="en-US" sz="3000" dirty="0">
                <a:solidFill>
                  <a:srgbClr val="2F2B20"/>
                </a:solidFill>
                <a:latin typeface="Calibri"/>
              </a:rPr>
              <a:t>None!</a:t>
            </a:r>
          </a:p>
        </p:txBody>
      </p:sp>
      <p:sp>
        <p:nvSpPr>
          <p:cNvPr id="9" name="TextBox 8"/>
          <p:cNvSpPr txBox="1"/>
          <p:nvPr/>
        </p:nvSpPr>
        <p:spPr>
          <a:xfrm>
            <a:off x="3429000" y="5770602"/>
            <a:ext cx="6172200" cy="553998"/>
          </a:xfrm>
          <a:prstGeom prst="rect">
            <a:avLst/>
          </a:prstGeom>
          <a:solidFill>
            <a:schemeClr val="bg2"/>
          </a:solidFill>
        </p:spPr>
        <p:txBody>
          <a:bodyPr wrap="square" rtlCol="0">
            <a:spAutoFit/>
          </a:bodyPr>
          <a:lstStyle/>
          <a:p>
            <a:r>
              <a:rPr lang="en-US" sz="3000" dirty="0">
                <a:solidFill>
                  <a:srgbClr val="2F2B20"/>
                </a:solidFill>
                <a:latin typeface="Calibri"/>
              </a:rPr>
              <a:t>Several (vv.4-31)</a:t>
            </a:r>
          </a:p>
        </p:txBody>
      </p:sp>
    </p:spTree>
    <p:extLst>
      <p:ext uri="{BB962C8B-B14F-4D97-AF65-F5344CB8AC3E}">
        <p14:creationId xmlns:p14="http://schemas.microsoft.com/office/powerpoint/2010/main" val="34387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BA74E08-21A1-4298-8EE2-68DB221B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4" y="399494"/>
            <a:ext cx="7051205" cy="6054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D09160-7CF6-4BB8-8D18-B30F8901B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579" y="399493"/>
            <a:ext cx="4324047" cy="605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353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7293B599-E4B2-4AE0-B493-225297CF5B4F}"/>
              </a:ext>
            </a:extLst>
          </p:cNvPr>
          <p:cNvSpPr txBox="1"/>
          <p:nvPr/>
        </p:nvSpPr>
        <p:spPr>
          <a:xfrm>
            <a:off x="2962275" y="1747837"/>
            <a:ext cx="6267450" cy="3856009"/>
          </a:xfrm>
          <a:prstGeom prst="rect">
            <a:avLst/>
          </a:prstGeom>
          <a:solidFill>
            <a:srgbClr val="CCFF33"/>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COMPREHENSIVE OLIVET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8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W/O CHAPTER DIVISION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72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r>
              <a:rPr lang="en-US" sz="7200" b="1">
                <a:ln w="6731" cap="flat" cmpd="sng" algn="ctr">
                  <a:solidFill>
                    <a:srgbClr val="FFFFFF"/>
                  </a:solidFill>
                  <a:prstDash val="solid"/>
                  <a:round/>
                </a:ln>
                <a:solidFill>
                  <a:srgbClr val="262626"/>
                </a:solidFill>
                <a:effectLst>
                  <a:outerShdw dist="38100" dir="2700000" algn="bl">
                    <a:schemeClr val="accent5"/>
                  </a:outerShdw>
                </a:effectLst>
                <a:highlight>
                  <a:srgbClr val="FFFF00"/>
                </a:highlight>
                <a:latin typeface="Playbill" panose="040506030A0602020202" pitchFamily="82" charset="0"/>
                <a:ea typeface="Calibri" panose="020F0502020204030204" pitchFamily="34" charset="0"/>
                <a:cs typeface="Times New Roman" panose="02020603050405020304" pitchFamily="18" charset="0"/>
              </a:rPr>
              <a:t>W/ CHAIN LINK VERSE</a:t>
            </a:r>
            <a:r>
              <a:rPr lang="en-US" sz="7200" b="1">
                <a:ln w="6731" cap="flat" cmpd="sng" algn="ctr">
                  <a:solidFill>
                    <a:srgbClr val="FFFFFF"/>
                  </a:solidFill>
                  <a:prstDash val="solid"/>
                  <a:round/>
                </a:ln>
                <a:solidFill>
                  <a:srgbClr val="262626"/>
                </a:solidFill>
                <a:effectLst>
                  <a:outerShdw dist="38100" dir="2700000" algn="bl">
                    <a:schemeClr val="accent5"/>
                  </a:outerShdw>
                </a:effectLst>
                <a:latin typeface="Playbill" panose="040506030A0602020202" pitchFamily="82"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5052F1F-6489-4C22-918D-13CB8143D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5519" y="1200149"/>
            <a:ext cx="7986319" cy="4730867"/>
          </a:xfrm>
          <a:prstGeom prst="rect">
            <a:avLst/>
          </a:prstGeom>
          <a:noFill/>
          <a:ln>
            <a:noFill/>
          </a:ln>
        </p:spPr>
      </p:pic>
    </p:spTree>
    <p:extLst>
      <p:ext uri="{BB962C8B-B14F-4D97-AF65-F5344CB8AC3E}">
        <p14:creationId xmlns:p14="http://schemas.microsoft.com/office/powerpoint/2010/main" val="28429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2FC13B4-41B9-4901-9393-E8BB02DE0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13886"/>
            <a:ext cx="11367436" cy="605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654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967" y="270588"/>
            <a:ext cx="12303967" cy="6130213"/>
          </a:xfrm>
        </p:spPr>
        <p:txBody>
          <a:bodyPr>
            <a:noAutofit/>
          </a:bodyPr>
          <a:lstStyle/>
          <a:p>
            <a:r>
              <a:rPr lang="en-US" sz="7200" b="1" dirty="0">
                <a:solidFill>
                  <a:srgbClr val="C00000"/>
                </a:solidFill>
                <a:effectLst>
                  <a:outerShdw blurRad="38100" dist="38100" dir="2700000" algn="tl">
                    <a:srgbClr val="000000">
                      <a:alpha val="43137"/>
                    </a:srgbClr>
                  </a:outerShdw>
                </a:effectLst>
                <a:latin typeface="Castellar" panose="020A0402060406010301" pitchFamily="18" charset="0"/>
              </a:rPr>
              <a:t>UNDERSTANDING JOEL’S </a:t>
            </a:r>
            <a:r>
              <a:rPr lang="en-US" sz="7200" b="1" dirty="0" err="1">
                <a:solidFill>
                  <a:srgbClr val="C00000"/>
                </a:solidFill>
                <a:effectLst>
                  <a:outerShdw blurRad="38100" dist="38100" dir="2700000" algn="tl">
                    <a:srgbClr val="000000">
                      <a:alpha val="43137"/>
                    </a:srgbClr>
                  </a:outerShdw>
                </a:effectLst>
                <a:latin typeface="Castellar" panose="020A0402060406010301" pitchFamily="18" charset="0"/>
              </a:rPr>
              <a:t>PROPHECYas</a:t>
            </a:r>
            <a:r>
              <a:rPr lang="en-US" sz="7200" b="1" dirty="0">
                <a:solidFill>
                  <a:srgbClr val="C00000"/>
                </a:solidFill>
                <a:effectLst>
                  <a:outerShdw blurRad="38100" dist="38100" dir="2700000" algn="tl">
                    <a:srgbClr val="000000">
                      <a:alpha val="43137"/>
                    </a:srgbClr>
                  </a:outerShdw>
                </a:effectLst>
                <a:latin typeface="Castellar" panose="020A0402060406010301" pitchFamily="18" charset="0"/>
              </a:rPr>
              <a:t> INTRO-TO-intro-to THE NEW TESTAMENT BOOK OF REVELATION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80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2530" name="Picture 2">
            <a:extLst>
              <a:ext uri="{FF2B5EF4-FFF2-40B4-BE49-F238E27FC236}">
                <a16:creationId xmlns:a16="http://schemas.microsoft.com/office/drawing/2014/main" id="{F16FFBDB-D236-4125-B20E-124460B817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5" y="242596"/>
            <a:ext cx="11719249"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902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
            <a:ext cx="9144000" cy="3352799"/>
          </a:xfrm>
        </p:spPr>
        <p:txBody>
          <a:bodyPr>
            <a:normAutofit fontScale="90000"/>
          </a:bodyPr>
          <a:lstStyle/>
          <a:p>
            <a:r>
              <a:rPr lang="en-US" sz="7200" b="1" dirty="0">
                <a:solidFill>
                  <a:schemeClr val="accent6">
                    <a:lumMod val="50000"/>
                  </a:schemeClr>
                </a:solidFill>
              </a:rPr>
              <a:t>UNDERSTANDING </a:t>
            </a:r>
            <a:r>
              <a:rPr lang="en-US" sz="8000" b="1" dirty="0">
                <a:solidFill>
                  <a:schemeClr val="accent6">
                    <a:lumMod val="50000"/>
                  </a:schemeClr>
                </a:solidFill>
              </a:rPr>
              <a:t>REVELATION… </a:t>
            </a:r>
            <a:br>
              <a:rPr lang="en-US" sz="7200" b="1" dirty="0">
                <a:solidFill>
                  <a:schemeClr val="accent6">
                    <a:lumMod val="50000"/>
                  </a:schemeClr>
                </a:solidFill>
              </a:rPr>
            </a:br>
            <a:endParaRPr lang="en-US" sz="7200" b="1" dirty="0">
              <a:solidFill>
                <a:schemeClr val="accent6">
                  <a:lumMod val="50000"/>
                </a:schemeClr>
              </a:solidFill>
            </a:endParaRPr>
          </a:p>
        </p:txBody>
      </p:sp>
      <p:sp>
        <p:nvSpPr>
          <p:cNvPr id="3" name="Subtitle 2"/>
          <p:cNvSpPr>
            <a:spLocks noGrp="1"/>
          </p:cNvSpPr>
          <p:nvPr>
            <p:ph type="subTitle" idx="1"/>
          </p:nvPr>
        </p:nvSpPr>
        <p:spPr>
          <a:xfrm>
            <a:off x="1" y="3352800"/>
            <a:ext cx="12192000" cy="3505200"/>
          </a:xfrm>
          <a:solidFill>
            <a:schemeClr val="bg2">
              <a:lumMod val="25000"/>
            </a:schemeClr>
          </a:solidFill>
        </p:spPr>
        <p:txBody>
          <a:bodyPr/>
          <a:lstStyle/>
          <a:p>
            <a:endParaRPr lang="en-US" b="1" dirty="0">
              <a:solidFill>
                <a:schemeClr val="bg1"/>
              </a:solidFill>
            </a:endParaRPr>
          </a:p>
          <a:p>
            <a:endParaRPr lang="en-US" b="1" dirty="0">
              <a:solidFill>
                <a:schemeClr val="bg1"/>
              </a:solidFill>
            </a:endParaRPr>
          </a:p>
          <a:p>
            <a:r>
              <a:rPr lang="en-US" b="1" dirty="0">
                <a:solidFill>
                  <a:schemeClr val="bg1"/>
                </a:solidFill>
              </a:rPr>
              <a:t>By - Understanding Joel’s Prophecy </a:t>
            </a:r>
            <a:endParaRPr lang="en-US" sz="3600" dirty="0">
              <a:solidFill>
                <a:schemeClr val="bg1"/>
              </a:solidFill>
            </a:endParaRPr>
          </a:p>
        </p:txBody>
      </p:sp>
    </p:spTree>
    <p:extLst>
      <p:ext uri="{BB962C8B-B14F-4D97-AF65-F5344CB8AC3E}">
        <p14:creationId xmlns:p14="http://schemas.microsoft.com/office/powerpoint/2010/main" val="20784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B6ADA07-C710-4162-8DA4-35FD40694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30" y="630315"/>
            <a:ext cx="9190033" cy="557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45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3554" name="Picture 2">
            <a:extLst>
              <a:ext uri="{FF2B5EF4-FFF2-40B4-BE49-F238E27FC236}">
                <a16:creationId xmlns:a16="http://schemas.microsoft.com/office/drawing/2014/main" id="{00EF237E-5CDF-4B59-BE0A-ED7A8B4F2D7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996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FCA4A-EE7B-4337-9EEE-4B36CEC479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450" y="424120"/>
            <a:ext cx="11341915" cy="6035403"/>
          </a:xfrm>
          <a:prstGeom prst="rect">
            <a:avLst/>
          </a:prstGeom>
          <a:noFill/>
          <a:ln>
            <a:noFill/>
          </a:ln>
        </p:spPr>
      </p:pic>
    </p:spTree>
    <p:extLst>
      <p:ext uri="{BB962C8B-B14F-4D97-AF65-F5344CB8AC3E}">
        <p14:creationId xmlns:p14="http://schemas.microsoft.com/office/powerpoint/2010/main" val="3963884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10000"/>
          </a:bodyPr>
          <a:lstStyle/>
          <a:p>
            <a:r>
              <a:rPr lang="en-US" b="1" dirty="0">
                <a:effectLst>
                  <a:outerShdw blurRad="38100" dist="38100" dir="2700000" algn="tl">
                    <a:srgbClr val="000000">
                      <a:alpha val="43137"/>
                    </a:srgbClr>
                  </a:outerShdw>
                </a:effectLst>
              </a:rPr>
              <a:t>Joel 2:28 ¶ </a:t>
            </a:r>
            <a:r>
              <a:rPr lang="en-US" b="1" dirty="0">
                <a:solidFill>
                  <a:srgbClr val="FF0000"/>
                </a:solidFill>
                <a:effectLst>
                  <a:outerShdw blurRad="38100" dist="38100" dir="2700000" algn="tl">
                    <a:srgbClr val="000000">
                      <a:alpha val="43137"/>
                    </a:srgbClr>
                  </a:outerShdw>
                </a:effectLst>
              </a:rPr>
              <a:t>And it shall come to pass afterward, that I will pour out my spirit upon all flesh; and your sons and your daughters shall prophesy, your old men shall dream dreams, your young men shall see visions: </a:t>
            </a:r>
            <a:r>
              <a:rPr lang="en-US" b="1" dirty="0">
                <a:effectLst>
                  <a:outerShdw blurRad="38100" dist="38100" dir="2700000" algn="tl">
                    <a:srgbClr val="000000">
                      <a:alpha val="43137"/>
                    </a:srgbClr>
                  </a:outerShdw>
                </a:effectLst>
              </a:rPr>
              <a:t>29 </a:t>
            </a:r>
            <a:r>
              <a:rPr lang="en-US" b="1" dirty="0">
                <a:solidFill>
                  <a:srgbClr val="FF0000"/>
                </a:solidFill>
                <a:effectLst>
                  <a:outerShdw blurRad="38100" dist="38100" dir="2700000" algn="tl">
                    <a:srgbClr val="000000">
                      <a:alpha val="43137"/>
                    </a:srgbClr>
                  </a:outerShdw>
                </a:effectLst>
              </a:rPr>
              <a:t>And also upon the servants and upon the handmaids in those days will I pour out my spirit. </a:t>
            </a:r>
            <a:r>
              <a:rPr lang="en-US" b="1" dirty="0">
                <a:effectLst>
                  <a:outerShdw blurRad="38100" dist="38100" dir="2700000" algn="tl">
                    <a:srgbClr val="000000">
                      <a:alpha val="43137"/>
                    </a:srgbClr>
                  </a:outerShdw>
                </a:effectLst>
              </a:rPr>
              <a:t>30</a:t>
            </a:r>
            <a:r>
              <a:rPr lang="en-US" b="1" dirty="0">
                <a:solidFill>
                  <a:srgbClr val="FF0000"/>
                </a:solidFill>
                <a:effectLst>
                  <a:outerShdw blurRad="38100" dist="38100" dir="2700000" algn="tl">
                    <a:srgbClr val="000000">
                      <a:alpha val="43137"/>
                    </a:srgbClr>
                  </a:outerShdw>
                </a:effectLst>
              </a:rPr>
              <a:t> And I will shew wonders in the heavens and in the earth, blood, and fire, and pillars of smoke. </a:t>
            </a:r>
            <a:r>
              <a:rPr lang="en-US" b="1" dirty="0">
                <a:effectLst>
                  <a:outerShdw blurRad="38100" dist="38100" dir="2700000" algn="tl">
                    <a:srgbClr val="000000">
                      <a:alpha val="43137"/>
                    </a:srgbClr>
                  </a:outerShdw>
                </a:effectLst>
              </a:rPr>
              <a:t>31</a:t>
            </a:r>
            <a:r>
              <a:rPr lang="en-US"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b="1" dirty="0">
                <a:effectLst>
                  <a:outerShdw blurRad="38100" dist="38100" dir="2700000" algn="tl">
                    <a:srgbClr val="000000">
                      <a:alpha val="43137"/>
                    </a:srgbClr>
                  </a:outerShdw>
                </a:effectLst>
              </a:rPr>
              <a:t>32</a:t>
            </a:r>
            <a:r>
              <a:rPr lang="en-US"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496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lstStyle/>
          <a:p>
            <a:r>
              <a:rPr lang="en-US" b="1" dirty="0">
                <a:effectLst>
                  <a:outerShdw blurRad="38100" dist="38100" dir="2700000" algn="tl">
                    <a:srgbClr val="000000">
                      <a:alpha val="43137"/>
                    </a:srgbClr>
                  </a:outerShdw>
                </a:effectLst>
              </a:rPr>
              <a:t>Introduction:</a:t>
            </a:r>
          </a:p>
          <a:p>
            <a:r>
              <a:rPr lang="en-US" b="1" dirty="0">
                <a:effectLst>
                  <a:outerShdw blurRad="38100" dist="38100" dir="2700000" algn="tl">
                    <a:srgbClr val="000000">
                      <a:alpha val="43137"/>
                    </a:srgbClr>
                  </a:outerShdw>
                </a:effectLst>
              </a:rPr>
              <a:t>Joel’s prophecy is the key to understanding what the new Testament teaches about the Holy Spirit and understanding about the Holy Spirit’s work is a key to understanding Revelation.</a:t>
            </a:r>
          </a:p>
          <a:p>
            <a:r>
              <a:rPr lang="en-US" b="1" dirty="0">
                <a:effectLst>
                  <a:outerShdw blurRad="38100" dist="38100" dir="2700000" algn="tl">
                    <a:srgbClr val="000000">
                      <a:alpha val="43137"/>
                    </a:srgbClr>
                  </a:outerShdw>
                </a:effectLst>
              </a:rPr>
              <a:t>Due to the failure of the religious world to understand the purpose of the miraculous operation of the Holy Spirit, multiplied errors have develop around the subject.</a:t>
            </a:r>
          </a:p>
          <a:p>
            <a:r>
              <a:rPr lang="en-US" b="1" dirty="0">
                <a:effectLst>
                  <a:outerShdw blurRad="38100" dist="38100" dir="2700000" algn="tl">
                    <a:srgbClr val="000000">
                      <a:alpha val="43137"/>
                    </a:srgbClr>
                  </a:outerShdw>
                </a:effectLst>
              </a:rPr>
              <a:t>The religious world makes no distinction between the miraculous operation of the Spirit and the Spirit working through the Word.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3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lstStyle/>
          <a:p>
            <a:r>
              <a:rPr lang="en-US" b="1" dirty="0">
                <a:effectLst>
                  <a:outerShdw blurRad="38100" dist="38100" dir="2700000" algn="tl">
                    <a:srgbClr val="000000">
                      <a:alpha val="43137"/>
                    </a:srgbClr>
                  </a:outerShdw>
                </a:effectLst>
              </a:rPr>
              <a:t>The miraculous operations of the Spirit are commonly applied to sinner and saint without any reference to the purpose and the temporary nature of these miraculous gifts.</a:t>
            </a:r>
          </a:p>
          <a:p>
            <a:r>
              <a:rPr lang="en-US" b="1" dirty="0">
                <a:effectLst>
                  <a:outerShdw blurRad="38100" dist="38100" dir="2700000" algn="tl">
                    <a:srgbClr val="000000">
                      <a:alpha val="43137"/>
                    </a:srgbClr>
                  </a:outerShdw>
                </a:effectLst>
              </a:rPr>
              <a:t>While we have recognized, to some degree, the purpose of miraculous gifts and their duration, we have, at the same time, taken passages that deal with the miraculous and ignored the background, the context, and read into these passages a direct, but non-miraculous, operation.</a:t>
            </a:r>
          </a:p>
          <a:p>
            <a:r>
              <a:rPr lang="en-US" b="1" dirty="0">
                <a:effectLst>
                  <a:outerShdw blurRad="38100" dist="38100" dir="2700000" algn="tl">
                    <a:srgbClr val="000000">
                      <a:alpha val="43137"/>
                    </a:srgbClr>
                  </a:outerShdw>
                </a:effectLst>
              </a:rPr>
              <a:t>This is what has caused the confusion we’re having today.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1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7044" y="702644"/>
            <a:ext cx="8951495" cy="5926756"/>
          </a:xfrm>
        </p:spPr>
        <p:txBody>
          <a:bodyPr/>
          <a:lstStyle/>
          <a:p>
            <a:r>
              <a:rPr lang="en-US" b="1" dirty="0">
                <a:effectLst>
                  <a:outerShdw blurRad="38100" dist="38100" dir="2700000" algn="tl">
                    <a:srgbClr val="000000">
                      <a:alpha val="43137"/>
                    </a:srgbClr>
                  </a:outerShdw>
                </a:effectLst>
              </a:rPr>
              <a:t>When passages that have to do with miraculous operation are interpreted to mean a non-miraculous indwelling, it results in a situation that none can explain.</a:t>
            </a:r>
          </a:p>
          <a:p>
            <a:r>
              <a:rPr lang="en-US" b="1" dirty="0">
                <a:effectLst>
                  <a:outerShdw blurRad="38100" dist="38100" dir="2700000" algn="tl">
                    <a:srgbClr val="000000">
                      <a:alpha val="43137"/>
                    </a:srgbClr>
                  </a:outerShdw>
                </a:effectLst>
              </a:rPr>
              <a:t>It necessitates an operation apart from the Word.</a:t>
            </a:r>
          </a:p>
          <a:p>
            <a:r>
              <a:rPr lang="en-US" b="1" dirty="0">
                <a:effectLst>
                  <a:outerShdw blurRad="38100" dist="38100" dir="2700000" algn="tl">
                    <a:srgbClr val="000000">
                      <a:alpha val="43137"/>
                    </a:srgbClr>
                  </a:outerShdw>
                </a:effectLst>
              </a:rPr>
              <a:t>Passages are quoted to sustain this position, but if called upon to explain how this operation works, no answer can be given.</a:t>
            </a:r>
          </a:p>
          <a:p>
            <a:r>
              <a:rPr lang="en-US" b="1" dirty="0">
                <a:effectLst>
                  <a:outerShdw blurRad="38100" dist="38100" dir="2700000" algn="tl">
                    <a:srgbClr val="000000">
                      <a:alpha val="43137"/>
                    </a:srgbClr>
                  </a:outerShdw>
                </a:effectLst>
              </a:rPr>
              <a:t>Since miracles have ceased, no man can establish when this non-miraculous indwelling works.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64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99796"/>
            <a:ext cx="8839200" cy="5929604"/>
          </a:xfrm>
        </p:spPr>
        <p:txBody>
          <a:bodyPr/>
          <a:lstStyle/>
          <a:p>
            <a:r>
              <a:rPr lang="en-US" b="1" dirty="0">
                <a:effectLst>
                  <a:outerShdw blurRad="38100" dist="38100" dir="2700000" algn="tl">
                    <a:srgbClr val="000000">
                      <a:alpha val="43137"/>
                    </a:srgbClr>
                  </a:outerShdw>
                </a:effectLst>
              </a:rPr>
              <a:t>But if it does something in addition to the Word, then people are searching for it, and the only thing left to rely on are feelings, moods, experiences, and similar things.</a:t>
            </a:r>
          </a:p>
          <a:p>
            <a:r>
              <a:rPr lang="en-US" b="1" dirty="0">
                <a:effectLst>
                  <a:outerShdw blurRad="38100" dist="38100" dir="2700000" algn="tl">
                    <a:srgbClr val="000000">
                      <a:alpha val="43137"/>
                    </a:srgbClr>
                  </a:outerShdw>
                </a:effectLst>
              </a:rPr>
              <a:t>Feelings as evidence allow every man to decide how, what, and where the Spirit leads.</a:t>
            </a:r>
          </a:p>
          <a:p>
            <a:r>
              <a:rPr lang="en-US" b="1" dirty="0">
                <a:effectLst>
                  <a:outerShdw blurRad="38100" dist="38100" dir="2700000" algn="tl">
                    <a:srgbClr val="000000">
                      <a:alpha val="43137"/>
                    </a:srgbClr>
                  </a:outerShdw>
                </a:effectLst>
              </a:rPr>
              <a:t>In spite of what its adherents say about the Spirit not leading contrary to the Word, the theory does not work out that way.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9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53142"/>
            <a:ext cx="8839200" cy="5976257"/>
          </a:xfrm>
        </p:spPr>
        <p:txBody>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a summary of the miraculous operation of the Spirit by which the gospel was given and confirmed.</a:t>
            </a:r>
          </a:p>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never out of sight when reference is made to the Holy Spirit in the New Testament.</a:t>
            </a:r>
          </a:p>
          <a:p>
            <a:pPr>
              <a:buFont typeface="Wingdings" panose="05000000000000000000" pitchFamily="2" charset="2"/>
              <a:buChar char="Ø"/>
            </a:pPr>
            <a:r>
              <a:rPr lang="en-US" sz="4000" b="1" dirty="0">
                <a:effectLst>
                  <a:outerShdw blurRad="38100" dist="38100" dir="2700000" algn="tl">
                    <a:srgbClr val="000000">
                      <a:alpha val="43137"/>
                    </a:srgbClr>
                  </a:outerShdw>
                </a:effectLst>
              </a:rPr>
              <a:t>There are two reasons that Joel’s prophecy is not understood: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52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normAutofit/>
          </a:bodyPr>
          <a:lstStyle/>
          <a:p>
            <a:pPr marL="914400" lvl="1" indent="-514350">
              <a:buFont typeface="+mj-lt"/>
              <a:buAutoNum type="arabicParenR"/>
            </a:pPr>
            <a:r>
              <a:rPr lang="en-US" sz="3000" b="1" dirty="0">
                <a:effectLst>
                  <a:outerShdw blurRad="38100" dist="38100" dir="2700000" algn="tl">
                    <a:srgbClr val="000000">
                      <a:alpha val="43137"/>
                    </a:srgbClr>
                  </a:outerShdw>
                </a:effectLst>
              </a:rPr>
              <a:t>Denominational people think Joel indicates that a direct and miraculous operation of the Spirit would continue after revelation was completed and confirmed.  They miss the entire meaning and purpose of the prophecy and its fulfillment.</a:t>
            </a:r>
          </a:p>
          <a:p>
            <a:pPr marL="914400" lvl="1" indent="-514350">
              <a:buFont typeface="+mj-lt"/>
              <a:buAutoNum type="arabicParenR"/>
            </a:pPr>
            <a:r>
              <a:rPr lang="en-US" sz="3000" b="1" dirty="0">
                <a:effectLst>
                  <a:outerShdw blurRad="38100" dist="38100" dir="2700000" algn="tl">
                    <a:srgbClr val="000000">
                      <a:alpha val="43137"/>
                    </a:srgbClr>
                  </a:outerShdw>
                </a:effectLst>
              </a:rPr>
              <a:t>A second reason that Joel's prophecy is not understood, is that some in the church conclude that if it is allowed its full meaning, then miracles will have to continue today.</a:t>
            </a:r>
          </a:p>
          <a:p>
            <a:pPr>
              <a:buFont typeface="Wingdings" panose="05000000000000000000" pitchFamily="2" charset="2"/>
              <a:buChar char="Ø"/>
            </a:pPr>
            <a:r>
              <a:rPr lang="en-US" b="1" dirty="0">
                <a:effectLst>
                  <a:outerShdw blurRad="38100" dist="38100" dir="2700000" algn="tl">
                    <a:srgbClr val="000000">
                      <a:alpha val="43137"/>
                    </a:srgbClr>
                  </a:outerShdw>
                </a:effectLst>
              </a:rPr>
              <a:t>In an attempt to avoid what they think is a difficulty, passages are read and explained without any reference to Joel’s prophecy.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307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2309" y="634482"/>
            <a:ext cx="9741159" cy="5994918"/>
          </a:xfrm>
        </p:spPr>
        <p:txBody>
          <a:bodyPr>
            <a:normAutofit/>
          </a:bodyPr>
          <a:lstStyle/>
          <a:p>
            <a:pPr marL="0" indent="0" algn="ctr">
              <a:buNone/>
            </a:pPr>
            <a:r>
              <a:rPr lang="en-US" b="1" dirty="0">
                <a:solidFill>
                  <a:schemeClr val="accent2">
                    <a:lumMod val="75000"/>
                  </a:schemeClr>
                </a:solidFill>
                <a:effectLst>
                  <a:outerShdw blurRad="38100" dist="38100" dir="2700000" algn="tl">
                    <a:srgbClr val="000000">
                      <a:alpha val="43137"/>
                    </a:srgbClr>
                  </a:outerShdw>
                </a:effectLst>
              </a:rPr>
              <a:t>JOEL’S PROPHECY LIMITS THE BEGINNING AND THE END OF THE DIRECT MIRACULOUS OPERATION OF THE SPIRIT.</a:t>
            </a:r>
          </a:p>
          <a:p>
            <a:pPr marL="0" indent="0" algn="ctr">
              <a:buNone/>
            </a:pPr>
            <a:endParaRPr lang="en-US" sz="1800" b="1" dirty="0">
              <a:effectLst>
                <a:outerShdw blurRad="38100" dist="38100" dir="2700000" algn="tl">
                  <a:srgbClr val="000000">
                    <a:alpha val="43137"/>
                  </a:srgbClr>
                </a:outerShdw>
              </a:effectLst>
            </a:endParaRPr>
          </a:p>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among the first of the prophets.</a:t>
            </a:r>
          </a:p>
          <a:p>
            <a:pPr>
              <a:buFont typeface="Wingdings" panose="05000000000000000000" pitchFamily="2" charset="2"/>
              <a:buChar char="Ø"/>
            </a:pPr>
            <a:r>
              <a:rPr lang="en-US" b="1" dirty="0">
                <a:effectLst>
                  <a:outerShdw blurRad="38100" dist="38100" dir="2700000" algn="tl">
                    <a:srgbClr val="000000">
                      <a:alpha val="43137"/>
                    </a:srgbClr>
                  </a:outerShdw>
                </a:effectLst>
              </a:rPr>
              <a:t>Some think that he may be the earliest.</a:t>
            </a:r>
          </a:p>
          <a:p>
            <a:pPr>
              <a:buFont typeface="Wingdings" panose="05000000000000000000" pitchFamily="2" charset="2"/>
              <a:buChar char="Ø"/>
            </a:pPr>
            <a:r>
              <a:rPr lang="en-US" b="1" dirty="0">
                <a:effectLst>
                  <a:outerShdw blurRad="38100" dist="38100" dir="2700000" algn="tl">
                    <a:srgbClr val="000000">
                      <a:alpha val="43137"/>
                    </a:srgbClr>
                  </a:outerShdw>
                </a:effectLst>
              </a:rPr>
              <a:t>Thus, his prophecy becomes the key to understanding what he other prophets say about the Spirit in the Christian Age.</a:t>
            </a:r>
          </a:p>
          <a:p>
            <a:pPr>
              <a:buFont typeface="Wingdings" panose="05000000000000000000" pitchFamily="2" charset="2"/>
              <a:buChar char="Ø"/>
            </a:pPr>
            <a:r>
              <a:rPr lang="en-US" b="1" dirty="0">
                <a:effectLst>
                  <a:outerShdw blurRad="38100" dist="38100" dir="2700000" algn="tl">
                    <a:srgbClr val="000000">
                      <a:alpha val="43137"/>
                    </a:srgbClr>
                  </a:outerShdw>
                </a:effectLst>
              </a:rPr>
              <a:t>There is no such thing as a prophecy of a non-miraculous, personal indwelling in the Old Testament.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7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2188" y="228600"/>
            <a:ext cx="9069355" cy="6400800"/>
          </a:xfrm>
        </p:spPr>
        <p:txBody>
          <a:bodyPr>
            <a:normAutofit/>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Any prophet that refers to the Spirit and points to the Christian Age has reference to the same thing as Joel.</a:t>
            </a:r>
          </a:p>
          <a:p>
            <a:pPr>
              <a:buFont typeface="Wingdings" panose="05000000000000000000" pitchFamily="2" charset="2"/>
              <a:buChar char="Ø"/>
            </a:pPr>
            <a:r>
              <a:rPr lang="en-US" b="1" dirty="0">
                <a:effectLst>
                  <a:outerShdw blurRad="38100" dist="38100" dir="2700000" algn="tl">
                    <a:srgbClr val="000000">
                      <a:alpha val="43137"/>
                    </a:srgbClr>
                  </a:outerShdw>
                </a:effectLst>
              </a:rPr>
              <a:t>When one reads the other prophets and sees the non-miraculous, personal indwelling, he is simply reading into the prophets what is not there.</a:t>
            </a:r>
          </a:p>
          <a:p>
            <a:pPr>
              <a:buFont typeface="Wingdings" panose="05000000000000000000" pitchFamily="2" charset="2"/>
              <a:buChar char="Ø"/>
            </a:pPr>
            <a:r>
              <a:rPr lang="en-US" b="1" dirty="0">
                <a:effectLst>
                  <a:outerShdw blurRad="38100" dist="38100" dir="2700000" algn="tl">
                    <a:srgbClr val="000000">
                      <a:alpha val="43137"/>
                    </a:srgbClr>
                  </a:outerShdw>
                </a:effectLst>
              </a:rPr>
              <a:t>Acts 2 gives the beginning of the fulfillment of Joel’s prophecy:  Acts 2:16 </a:t>
            </a:r>
            <a:r>
              <a:rPr lang="en-US" b="1" dirty="0">
                <a:solidFill>
                  <a:srgbClr val="FF0000"/>
                </a:solidFill>
                <a:effectLst>
                  <a:outerShdw blurRad="38100" dist="38100" dir="2700000" algn="tl">
                    <a:srgbClr val="000000">
                      <a:alpha val="43137"/>
                    </a:srgbClr>
                  </a:outerShdw>
                </a:effectLst>
              </a:rPr>
              <a:t>But this is that which was spoken by the prophet Joel</a:t>
            </a:r>
            <a:r>
              <a:rPr lang="en-US" b="1" dirty="0">
                <a:effectLst>
                  <a:outerShdw blurRad="38100" dist="38100" dir="2700000" algn="tl">
                    <a:srgbClr val="000000">
                      <a:alpha val="43137"/>
                    </a:srgbClr>
                  </a:outerShdw>
                </a:effectLst>
              </a:rPr>
              <a:t>.</a:t>
            </a:r>
          </a:p>
          <a:p>
            <a:pPr>
              <a:buFont typeface="Wingdings" panose="05000000000000000000" pitchFamily="2" charset="2"/>
              <a:buChar char="Ø"/>
            </a:pPr>
            <a:r>
              <a:rPr lang="en-US" b="1" dirty="0">
                <a:effectLst>
                  <a:outerShdw blurRad="38100" dist="38100" dir="2700000" algn="tl">
                    <a:srgbClr val="000000">
                      <a:alpha val="43137"/>
                    </a:srgbClr>
                  </a:outerShdw>
                </a:effectLst>
              </a:rPr>
              <a:t>There is no argument about its beginning.</a:t>
            </a:r>
          </a:p>
          <a:p>
            <a:pPr>
              <a:buFont typeface="Wingdings" panose="05000000000000000000" pitchFamily="2" charset="2"/>
              <a:buChar char="Ø"/>
            </a:pPr>
            <a:r>
              <a:rPr lang="en-US" b="1" dirty="0">
                <a:effectLst>
                  <a:outerShdw blurRad="38100" dist="38100" dir="2700000" algn="tl">
                    <a:srgbClr val="000000">
                      <a:alpha val="43137"/>
                    </a:srgbClr>
                  </a:outerShdw>
                </a:effectLst>
              </a:rPr>
              <a:t>Does Joel also indicate the ending of miraculous operation of the Spirit?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52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1CCE556-6190-4AC6-9998-780D1ACB2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08372"/>
            <a:ext cx="11372295"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723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AA9A2-6BB6-40CE-B45F-7733B8F366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449" y="429196"/>
            <a:ext cx="11350305" cy="6030327"/>
          </a:xfrm>
          <a:prstGeom prst="rect">
            <a:avLst/>
          </a:prstGeom>
          <a:noFill/>
          <a:ln>
            <a:noFill/>
          </a:ln>
        </p:spPr>
      </p:pic>
    </p:spTree>
    <p:extLst>
      <p:ext uri="{BB962C8B-B14F-4D97-AF65-F5344CB8AC3E}">
        <p14:creationId xmlns:p14="http://schemas.microsoft.com/office/powerpoint/2010/main" val="3339215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23730"/>
            <a:ext cx="8839200" cy="5705669"/>
          </a:xfrm>
        </p:spPr>
        <p:txBody>
          <a:bodyPr>
            <a:normAutofit/>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I think so.</a:t>
            </a:r>
          </a:p>
          <a:p>
            <a:pPr>
              <a:buFont typeface="Wingdings" panose="05000000000000000000" pitchFamily="2" charset="2"/>
              <a:buChar char="Ø"/>
            </a:pPr>
            <a:r>
              <a:rPr lang="en-US" b="1" dirty="0">
                <a:effectLst>
                  <a:outerShdw blurRad="38100" dist="38100" dir="2700000" algn="tl">
                    <a:srgbClr val="000000">
                      <a:alpha val="43137"/>
                    </a:srgbClr>
                  </a:outerShdw>
                </a:effectLst>
              </a:rPr>
              <a:t>The prophecy of Joel involves not only Pentecost, but also the fall of Jerusalem in A.D. 70; thus, his prophecy is placed between these two events.</a:t>
            </a:r>
          </a:p>
          <a:p>
            <a:pPr>
              <a:buFont typeface="Wingdings" panose="05000000000000000000" pitchFamily="2" charset="2"/>
              <a:buChar char="Ø"/>
            </a:pPr>
            <a:r>
              <a:rPr lang="en-US" b="1" dirty="0">
                <a:effectLst>
                  <a:outerShdw blurRad="38100" dist="38100" dir="2700000" algn="tl">
                    <a:srgbClr val="000000">
                      <a:alpha val="43137"/>
                    </a:srgbClr>
                  </a:outerShdw>
                </a:effectLst>
              </a:rPr>
              <a:t>I am conscious of the questions that will be raised by this statement, but let us weigh the evidence and see if there is proof to sustain the proposition.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311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5842" name="Picture 2">
            <a:extLst>
              <a:ext uri="{FF2B5EF4-FFF2-40B4-BE49-F238E27FC236}">
                <a16:creationId xmlns:a16="http://schemas.microsoft.com/office/drawing/2014/main" id="{4E7BC2DB-B719-4C13-AF19-9EFA446B62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596"/>
            <a:ext cx="11719248"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3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18457"/>
            <a:ext cx="9144000" cy="6139543"/>
          </a:xfrm>
        </p:spPr>
        <p:txBody>
          <a:bodyPr>
            <a:normAutofit lnSpcReduction="10000"/>
          </a:bodyPr>
          <a:lstStyle/>
          <a:p>
            <a:r>
              <a:rPr lang="en-US" sz="2800" b="1" dirty="0">
                <a:effectLst>
                  <a:outerShdw blurRad="38100" dist="38100" dir="2700000" algn="tl">
                    <a:srgbClr val="000000">
                      <a:alpha val="43137"/>
                    </a:srgbClr>
                  </a:outerShdw>
                </a:effectLst>
              </a:rPr>
              <a:t>Note that Jesus in discussing the destruction of Jerusalem quotes the language in Joel 2:30-31.</a:t>
            </a:r>
          </a:p>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a:t>
            </a:r>
            <a:r>
              <a:rPr lang="en-US" sz="2800"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sz="2800" b="1" dirty="0">
                <a:effectLst>
                  <a:outerShdw blurRad="38100" dist="38100" dir="2700000" algn="tl">
                    <a:srgbClr val="000000">
                      <a:alpha val="43137"/>
                    </a:srgbClr>
                  </a:outerShdw>
                </a:effectLst>
              </a:rPr>
              <a:t>32 </a:t>
            </a:r>
            <a:r>
              <a:rPr lang="en-US" sz="2800" b="1" dirty="0">
                <a:solidFill>
                  <a:srgbClr val="FF0000"/>
                </a:solidFill>
                <a:effectLst>
                  <a:outerShdw blurRad="38100" dist="38100" dir="2700000" algn="tl">
                    <a:srgbClr val="000000">
                      <a:alpha val="43137"/>
                    </a:srgbClr>
                  </a:outerShdw>
                </a:effectLst>
              </a:rPr>
              <a:t>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Mt 24:29</a:t>
            </a:r>
            <a:r>
              <a:rPr lang="en-US" sz="2800" b="1" dirty="0">
                <a:solidFill>
                  <a:srgbClr val="FF0000"/>
                </a:solidFill>
                <a:effectLst>
                  <a:outerShdw blurRad="38100" dist="38100" dir="2700000" algn="tl">
                    <a:srgbClr val="000000">
                      <a:alpha val="43137"/>
                    </a:srgbClr>
                  </a:outerShdw>
                </a:effectLst>
              </a:rPr>
              <a:t> Immediately after the tribulation of those days shall the sun be darkened, and the moon shall not give her light, and the stars shall fall from heaven, and the powers of the heavens shall be shaken</a:t>
            </a:r>
            <a:r>
              <a:rPr lang="en-US" sz="2800" b="1" dirty="0">
                <a:effectLst>
                  <a:outerShdw blurRad="38100" dist="38100" dir="2700000" algn="tl">
                    <a:srgbClr val="000000">
                      <a:alpha val="43137"/>
                    </a:srgbClr>
                  </a:outerShdw>
                </a:effectLst>
              </a:rPr>
              <a:t>:</a:t>
            </a:r>
          </a:p>
          <a:p>
            <a:endParaRPr lang="en-US" sz="28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37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513184"/>
            <a:ext cx="9144000" cy="6344816"/>
          </a:xfrm>
        </p:spPr>
        <p:txBody>
          <a:bodyPr>
            <a:normAutofit/>
          </a:bodyPr>
          <a:lstStyle/>
          <a:p>
            <a:r>
              <a:rPr lang="en-US" sz="2800" b="1" dirty="0">
                <a:effectLst>
                  <a:outerShdw blurRad="38100" dist="38100" dir="2700000" algn="tl">
                    <a:srgbClr val="000000">
                      <a:alpha val="43137"/>
                    </a:srgbClr>
                  </a:outerShdw>
                </a:effectLst>
              </a:rPr>
              <a:t>Again In Marks account of Jesus and the end of Jerusalem.</a:t>
            </a:r>
          </a:p>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a:t>
            </a:r>
            <a:r>
              <a:rPr lang="en-US" sz="2800"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sz="2800" b="1" dirty="0">
                <a:effectLst>
                  <a:outerShdw blurRad="38100" dist="38100" dir="2700000" algn="tl">
                    <a:srgbClr val="000000">
                      <a:alpha val="43137"/>
                    </a:srgbClr>
                  </a:outerShdw>
                </a:effectLst>
              </a:rPr>
              <a:t>32</a:t>
            </a:r>
            <a:r>
              <a:rPr lang="en-US" sz="2800"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Mr 13:24 </a:t>
            </a:r>
            <a:r>
              <a:rPr lang="en-US" sz="2800" b="1" dirty="0">
                <a:solidFill>
                  <a:srgbClr val="FF0000"/>
                </a:solidFill>
                <a:effectLst>
                  <a:outerShdw blurRad="38100" dist="38100" dir="2700000" algn="tl">
                    <a:srgbClr val="000000">
                      <a:alpha val="43137"/>
                    </a:srgbClr>
                  </a:outerShdw>
                </a:effectLst>
              </a:rPr>
              <a:t>¶ But in those days, after that tribulation, the sun shall be darkened, and the moon shall not give her light, </a:t>
            </a:r>
            <a:r>
              <a:rPr lang="en-US" sz="2800" b="1" dirty="0">
                <a:effectLst>
                  <a:outerShdw blurRad="38100" dist="38100" dir="2700000" algn="tl">
                    <a:srgbClr val="000000">
                      <a:alpha val="43137"/>
                    </a:srgbClr>
                  </a:outerShdw>
                </a:effectLst>
              </a:rPr>
              <a:t>25</a:t>
            </a:r>
            <a:r>
              <a:rPr lang="en-US" sz="2800" b="1" dirty="0">
                <a:solidFill>
                  <a:srgbClr val="FF0000"/>
                </a:solidFill>
                <a:effectLst>
                  <a:outerShdw blurRad="38100" dist="38100" dir="2700000" algn="tl">
                    <a:srgbClr val="000000">
                      <a:alpha val="43137"/>
                    </a:srgbClr>
                  </a:outerShdw>
                </a:effectLst>
              </a:rPr>
              <a:t> And the stars of heaven shall fall, and the powers that are in heaven shall be shaken</a:t>
            </a:r>
            <a:r>
              <a:rPr lang="en-US" sz="2800"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BED9847-EE1C-4813-8DAF-53B13FFF4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17250"/>
            <a:ext cx="11398928"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7536" y="346508"/>
            <a:ext cx="9365381" cy="6511491"/>
          </a:xfrm>
        </p:spPr>
        <p:txBody>
          <a:bodyPr>
            <a:normAutofit/>
          </a:bodyPr>
          <a:lstStyle/>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 </a:t>
            </a:r>
            <a:r>
              <a:rPr lang="en-US" sz="2800" b="1" dirty="0">
                <a:solidFill>
                  <a:srgbClr val="FF0000"/>
                </a:solidFill>
                <a:effectLst>
                  <a:outerShdw blurRad="38100" dist="38100" dir="2700000" algn="tl">
                    <a:srgbClr val="000000">
                      <a:alpha val="43137"/>
                    </a:srgbClr>
                  </a:outerShdw>
                </a:effectLst>
              </a:rPr>
              <a:t>The sun shall be turned into darkness, and the moon into blood, </a:t>
            </a:r>
            <a:r>
              <a:rPr lang="en-US" sz="2800" b="1" u="sng" dirty="0">
                <a:solidFill>
                  <a:srgbClr val="FF0000"/>
                </a:solidFill>
                <a:effectLst>
                  <a:outerShdw blurRad="38100" dist="38100" dir="2700000" algn="tl">
                    <a:srgbClr val="000000">
                      <a:alpha val="43137"/>
                    </a:srgbClr>
                  </a:outerShdw>
                </a:effectLst>
              </a:rPr>
              <a:t>before the great and the terrible day of the LORD come</a:t>
            </a:r>
            <a:r>
              <a:rPr lang="en-US" sz="2800" b="1" dirty="0">
                <a:effectLst>
                  <a:outerShdw blurRad="38100" dist="38100" dir="2700000" algn="tl">
                    <a:srgbClr val="000000">
                      <a:alpha val="43137"/>
                    </a:srgbClr>
                  </a:outerShdw>
                </a:effectLst>
              </a:rPr>
              <a:t>. 32</a:t>
            </a:r>
            <a:r>
              <a:rPr lang="en-US" sz="2800"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Luke 21:11 </a:t>
            </a:r>
            <a:r>
              <a:rPr lang="en-US" sz="2800" b="1" dirty="0">
                <a:solidFill>
                  <a:srgbClr val="FF0000"/>
                </a:solidFill>
                <a:effectLst>
                  <a:outerShdw blurRad="38100" dist="38100" dir="2700000" algn="tl">
                    <a:srgbClr val="000000">
                      <a:alpha val="43137"/>
                    </a:srgbClr>
                  </a:outerShdw>
                </a:effectLst>
              </a:rPr>
              <a:t>And great earthquakes shall be in divers places, and famines, and pestilences; and fearful sights and great signs shall there be from heaven.</a:t>
            </a:r>
          </a:p>
          <a:p>
            <a:r>
              <a:rPr lang="en-US" sz="2800" b="1" dirty="0">
                <a:effectLst>
                  <a:outerShdw blurRad="38100" dist="38100" dir="2700000" algn="tl">
                    <a:srgbClr val="000000">
                      <a:alpha val="43137"/>
                    </a:srgbClr>
                  </a:outerShdw>
                </a:effectLst>
              </a:rPr>
              <a:t>The Quotation of these verses by Christ in Matthew 24:29, Mark 13:24 &amp; Luke 21 is proof that Joel’s prophecy of the coming of the Holy Spirit also included the fall of Jerusalem.</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93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ACB99964-DFF2-40C1-B1A3-94943A724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333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1916" y="317634"/>
            <a:ext cx="9249878" cy="6540365"/>
          </a:xfrm>
        </p:spPr>
        <p:txBody>
          <a:bodyPr>
            <a:normAutofit lnSpcReduction="10000"/>
          </a:bodyPr>
          <a:lstStyle/>
          <a:p>
            <a:r>
              <a:rPr lang="en-US" sz="2800" b="1" dirty="0">
                <a:effectLst>
                  <a:outerShdw blurRad="38100" dist="38100" dir="2700000" algn="tl">
                    <a:srgbClr val="000000">
                      <a:alpha val="43137"/>
                    </a:srgbClr>
                  </a:outerShdw>
                </a:effectLst>
              </a:rPr>
              <a:t>Matthew wrote especially for the Jews.</a:t>
            </a:r>
          </a:p>
          <a:p>
            <a:r>
              <a:rPr lang="en-US" sz="2800" b="1" dirty="0">
                <a:effectLst>
                  <a:outerShdw blurRad="38100" dist="38100" dir="2700000" algn="tl">
                    <a:srgbClr val="000000">
                      <a:alpha val="43137"/>
                    </a:srgbClr>
                  </a:outerShdw>
                </a:effectLst>
              </a:rPr>
              <a:t>Mt 3:10 </a:t>
            </a:r>
            <a:r>
              <a:rPr lang="en-US" sz="2800" b="1" dirty="0">
                <a:solidFill>
                  <a:srgbClr val="FF0000"/>
                </a:solidFill>
                <a:effectLst>
                  <a:outerShdw blurRad="38100" dist="38100" dir="2700000" algn="tl">
                    <a:srgbClr val="000000">
                      <a:alpha val="43137"/>
                    </a:srgbClr>
                  </a:outerShdw>
                </a:effectLst>
              </a:rPr>
              <a:t>And now also the axe is laid unto the root of the trees: therefore every tree which bringeth not forth good fruit is hewn down, and cast into the fire. </a:t>
            </a:r>
            <a:r>
              <a:rPr lang="en-US" sz="2800" b="1" dirty="0">
                <a:effectLst>
                  <a:outerShdw blurRad="38100" dist="38100" dir="2700000" algn="tl">
                    <a:srgbClr val="000000">
                      <a:alpha val="43137"/>
                    </a:srgbClr>
                  </a:outerShdw>
                </a:effectLst>
              </a:rPr>
              <a:t>11 </a:t>
            </a:r>
            <a:r>
              <a:rPr lang="en-US" sz="2800" b="1" dirty="0">
                <a:solidFill>
                  <a:srgbClr val="FF0000"/>
                </a:solidFill>
                <a:effectLst>
                  <a:outerShdw blurRad="38100" dist="38100" dir="2700000" algn="tl">
                    <a:srgbClr val="000000">
                      <a:alpha val="43137"/>
                    </a:srgbClr>
                  </a:outerShdw>
                </a:effectLst>
              </a:rPr>
              <a:t>I indeed baptize you with water unto repentance: but he that cometh after me is mightier than I, whose shoes I am not worthy to bear: he shall baptize you with the Holy Ghost, and with fire: </a:t>
            </a:r>
            <a:r>
              <a:rPr lang="en-US" sz="2800" b="1" dirty="0">
                <a:effectLst>
                  <a:outerShdw blurRad="38100" dist="38100" dir="2700000" algn="tl">
                    <a:srgbClr val="000000">
                      <a:alpha val="43137"/>
                    </a:srgbClr>
                  </a:outerShdw>
                </a:effectLst>
              </a:rPr>
              <a:t>12 </a:t>
            </a:r>
            <a:r>
              <a:rPr lang="en-US" sz="2800" b="1" dirty="0">
                <a:solidFill>
                  <a:srgbClr val="FF0000"/>
                </a:solidFill>
                <a:effectLst>
                  <a:outerShdw blurRad="38100" dist="38100" dir="2700000" algn="tl">
                    <a:srgbClr val="000000">
                      <a:alpha val="43137"/>
                    </a:srgbClr>
                  </a:outerShdw>
                </a:effectLst>
              </a:rPr>
              <a:t>Whose fan is in his hand, and he will </a:t>
            </a:r>
            <a:r>
              <a:rPr lang="en-US" sz="2800" b="1" dirty="0" err="1">
                <a:solidFill>
                  <a:srgbClr val="FF0000"/>
                </a:solidFill>
                <a:effectLst>
                  <a:outerShdw blurRad="38100" dist="38100" dir="2700000" algn="tl">
                    <a:srgbClr val="000000">
                      <a:alpha val="43137"/>
                    </a:srgbClr>
                  </a:outerShdw>
                </a:effectLst>
              </a:rPr>
              <a:t>throughly</a:t>
            </a:r>
            <a:r>
              <a:rPr lang="en-US" sz="2800" b="1" dirty="0">
                <a:solidFill>
                  <a:srgbClr val="FF0000"/>
                </a:solidFill>
                <a:effectLst>
                  <a:outerShdw blurRad="38100" dist="38100" dir="2700000" algn="tl">
                    <a:srgbClr val="000000">
                      <a:alpha val="43137"/>
                    </a:srgbClr>
                  </a:outerShdw>
                </a:effectLst>
              </a:rPr>
              <a:t> purge his floor, and gather his wheat into the garner; but he will burn up chaff with unquenchable fire.</a:t>
            </a:r>
          </a:p>
          <a:p>
            <a:r>
              <a:rPr lang="en-US" sz="2800" b="1" dirty="0">
                <a:effectLst>
                  <a:outerShdw blurRad="38100" dist="38100" dir="2700000" algn="tl">
                    <a:srgbClr val="000000">
                      <a:alpha val="43137"/>
                    </a:srgbClr>
                  </a:outerShdw>
                </a:effectLst>
              </a:rPr>
              <a:t>Verse 10 is a direct reference to the destruction of Jerusalem which happened in 70 AD.</a:t>
            </a:r>
          </a:p>
          <a:p>
            <a:r>
              <a:rPr lang="en-US" sz="2800" b="1" dirty="0">
                <a:effectLst>
                  <a:outerShdw blurRad="38100" dist="38100" dir="2700000" algn="tl">
                    <a:srgbClr val="000000">
                      <a:alpha val="43137"/>
                    </a:srgbClr>
                  </a:outerShdw>
                </a:effectLst>
              </a:rPr>
              <a:t>Verse 11 points to Pentecost (Acts 2) “</a:t>
            </a:r>
            <a:r>
              <a:rPr lang="en-US" sz="2800" b="1" dirty="0">
                <a:solidFill>
                  <a:srgbClr val="FF0000"/>
                </a:solidFill>
                <a:effectLst>
                  <a:outerShdw blurRad="38100" dist="38100" dir="2700000" algn="tl">
                    <a:srgbClr val="000000">
                      <a:alpha val="43137"/>
                    </a:srgbClr>
                  </a:outerShdw>
                </a:effectLst>
              </a:rPr>
              <a:t>baptize you with</a:t>
            </a:r>
            <a:r>
              <a:rPr lang="en-US" sz="2800" b="1" dirty="0">
                <a:effectLst>
                  <a:outerShdw blurRad="38100" dist="38100" dir="2700000" algn="tl">
                    <a:srgbClr val="000000">
                      <a:alpha val="43137"/>
                    </a:srgbClr>
                  </a:outerShdw>
                </a:effectLst>
              </a:rPr>
              <a:t>…” Jews to be given 40 years as individuals to Repent.</a:t>
            </a:r>
          </a:p>
          <a:p>
            <a:r>
              <a:rPr lang="en-US" sz="2800" b="1" dirty="0">
                <a:effectLst>
                  <a:outerShdw blurRad="38100" dist="38100" dir="2700000" algn="tl">
                    <a:srgbClr val="000000">
                      <a:alpha val="43137"/>
                    </a:srgbClr>
                  </a:outerShdw>
                </a:effectLst>
              </a:rPr>
              <a:t>Verse 12 passes into the final and eternal judgment.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0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2290" name="Picture 2">
            <a:extLst>
              <a:ext uri="{FF2B5EF4-FFF2-40B4-BE49-F238E27FC236}">
                <a16:creationId xmlns:a16="http://schemas.microsoft.com/office/drawing/2014/main" id="{E8399595-255C-4165-923B-347D029040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06810"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92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672" y="365760"/>
            <a:ext cx="8811928" cy="6263640"/>
          </a:xfrm>
        </p:spPr>
        <p:txBody>
          <a:bodyPr>
            <a:normAutofit lnSpcReduction="10000"/>
          </a:bodyPr>
          <a:lstStyle/>
          <a:p>
            <a:pPr marL="0" indent="0" algn="ctr">
              <a:buNone/>
            </a:pPr>
            <a:r>
              <a:rPr lang="en-US" sz="4400" b="1" u="sng" dirty="0">
                <a:solidFill>
                  <a:schemeClr val="accent2">
                    <a:lumMod val="75000"/>
                  </a:schemeClr>
                </a:solidFill>
                <a:effectLst>
                  <a:outerShdw blurRad="38100" dist="38100" dir="2700000" algn="tl">
                    <a:srgbClr val="000000">
                      <a:alpha val="43137"/>
                    </a:srgbClr>
                  </a:outerShdw>
                </a:effectLst>
              </a:rPr>
              <a:t>JERUSALEM’S FALL PROPHESIED              EARLY IN THE OLD TESTAMENT</a:t>
            </a:r>
          </a:p>
          <a:p>
            <a:pPr marL="0" indent="0" algn="ctr">
              <a:buNone/>
            </a:pPr>
            <a:endParaRPr lang="en-US" sz="1900"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The Old Testament points to the destruction of the City of Jerusalem.</a:t>
            </a:r>
          </a:p>
          <a:p>
            <a:r>
              <a:rPr lang="en-US" b="1" dirty="0">
                <a:effectLst>
                  <a:outerShdw blurRad="38100" dist="38100" dir="2700000" algn="tl">
                    <a:srgbClr val="000000">
                      <a:alpha val="43137"/>
                    </a:srgbClr>
                  </a:outerShdw>
                </a:effectLst>
              </a:rPr>
              <a:t>It is referred to in several of the prophets: Zechariah 14; Malachi 3 &amp; 4; as well as Joel and Daniel.</a:t>
            </a:r>
          </a:p>
          <a:p>
            <a:r>
              <a:rPr lang="en-US" b="1" dirty="0">
                <a:effectLst>
                  <a:outerShdw blurRad="38100" dist="38100" dir="2700000" algn="tl">
                    <a:srgbClr val="000000">
                      <a:alpha val="43137"/>
                    </a:srgbClr>
                  </a:outerShdw>
                </a:effectLst>
              </a:rPr>
              <a:t>Note Daniel’s prophecy of the fall of Jerusalem.</a:t>
            </a:r>
          </a:p>
          <a:p>
            <a:pPr lvl="1"/>
            <a:r>
              <a:rPr lang="en-US" b="1" dirty="0">
                <a:effectLst>
                  <a:outerShdw blurRad="38100" dist="38100" dir="2700000" algn="tl">
                    <a:srgbClr val="000000">
                      <a:alpha val="43137"/>
                    </a:srgbClr>
                  </a:outerShdw>
                </a:effectLst>
              </a:rPr>
              <a:t>Dan 9:20 ¶ </a:t>
            </a:r>
            <a:r>
              <a:rPr lang="en-US" b="1" dirty="0">
                <a:solidFill>
                  <a:srgbClr val="FF0000"/>
                </a:solidFill>
                <a:effectLst>
                  <a:outerShdw blurRad="38100" dist="38100" dir="2700000" algn="tl">
                    <a:srgbClr val="000000">
                      <a:alpha val="43137"/>
                    </a:srgbClr>
                  </a:outerShdw>
                </a:effectLst>
              </a:rPr>
              <a:t>And whiles I was speaking, and praying, and confessing my sin and the sin of my people Israel, and presenting my supplication before the LORD my God for the holy mountain of my God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84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DC752E-38A8-47F7-B895-EC8FA2F645AA}"/>
              </a:ext>
            </a:extLst>
          </p:cNvPr>
          <p:cNvSpPr txBox="1"/>
          <p:nvPr/>
        </p:nvSpPr>
        <p:spPr>
          <a:xfrm>
            <a:off x="461394" y="268448"/>
            <a:ext cx="11299971" cy="6699398"/>
          </a:xfrm>
          <a:prstGeom prst="rect">
            <a:avLst/>
          </a:prstGeom>
          <a:noFill/>
        </p:spPr>
        <p:txBody>
          <a:bodyPr wrap="square">
            <a:spAutoFit/>
          </a:bodyPr>
          <a:lstStyle/>
          <a:p>
            <a:pPr marL="0" marR="0">
              <a:lnSpc>
                <a:spcPct val="107000"/>
              </a:lnSpc>
              <a:spcBef>
                <a:spcPts val="1500"/>
              </a:spcBef>
              <a:spcAft>
                <a:spcPts val="450"/>
              </a:spcAft>
            </a:pPr>
            <a:r>
              <a:rPr lang="en-US" sz="48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Mark 11:14 - Why Was the Fig Tree Cursed?</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This incident is related by Mark and, in a more compressed form, by Matthew. According to Mark, Jesus and his disciples spent the night following his entry into Jerusalem in Bethany. Next morning they returned to Jerusalem. On the way he felt hungry, and “seeing in the distance a fig tree in leaf, he went to find out if it had any fruit. When he reached it, he found nothing but leaves, because it was not the season for figs.” Then Jesus cursed the tree: “May no one ever eat fruit from you again.” They continued on their way into Jerusalem, where that day he cleansed the temple; in the evening they returned to Bethany. Next morning, as they passed the same place, they saw the fig tree withered away to its roots. And Peter remembered and said to him, “Rabbi, look! The fig tree you cursed has withered!” (Mk 11:20–21). Was it not unreasonable to curse the tree for being fruitless when, as Mark expressly says, “it was not the season for figs”? The problem is most satisfactorily cleared up in a discussion called “The Barren Fig Tree” published many years ago by W. M. Christie, a Church of Scotland minister in Palestine under the British mandatory regime. He pointed out first the time of year at which the incident is said to have occurred (if, as is probable, Jesus was crucified on April 6th, </a:t>
            </a:r>
            <a:r>
              <a:rPr lang="en-US" sz="1400" cap="small"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a.d.</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30, the incident occurred during the first days of April). “Now,” wrote Christie, “the facts connected with the fig tree are these. Toward the end of March the leaves begin to appear, and in about a week the foliage coating is complete. Coincident with [this], and sometimes even before, there appears quite a crop of small knobs, not the real figs, but a kind of early forerunner. They grow to the size of green almonds, in which condition they are eaten by peasants and others when hungry. When they come to their own indefinite maturity they drop off.” These precursors of the true fig are called </a:t>
            </a:r>
            <a:r>
              <a:rPr lang="en-US" sz="1400"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taqsh</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in Palestinian Arabic. Their appearance is a harbinger of the fully formed appearance of the true fig some six weeks later. So, as Mark says, the time for figs had not yet come. </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But if the leaves appear without any </a:t>
            </a:r>
            <a:r>
              <a:rPr lang="en-US" sz="1400" b="1"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taqsh</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that is a sign that there will be no figs. Since Jesus found “nothing but leaves”—leaves without any </a:t>
            </a:r>
            <a:r>
              <a:rPr lang="en-US" sz="1400" b="1"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taqsh</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 knew that “it was an absolutely hopeless, fruitless fig tree”</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and said as much.</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But if that is the true explanation of his words, why should anyone trouble to record the incident as though it had some special significance? Because it did have some special significance. As recorded by Mark, it is an acted parable with the same lesson as the spoken parable of the fruitless fig tree in Luke 13:6–9. In that spoken parable a landowner came three years in succession expecting fruit from a fig tree on his property, and when year by year it proved to be fruitless, he told the man in charge of his vineyard to cut it down because it was </a:t>
            </a:r>
            <a:r>
              <a:rPr lang="en-US" sz="1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using up the ground to no good purpose</a:t>
            </a:r>
            <a:r>
              <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both the acted parable and the spoken parable it is difficult to avoid the conclusion that the fig tree represents the city of Jerusalem, unresponsive to Jesus as he came to it with the message of God, and thereby incurring destruction. Elsewhere Luke records how Jesus wept over the city’s blindness to its true well-being and foretold its ruin “because you did not know the time of your visitation” (Luke 19:41–44 RSV).       It is because the incident of the cursing of the fig tree was seen to convey the same lesson that Mark, followed by Matthew, recorded it.</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Kaiser, W. C., Jr.,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Davids</a:t>
            </a:r>
            <a:r>
              <a:rPr lang="en-US" sz="1400" dirty="0">
                <a:effectLst/>
                <a:latin typeface="Calibri" panose="020F0502020204030204" pitchFamily="34" charset="0"/>
                <a:ea typeface="Calibri" panose="020F0502020204030204" pitchFamily="34" charset="0"/>
                <a:cs typeface="Times New Roman" panose="02020603050405020304" pitchFamily="18" charset="0"/>
              </a:rPr>
              <a:t>, P. H., Bruce, F. F., &amp;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Brauch</a:t>
            </a:r>
            <a:r>
              <a:rPr lang="en-US" sz="1400" dirty="0">
                <a:effectLst/>
                <a:latin typeface="Calibri" panose="020F0502020204030204" pitchFamily="34" charset="0"/>
                <a:ea typeface="Calibri" panose="020F0502020204030204" pitchFamily="34" charset="0"/>
                <a:cs typeface="Times New Roman" panose="02020603050405020304" pitchFamily="18" charset="0"/>
              </a:rPr>
              <a:t>, M. T. (1996). </a:t>
            </a:r>
            <a:r>
              <a:rPr lang="en-US" sz="14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Hard sayings of the Bible</a:t>
            </a:r>
            <a:r>
              <a:rPr lang="en-US" sz="1400" dirty="0">
                <a:effectLst/>
                <a:latin typeface="Calibri" panose="020F0502020204030204" pitchFamily="34" charset="0"/>
                <a:ea typeface="Calibri" panose="020F0502020204030204" pitchFamily="34" charset="0"/>
                <a:cs typeface="Times New Roman" panose="02020603050405020304" pitchFamily="18" charset="0"/>
              </a:rPr>
              <a:t> (pp. 441–442). Downers Grove, IL: InterVarsity.</a:t>
            </a:r>
          </a:p>
        </p:txBody>
      </p:sp>
    </p:spTree>
    <p:extLst>
      <p:ext uri="{BB962C8B-B14F-4D97-AF65-F5344CB8AC3E}">
        <p14:creationId xmlns:p14="http://schemas.microsoft.com/office/powerpoint/2010/main" val="25724843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816" y="429208"/>
            <a:ext cx="8742784" cy="6276392"/>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9:21 </a:t>
            </a:r>
            <a:r>
              <a:rPr lang="en-US" b="1" dirty="0">
                <a:solidFill>
                  <a:srgbClr val="FF0000"/>
                </a:solidFill>
                <a:effectLst>
                  <a:outerShdw blurRad="38100" dist="38100" dir="2700000" algn="tl">
                    <a:srgbClr val="000000">
                      <a:alpha val="43137"/>
                    </a:srgbClr>
                  </a:outerShdw>
                </a:effectLst>
              </a:rPr>
              <a:t>Yea, whiles I was speaking in prayer, even the man Gabriel, whom I had seen in the vision at the beginning, being caused to fly swiftly, touched me about the time of the evening oblation. </a:t>
            </a:r>
            <a:r>
              <a:rPr lang="en-US" b="1" dirty="0">
                <a:effectLst>
                  <a:outerShdw blurRad="38100" dist="38100" dir="2700000" algn="tl">
                    <a:srgbClr val="000000">
                      <a:alpha val="43137"/>
                    </a:srgbClr>
                  </a:outerShdw>
                </a:effectLst>
              </a:rPr>
              <a:t>22</a:t>
            </a:r>
            <a:r>
              <a:rPr lang="en-US" b="1" dirty="0">
                <a:solidFill>
                  <a:srgbClr val="FF0000"/>
                </a:solidFill>
                <a:effectLst>
                  <a:outerShdw blurRad="38100" dist="38100" dir="2700000" algn="tl">
                    <a:srgbClr val="000000">
                      <a:alpha val="43137"/>
                    </a:srgbClr>
                  </a:outerShdw>
                </a:effectLst>
              </a:rPr>
              <a:t> And he informed me, and talked with me, and said, O Daniel,  I am now come forth to give thee skill and understanding. </a:t>
            </a:r>
            <a:r>
              <a:rPr lang="en-US" b="1" dirty="0">
                <a:effectLst>
                  <a:outerShdw blurRad="38100" dist="38100" dir="2700000" algn="tl">
                    <a:srgbClr val="000000">
                      <a:alpha val="43137"/>
                    </a:srgbClr>
                  </a:outerShdw>
                </a:effectLst>
              </a:rPr>
              <a:t>23</a:t>
            </a:r>
            <a:r>
              <a:rPr lang="en-US" b="1" dirty="0">
                <a:solidFill>
                  <a:srgbClr val="FF0000"/>
                </a:solidFill>
                <a:effectLst>
                  <a:outerShdw blurRad="38100" dist="38100" dir="2700000" algn="tl">
                    <a:srgbClr val="000000">
                      <a:alpha val="43137"/>
                    </a:srgbClr>
                  </a:outerShdw>
                </a:effectLst>
              </a:rPr>
              <a:t> At the beginning of thy supplications the commandment came forth, and I   am come to shew thee; for thou art greatly beloved: therefore understand the matter, and consider the vision. </a:t>
            </a:r>
            <a:r>
              <a:rPr lang="en-US" b="1" dirty="0">
                <a:effectLst>
                  <a:outerShdw blurRad="38100" dist="38100" dir="2700000" algn="tl">
                    <a:srgbClr val="000000">
                      <a:alpha val="43137"/>
                    </a:srgbClr>
                  </a:outerShdw>
                </a:effectLst>
              </a:rPr>
              <a:t>24</a:t>
            </a:r>
            <a:r>
              <a:rPr lang="en-US" b="1" dirty="0">
                <a:solidFill>
                  <a:srgbClr val="FF0000"/>
                </a:solidFill>
                <a:effectLst>
                  <a:outerShdw blurRad="38100" dist="38100" dir="2700000" algn="tl">
                    <a:srgbClr val="000000">
                      <a:alpha val="43137"/>
                    </a:srgbClr>
                  </a:outerShdw>
                </a:effectLst>
              </a:rPr>
              <a:t> Seventy weeks are determined upon thy people and upon thy holy city, to finish the transgression, and to make an end of sins, and to make reconciliation for iniquity, and to bring in everlasting righteousness, and to seal up the vision and prophecy, and to anoint the most Holy.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4593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9:25 </a:t>
            </a:r>
            <a:r>
              <a:rPr lang="en-US" b="1" dirty="0">
                <a:solidFill>
                  <a:srgbClr val="FF0000"/>
                </a:solidFill>
                <a:effectLst>
                  <a:outerShdw blurRad="38100" dist="38100" dir="2700000" algn="tl">
                    <a:srgbClr val="000000">
                      <a:alpha val="43137"/>
                    </a:srgbClr>
                  </a:outerShdw>
                </a:effectLst>
              </a:rPr>
              <a:t>Know therefore and understand, that from the going forth of the commandment to restore and to build Jerusalem unto the Messiah the Prince shall be seven weeks, and threescore and two weeks: the street shall be built again, and the wall, even in troublous times. </a:t>
            </a:r>
            <a:r>
              <a:rPr lang="en-US" b="1" dirty="0">
                <a:effectLst>
                  <a:outerShdw blurRad="38100" dist="38100" dir="2700000" algn="tl">
                    <a:srgbClr val="000000">
                      <a:alpha val="43137"/>
                    </a:srgbClr>
                  </a:outerShdw>
                </a:effectLst>
              </a:rPr>
              <a:t>26</a:t>
            </a:r>
            <a:r>
              <a:rPr lang="en-US" b="1" dirty="0">
                <a:solidFill>
                  <a:srgbClr val="FF0000"/>
                </a:solidFill>
                <a:effectLst>
                  <a:outerShdw blurRad="38100" dist="38100" dir="2700000" algn="tl">
                    <a:srgbClr val="000000">
                      <a:alpha val="43137"/>
                    </a:srgbClr>
                  </a:outerShdw>
                </a:effectLst>
              </a:rPr>
              <a:t> And after threescore and two weeks shall Messiah be cut off, but not for himself: and the people of the prince that shall come shall destroy the city and the sanctuary; and the end thereof shall be with a flood, and unto the end of the war desolations are determined</a:t>
            </a:r>
            <a:r>
              <a:rPr lang="en-US" b="1" dirty="0">
                <a:effectLst>
                  <a:outerShdw blurRad="38100" dist="38100" dir="2700000" algn="tl">
                    <a:srgbClr val="000000">
                      <a:alpha val="43137"/>
                    </a:srgbClr>
                  </a:outerShdw>
                </a:effectLst>
              </a:rPr>
              <a:t>. 27 </a:t>
            </a:r>
            <a:r>
              <a:rPr lang="en-US" b="1" dirty="0">
                <a:solidFill>
                  <a:srgbClr val="FF0000"/>
                </a:solidFill>
                <a:effectLst>
                  <a:outerShdw blurRad="38100" dist="38100" dir="2700000" algn="tl">
                    <a:srgbClr val="000000">
                      <a:alpha val="43137"/>
                    </a:srgbClr>
                  </a:outerShdw>
                </a:effectLst>
              </a:rPr>
              <a:t>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52837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9:25 </a:t>
            </a:r>
            <a:r>
              <a:rPr lang="en-US" b="1" dirty="0">
                <a:solidFill>
                  <a:srgbClr val="FF0000"/>
                </a:solidFill>
                <a:effectLst>
                  <a:outerShdw blurRad="38100" dist="38100" dir="2700000" algn="tl">
                    <a:srgbClr val="000000">
                      <a:alpha val="43137"/>
                    </a:srgbClr>
                  </a:outerShdw>
                </a:effectLst>
              </a:rPr>
              <a:t>Know therefore and understand, that from the going forth of the commandment to restore and to build Jerusalem unto the Messiah the Prince shall be seven weeks, and threescore and two weeks: the street shall be built again, and the wall, even in troublous times. </a:t>
            </a:r>
            <a:r>
              <a:rPr lang="en-US" b="1" dirty="0">
                <a:effectLst>
                  <a:outerShdw blurRad="38100" dist="38100" dir="2700000" algn="tl">
                    <a:srgbClr val="000000">
                      <a:alpha val="43137"/>
                    </a:srgbClr>
                  </a:outerShdw>
                </a:effectLst>
              </a:rPr>
              <a:t>26</a:t>
            </a:r>
            <a:r>
              <a:rPr lang="en-US" b="1" dirty="0">
                <a:solidFill>
                  <a:srgbClr val="FF0000"/>
                </a:solidFill>
                <a:effectLst>
                  <a:outerShdw blurRad="38100" dist="38100" dir="2700000" algn="tl">
                    <a:srgbClr val="000000">
                      <a:alpha val="43137"/>
                    </a:srgbClr>
                  </a:outerShdw>
                </a:effectLst>
              </a:rPr>
              <a:t> And after threescore and two weeks shall Messiah be cut off, but not for himself: and the people of the prince that shall come shall destroy the city and the sanctuary; and the end thereof shall be with a flood, and unto the end of the war desolations are determined</a:t>
            </a:r>
            <a:r>
              <a:rPr lang="en-US" b="1" dirty="0">
                <a:effectLst>
                  <a:outerShdw blurRad="38100" dist="38100" dir="2700000" algn="tl">
                    <a:srgbClr val="000000">
                      <a:alpha val="43137"/>
                    </a:srgbClr>
                  </a:outerShdw>
                </a:effectLst>
              </a:rPr>
              <a:t>. 27 </a:t>
            </a:r>
            <a:r>
              <a:rPr lang="en-US" b="1" dirty="0">
                <a:solidFill>
                  <a:srgbClr val="FF0000"/>
                </a:solidFill>
                <a:effectLst>
                  <a:outerShdw blurRad="38100" dist="38100" dir="2700000" algn="tl">
                    <a:srgbClr val="000000">
                      <a:alpha val="43137"/>
                    </a:srgbClr>
                  </a:outerShdw>
                </a:effectLst>
              </a:rPr>
              <a:t>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9628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6204" y="673768"/>
            <a:ext cx="8929396" cy="6031832"/>
          </a:xfrm>
        </p:spPr>
        <p:txBody>
          <a:bodyPr>
            <a:normAutofit/>
          </a:bodyPr>
          <a:lstStyle/>
          <a:p>
            <a:r>
              <a:rPr lang="en-US" b="1" dirty="0">
                <a:effectLst>
                  <a:outerShdw blurRad="38100" dist="38100" dir="2700000" algn="tl">
                    <a:srgbClr val="000000">
                      <a:alpha val="43137"/>
                    </a:srgbClr>
                  </a:outerShdw>
                </a:effectLst>
              </a:rPr>
              <a:t>Whatever may be the difficulty in figuring the seventy weeks in relation to the fall of Jerusalem, there cannot be any doubt that it is included.</a:t>
            </a:r>
          </a:p>
          <a:p>
            <a:r>
              <a:rPr lang="en-US" b="1" dirty="0">
                <a:effectLst>
                  <a:outerShdw blurRad="38100" dist="38100" dir="2700000" algn="tl">
                    <a:srgbClr val="000000">
                      <a:alpha val="43137"/>
                    </a:srgbClr>
                  </a:outerShdw>
                </a:effectLst>
              </a:rPr>
              <a:t>Christ settles this.</a:t>
            </a:r>
          </a:p>
          <a:p>
            <a:r>
              <a:rPr lang="en-US" b="1" dirty="0">
                <a:effectLst>
                  <a:outerShdw blurRad="38100" dist="38100" dir="2700000" algn="tl">
                    <a:srgbClr val="000000">
                      <a:alpha val="43137"/>
                    </a:srgbClr>
                  </a:outerShdw>
                </a:effectLst>
              </a:rPr>
              <a:t>Matthew 24 is a prophecy concerning the fall of the City of Jerusalem.</a:t>
            </a:r>
          </a:p>
          <a:p>
            <a:r>
              <a:rPr lang="en-US" b="1" dirty="0">
                <a:effectLst>
                  <a:outerShdw blurRad="38100" dist="38100" dir="2700000" algn="tl">
                    <a:srgbClr val="000000">
                      <a:alpha val="43137"/>
                    </a:srgbClr>
                  </a:outerShdw>
                </a:effectLst>
              </a:rPr>
              <a:t>In the midst of the prophecy, Christ said,     </a:t>
            </a:r>
            <a:r>
              <a:rPr lang="en-US" b="1" dirty="0">
                <a:solidFill>
                  <a:srgbClr val="FF0000"/>
                </a:solidFill>
                <a:effectLst>
                  <a:outerShdw blurRad="38100" dist="38100" dir="2700000" algn="tl">
                    <a:srgbClr val="000000">
                      <a:alpha val="43137"/>
                    </a:srgbClr>
                  </a:outerShdw>
                </a:effectLst>
              </a:rPr>
              <a:t>“When ye therefore shall see the abomination   of desolation spoken of by Daniel the prophet, stand in the holy place</a:t>
            </a:r>
            <a:r>
              <a:rPr lang="en-US" b="1" dirty="0">
                <a:effectLst>
                  <a:outerShdw blurRad="38100" dist="38100" dir="2700000" algn="tl">
                    <a:srgbClr val="000000">
                      <a:alpha val="43137"/>
                    </a:srgbClr>
                  </a:outerShdw>
                </a:effectLst>
              </a:rPr>
              <a:t>,” (Matthew 24:15)</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15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541176"/>
            <a:ext cx="8839200" cy="6164424"/>
          </a:xfrm>
        </p:spPr>
        <p:txBody>
          <a:bodyPr>
            <a:normAutofit/>
          </a:bodyPr>
          <a:lstStyle/>
          <a:p>
            <a:r>
              <a:rPr lang="en-US" b="1" dirty="0">
                <a:effectLst>
                  <a:outerShdw blurRad="38100" dist="38100" dir="2700000" algn="tl">
                    <a:srgbClr val="000000">
                      <a:alpha val="43137"/>
                    </a:srgbClr>
                  </a:outerShdw>
                </a:effectLst>
              </a:rPr>
              <a:t>Jesus identifies the prophecy of Daniel so as to include the fall of Jerusalem.</a:t>
            </a:r>
          </a:p>
          <a:p>
            <a:r>
              <a:rPr lang="en-US" b="1" dirty="0">
                <a:effectLst>
                  <a:outerShdw blurRad="38100" dist="38100" dir="2700000" algn="tl">
                    <a:srgbClr val="000000">
                      <a:alpha val="43137"/>
                    </a:srgbClr>
                  </a:outerShdw>
                </a:effectLst>
              </a:rPr>
              <a:t>Luke 21:20 makes it clear that the reference is to the Roman army:  “</a:t>
            </a:r>
            <a:r>
              <a:rPr lang="en-US" b="1" dirty="0">
                <a:solidFill>
                  <a:srgbClr val="FF0000"/>
                </a:solidFill>
                <a:effectLst>
                  <a:outerShdw blurRad="38100" dist="38100" dir="2700000" algn="tl">
                    <a:srgbClr val="000000">
                      <a:alpha val="43137"/>
                    </a:srgbClr>
                  </a:outerShdw>
                </a:effectLst>
              </a:rPr>
              <a:t>And when ye shall see Jerusalem compassed with armies, then know that the desolation thereof is nigh</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If we can accept the words of Christ, Daniel, by inspiration, saw Jerusalem fall.</a:t>
            </a:r>
          </a:p>
          <a:p>
            <a:r>
              <a:rPr lang="en-US" b="1" dirty="0">
                <a:effectLst>
                  <a:outerShdw blurRad="38100" dist="38100" dir="2700000" algn="tl">
                    <a:srgbClr val="000000">
                      <a:alpha val="43137"/>
                    </a:srgbClr>
                  </a:outerShdw>
                </a:effectLst>
              </a:rPr>
              <a:t>This takes on added significance when it is remembered that Daniel was in Babylonian captivity when this prophecy was made.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87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0848" y="789272"/>
            <a:ext cx="9007151" cy="5916328"/>
          </a:xfrm>
        </p:spPr>
        <p:txBody>
          <a:bodyPr>
            <a:noAutofit/>
          </a:bodyPr>
          <a:lstStyle/>
          <a:p>
            <a:r>
              <a:rPr lang="en-US" sz="3000" b="1" dirty="0">
                <a:effectLst>
                  <a:outerShdw blurRad="38100" dist="38100" dir="2700000" algn="tl">
                    <a:srgbClr val="000000">
                      <a:alpha val="43137"/>
                    </a:srgbClr>
                  </a:outerShdw>
                </a:effectLst>
              </a:rPr>
              <a:t>Jeremiah had prophesied of the Babylonian captivity and the return. (Jeremiah 25: 11,12; 29: 10)</a:t>
            </a:r>
          </a:p>
          <a:p>
            <a:r>
              <a:rPr lang="en-US" sz="3000" b="1" dirty="0">
                <a:effectLst>
                  <a:outerShdw blurRad="38100" dist="38100" dir="2700000" algn="tl">
                    <a:srgbClr val="000000">
                      <a:alpha val="43137"/>
                    </a:srgbClr>
                  </a:outerShdw>
                </a:effectLst>
              </a:rPr>
              <a:t>Daniel 9:2 </a:t>
            </a:r>
            <a:r>
              <a:rPr lang="en-US" sz="3000" b="1" dirty="0">
                <a:solidFill>
                  <a:srgbClr val="FF0000"/>
                </a:solidFill>
                <a:effectLst>
                  <a:outerShdw blurRad="38100" dist="38100" dir="2700000" algn="tl">
                    <a:srgbClr val="000000">
                      <a:alpha val="43137"/>
                    </a:srgbClr>
                  </a:outerShdw>
                </a:effectLst>
              </a:rPr>
              <a:t>In the first year of his reign I Daniel understood by books the number of the years, whereof the word of the LORD came to Jeremiah the prophet, that he would accomplish seventy years in the desolations of Jerusalem</a:t>
            </a:r>
            <a:r>
              <a:rPr lang="en-US" sz="3000" b="1" dirty="0">
                <a:effectLst>
                  <a:outerShdw blurRad="38100" dist="38100" dir="2700000" algn="tl">
                    <a:srgbClr val="000000">
                      <a:alpha val="43137"/>
                    </a:srgbClr>
                  </a:outerShdw>
                </a:effectLst>
              </a:rPr>
              <a:t>.</a:t>
            </a:r>
          </a:p>
          <a:p>
            <a:r>
              <a:rPr lang="en-US" sz="3000" b="1" dirty="0">
                <a:effectLst>
                  <a:outerShdw blurRad="38100" dist="38100" dir="2700000" algn="tl">
                    <a:srgbClr val="000000">
                      <a:alpha val="43137"/>
                    </a:srgbClr>
                  </a:outerShdw>
                </a:effectLst>
              </a:rPr>
              <a:t>Daniel knew the nation would return from captivity, yet he prophesied of a future fall of the nation and city in contrast with the return from Babylonian captivity.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4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50EBC6EF-B5FE-4094-AE17-264189AE4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636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6524"/>
            <a:ext cx="9131166" cy="6569075"/>
          </a:xfrm>
        </p:spPr>
        <p:txBody>
          <a:bodyPr>
            <a:noAutofit/>
          </a:bodyPr>
          <a:lstStyle/>
          <a:p>
            <a:pPr marL="0" indent="0" algn="ctr">
              <a:lnSpc>
                <a:spcPts val="3400"/>
              </a:lnSpc>
              <a:buNone/>
            </a:pPr>
            <a:r>
              <a:rPr lang="en-US" sz="3000" b="1" dirty="0">
                <a:effectLst>
                  <a:outerShdw blurRad="38100" dist="38100" dir="2700000" algn="tl">
                    <a:srgbClr val="000000">
                      <a:alpha val="43137"/>
                    </a:srgbClr>
                  </a:outerShdw>
                </a:effectLst>
              </a:rPr>
              <a:t> </a:t>
            </a:r>
            <a:r>
              <a:rPr lang="en-US" sz="3600" b="1" dirty="0">
                <a:solidFill>
                  <a:schemeClr val="accent2">
                    <a:lumMod val="75000"/>
                  </a:schemeClr>
                </a:solidFill>
                <a:effectLst>
                  <a:outerShdw blurRad="38100" dist="38100" dir="2700000" algn="tl">
                    <a:srgbClr val="000000">
                      <a:alpha val="43137"/>
                    </a:srgbClr>
                  </a:outerShdw>
                </a:effectLst>
              </a:rPr>
              <a:t>2. </a:t>
            </a:r>
            <a:r>
              <a:rPr lang="en-US" sz="3600" b="1" u="sng" dirty="0">
                <a:solidFill>
                  <a:schemeClr val="accent2">
                    <a:lumMod val="75000"/>
                  </a:schemeClr>
                </a:solidFill>
                <a:effectLst>
                  <a:outerShdw blurRad="38100" dist="38100" dir="2700000" algn="tl">
                    <a:srgbClr val="000000">
                      <a:alpha val="43137"/>
                    </a:srgbClr>
                  </a:outerShdw>
                </a:effectLst>
              </a:rPr>
              <a:t>THE FALL OF JERUSALEM SEPARATED JUDAISM FROM THE CHURCH</a:t>
            </a:r>
          </a:p>
          <a:p>
            <a:pPr marL="0" indent="0" algn="ctr">
              <a:lnSpc>
                <a:spcPts val="3400"/>
              </a:lnSpc>
              <a:buNone/>
            </a:pPr>
            <a:endParaRPr lang="en-US" sz="800" b="1" u="sng" dirty="0">
              <a:solidFill>
                <a:schemeClr val="accent2">
                  <a:lumMod val="75000"/>
                </a:schemeClr>
              </a:solidFill>
              <a:effectLst>
                <a:outerShdw blurRad="38100" dist="38100" dir="2700000" algn="tl">
                  <a:srgbClr val="000000">
                    <a:alpha val="43137"/>
                  </a:srgbClr>
                </a:outerShdw>
              </a:effectLst>
            </a:endParaRPr>
          </a:p>
          <a:p>
            <a:pPr>
              <a:lnSpc>
                <a:spcPts val="3400"/>
              </a:lnSpc>
            </a:pPr>
            <a:r>
              <a:rPr lang="en-US" sz="3000" b="1" dirty="0">
                <a:effectLst>
                  <a:outerShdw blurRad="38100" dist="38100" dir="2700000" algn="tl">
                    <a:srgbClr val="000000">
                      <a:alpha val="43137"/>
                    </a:srgbClr>
                  </a:outerShdw>
                </a:effectLst>
              </a:rPr>
              <a:t>The fall of Jerusalem separated Judaism from Christianity.</a:t>
            </a:r>
          </a:p>
          <a:p>
            <a:pPr>
              <a:lnSpc>
                <a:spcPts val="3400"/>
              </a:lnSpc>
            </a:pPr>
            <a:r>
              <a:rPr lang="en-US" sz="3000" b="1" dirty="0">
                <a:effectLst>
                  <a:outerShdw blurRad="38100" dist="38100" dir="2700000" algn="tl">
                    <a:srgbClr val="000000">
                      <a:alpha val="43137"/>
                    </a:srgbClr>
                  </a:outerShdw>
                </a:effectLst>
              </a:rPr>
              <a:t>Judaism was a God-ordained religion.</a:t>
            </a:r>
          </a:p>
          <a:p>
            <a:pPr>
              <a:lnSpc>
                <a:spcPts val="3400"/>
              </a:lnSpc>
            </a:pPr>
            <a:r>
              <a:rPr lang="en-US" sz="3000" b="1" dirty="0">
                <a:effectLst>
                  <a:outerShdw blurRad="38100" dist="38100" dir="2700000" algn="tl">
                    <a:srgbClr val="000000">
                      <a:alpha val="43137"/>
                    </a:srgbClr>
                  </a:outerShdw>
                </a:effectLst>
              </a:rPr>
              <a:t>This made it possible for Judaizing teachers to deceive and confuse people as long as the temple existed.</a:t>
            </a:r>
          </a:p>
          <a:p>
            <a:pPr>
              <a:lnSpc>
                <a:spcPts val="3400"/>
              </a:lnSpc>
            </a:pPr>
            <a:r>
              <a:rPr lang="en-US" sz="3000" b="1" dirty="0">
                <a:effectLst>
                  <a:outerShdw blurRad="38100" dist="38100" dir="2700000" algn="tl">
                    <a:srgbClr val="000000">
                      <a:alpha val="43137"/>
                    </a:srgbClr>
                  </a:outerShdw>
                </a:effectLst>
              </a:rPr>
              <a:t>It was one thing to appeal to people to give up paganism with its religion as it was never approved by God.</a:t>
            </a:r>
          </a:p>
          <a:p>
            <a:pPr>
              <a:lnSpc>
                <a:spcPts val="3400"/>
              </a:lnSpc>
            </a:pPr>
            <a:r>
              <a:rPr lang="en-US" sz="3000" b="1" dirty="0">
                <a:effectLst>
                  <a:outerShdw blurRad="38100" dist="38100" dir="2700000" algn="tl">
                    <a:srgbClr val="000000">
                      <a:alpha val="43137"/>
                    </a:srgbClr>
                  </a:outerShdw>
                </a:effectLst>
              </a:rPr>
              <a:t>It was still another thing to call on the Jews to lay aside Judaism which was given by God and at one time acceptable to God.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24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543" y="346508"/>
            <a:ext cx="9115124" cy="6359091"/>
          </a:xfrm>
        </p:spPr>
        <p:txBody>
          <a:bodyPr>
            <a:noAutofit/>
          </a:bodyPr>
          <a:lstStyle/>
          <a:p>
            <a:pPr>
              <a:lnSpc>
                <a:spcPts val="3400"/>
              </a:lnSpc>
            </a:pPr>
            <a:r>
              <a:rPr lang="en-US" sz="3000" b="1" dirty="0">
                <a:effectLst>
                  <a:outerShdw blurRad="38100" dist="38100" dir="2700000" algn="tl">
                    <a:srgbClr val="000000">
                      <a:alpha val="43137"/>
                    </a:srgbClr>
                  </a:outerShdw>
                </a:effectLst>
              </a:rPr>
              <a:t>It is easy to see how Judaizing teachers used this in opposing the church.</a:t>
            </a:r>
          </a:p>
          <a:p>
            <a:pPr>
              <a:lnSpc>
                <a:spcPts val="3400"/>
              </a:lnSpc>
            </a:pPr>
            <a:r>
              <a:rPr lang="en-US" sz="3000" b="1" dirty="0">
                <a:effectLst>
                  <a:outerShdw blurRad="38100" dist="38100" dir="2700000" algn="tl">
                    <a:srgbClr val="000000">
                      <a:alpha val="43137"/>
                    </a:srgbClr>
                  </a:outerShdw>
                </a:effectLst>
              </a:rPr>
              <a:t>But when Jerusalem fell, the temple was destroyed, and they could no longer use this as a means of trying to confuse people.</a:t>
            </a:r>
          </a:p>
          <a:p>
            <a:pPr>
              <a:lnSpc>
                <a:spcPts val="3400"/>
              </a:lnSpc>
            </a:pPr>
            <a:r>
              <a:rPr lang="en-US" sz="3000" b="1" dirty="0">
                <a:effectLst>
                  <a:outerShdw blurRad="38100" dist="38100" dir="2700000" algn="tl">
                    <a:srgbClr val="000000">
                      <a:alpha val="43137"/>
                    </a:srgbClr>
                  </a:outerShdw>
                </a:effectLst>
              </a:rPr>
              <a:t>While the temple stood, many thought of the church as only a sect of Judaism.</a:t>
            </a:r>
          </a:p>
          <a:p>
            <a:pPr>
              <a:lnSpc>
                <a:spcPts val="3400"/>
              </a:lnSpc>
            </a:pPr>
            <a:r>
              <a:rPr lang="en-US" sz="3000" b="1" dirty="0">
                <a:effectLst>
                  <a:outerShdw blurRad="38100" dist="38100" dir="2700000" algn="tl">
                    <a:srgbClr val="000000">
                      <a:alpha val="43137"/>
                    </a:srgbClr>
                  </a:outerShdw>
                </a:effectLst>
              </a:rPr>
              <a:t>Christianity had its roots in Judaism.</a:t>
            </a:r>
          </a:p>
          <a:p>
            <a:pPr>
              <a:lnSpc>
                <a:spcPts val="3400"/>
              </a:lnSpc>
            </a:pPr>
            <a:r>
              <a:rPr lang="en-US" sz="3000" b="1" dirty="0">
                <a:effectLst>
                  <a:outerShdw blurRad="38100" dist="38100" dir="2700000" algn="tl">
                    <a:srgbClr val="000000">
                      <a:alpha val="43137"/>
                    </a:srgbClr>
                  </a:outerShdw>
                </a:effectLst>
              </a:rPr>
              <a:t>The types and shadows of Judaism pointed to the church.</a:t>
            </a:r>
          </a:p>
          <a:p>
            <a:pPr>
              <a:lnSpc>
                <a:spcPts val="3400"/>
              </a:lnSpc>
            </a:pPr>
            <a:r>
              <a:rPr lang="en-US" sz="3000" b="1" dirty="0">
                <a:effectLst>
                  <a:outerShdw blurRad="38100" dist="38100" dir="2700000" algn="tl">
                    <a:srgbClr val="000000">
                      <a:alpha val="43137"/>
                    </a:srgbClr>
                  </a:outerShdw>
                </a:effectLst>
              </a:rPr>
              <a:t>The prophecies of the Old Testament foretold of the establishment of another kingdom (Daniel 2, 7, 9; Isaiah 2:1-4).</a:t>
            </a:r>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0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6294" y="423512"/>
            <a:ext cx="8879305" cy="6282088"/>
          </a:xfrm>
        </p:spPr>
        <p:txBody>
          <a:bodyPr>
            <a:noAutofit/>
          </a:bodyPr>
          <a:lstStyle/>
          <a:p>
            <a:pPr>
              <a:lnSpc>
                <a:spcPts val="3400"/>
              </a:lnSpc>
            </a:pPr>
            <a:r>
              <a:rPr lang="en-US" sz="3000" b="1" dirty="0">
                <a:effectLst>
                  <a:outerShdw blurRad="38100" dist="38100" dir="2700000" algn="tl">
                    <a:srgbClr val="000000">
                      <a:alpha val="43137"/>
                    </a:srgbClr>
                  </a:outerShdw>
                </a:effectLst>
              </a:rPr>
              <a:t>The fact that Christianity had its roots in Judaism did not mean that it was a continuance of it, or just an advancement within it.</a:t>
            </a:r>
          </a:p>
          <a:p>
            <a:pPr>
              <a:lnSpc>
                <a:spcPts val="3400"/>
              </a:lnSpc>
            </a:pPr>
            <a:r>
              <a:rPr lang="en-US" sz="3000" b="1" dirty="0">
                <a:effectLst>
                  <a:outerShdw blurRad="38100" dist="38100" dir="2700000" algn="tl">
                    <a:srgbClr val="000000">
                      <a:alpha val="43137"/>
                    </a:srgbClr>
                  </a:outerShdw>
                </a:effectLst>
              </a:rPr>
              <a:t>The gospel was an entirely different system from Judaism.</a:t>
            </a:r>
          </a:p>
          <a:p>
            <a:pPr>
              <a:lnSpc>
                <a:spcPts val="3400"/>
              </a:lnSpc>
            </a:pPr>
            <a:r>
              <a:rPr lang="en-US" sz="3000" b="1" dirty="0">
                <a:effectLst>
                  <a:outerShdw blurRad="38100" dist="38100" dir="2700000" algn="tl">
                    <a:srgbClr val="000000">
                      <a:alpha val="43137"/>
                    </a:srgbClr>
                  </a:outerShdw>
                </a:effectLst>
              </a:rPr>
              <a:t>The sacrifice of Christ was not just another sacrifice, it was a different kind of sacrifice (Hebrews 9: &amp; 10).</a:t>
            </a:r>
          </a:p>
          <a:p>
            <a:pPr>
              <a:lnSpc>
                <a:spcPts val="3400"/>
              </a:lnSpc>
            </a:pPr>
            <a:r>
              <a:rPr lang="en-US" sz="3000" b="1" dirty="0">
                <a:effectLst>
                  <a:outerShdw blurRad="38100" dist="38100" dir="2700000" algn="tl">
                    <a:srgbClr val="000000">
                      <a:alpha val="43137"/>
                    </a:srgbClr>
                  </a:outerShdw>
                </a:effectLst>
              </a:rPr>
              <a:t>When Paul went to Rome, they asked to hear “</a:t>
            </a:r>
            <a:r>
              <a:rPr lang="en-US" sz="3000" b="1" dirty="0">
                <a:solidFill>
                  <a:srgbClr val="FF0000"/>
                </a:solidFill>
                <a:effectLst>
                  <a:outerShdw blurRad="38100" dist="38100" dir="2700000" algn="tl">
                    <a:srgbClr val="000000">
                      <a:alpha val="43137"/>
                    </a:srgbClr>
                  </a:outerShdw>
                </a:effectLst>
              </a:rPr>
              <a:t>concerning this sect that was everywhere spoken against</a:t>
            </a:r>
            <a:r>
              <a:rPr lang="en-US" sz="3000" b="1" dirty="0">
                <a:effectLst>
                  <a:outerShdw blurRad="38100" dist="38100" dir="2700000" algn="tl">
                    <a:srgbClr val="000000">
                      <a:alpha val="43137"/>
                    </a:srgbClr>
                  </a:outerShdw>
                </a:effectLst>
              </a:rPr>
              <a:t>,” (Acts 28:22).</a:t>
            </a:r>
          </a:p>
          <a:p>
            <a:pPr>
              <a:lnSpc>
                <a:spcPts val="3400"/>
              </a:lnSpc>
            </a:pPr>
            <a:r>
              <a:rPr lang="en-US" sz="3000" b="1" dirty="0">
                <a:effectLst>
                  <a:outerShdw blurRad="38100" dist="38100" dir="2700000" algn="tl">
                    <a:srgbClr val="000000">
                      <a:alpha val="43137"/>
                    </a:srgbClr>
                  </a:outerShdw>
                </a:effectLst>
              </a:rPr>
              <a:t>This indicates that many considered the church as just another sect of Judaism like the Pharisees and the Sadducees.</a:t>
            </a:r>
          </a:p>
          <a:p>
            <a:pPr>
              <a:lnSpc>
                <a:spcPts val="3400"/>
              </a:lnSpc>
            </a:pPr>
            <a:endParaRPr lang="en-US" sz="3000" b="1" dirty="0"/>
          </a:p>
          <a:p>
            <a:pPr>
              <a:lnSpc>
                <a:spcPts val="3400"/>
              </a:lnSpc>
            </a:pPr>
            <a:endParaRPr lang="en-US" sz="3000" b="1"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153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Rose PowerPoint Sampler A">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4.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6.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568</TotalTime>
  <Words>18165</Words>
  <Application>Microsoft Office PowerPoint</Application>
  <PresentationFormat>Widescreen</PresentationFormat>
  <Paragraphs>777</Paragraphs>
  <Slides>179</Slides>
  <Notes>29</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179</vt:i4>
      </vt:variant>
    </vt:vector>
  </HeadingPairs>
  <TitlesOfParts>
    <vt:vector size="213" baseType="lpstr">
      <vt:lpstr>Arial</vt:lpstr>
      <vt:lpstr>Arial Black</vt:lpstr>
      <vt:lpstr>Avenir Next LT Pro Light</vt:lpstr>
      <vt:lpstr>Calibri</vt:lpstr>
      <vt:lpstr>Calligrapher</vt:lpstr>
      <vt:lpstr>Cambria</vt:lpstr>
      <vt:lpstr>Castellar</vt:lpstr>
      <vt:lpstr>Colonna MT</vt:lpstr>
      <vt:lpstr>Copperplate Gothic Bold</vt:lpstr>
      <vt:lpstr>Flat Brush</vt:lpstr>
      <vt:lpstr>Garamond</vt:lpstr>
      <vt:lpstr>Georgia</vt:lpstr>
      <vt:lpstr>Lato Black</vt:lpstr>
      <vt:lpstr>Lato Regular</vt:lpstr>
      <vt:lpstr>Playbill</vt:lpstr>
      <vt:lpstr>Rockwell Nova Light</vt:lpstr>
      <vt:lpstr>Times</vt:lpstr>
      <vt:lpstr>Times New Roman</vt:lpstr>
      <vt:lpstr>Wingdings</vt:lpstr>
      <vt:lpstr>Wingdings 2</vt:lpstr>
      <vt:lpstr>1_Office Theme</vt:lpstr>
      <vt:lpstr>Adjacency</vt:lpstr>
      <vt:lpstr>1_With Title</vt:lpstr>
      <vt:lpstr>3_Sunset Cross</vt:lpstr>
      <vt:lpstr>LeafVTI</vt:lpstr>
      <vt:lpstr>ppt43EE</vt:lpstr>
      <vt:lpstr>1_Sunset Cross</vt:lpstr>
      <vt:lpstr>13_Office Theme</vt:lpstr>
      <vt:lpstr>Savon</vt:lpstr>
      <vt:lpstr>4_Office Theme</vt:lpstr>
      <vt:lpstr>Civic</vt:lpstr>
      <vt:lpstr>Rose PowerPoint Sampler A</vt:lpstr>
      <vt:lpstr>TS102011664</vt:lpstr>
      <vt:lpstr>5_ppt43EE</vt:lpstr>
      <vt:lpstr>The Olivet Discourse</vt:lpstr>
      <vt:lpstr>Jesus Last Week Travels – Monday</vt:lpstr>
      <vt:lpstr>A Day of Rejection</vt:lpstr>
      <vt:lpstr>A Day of Rejection</vt:lpstr>
      <vt:lpstr>A Day of Rejection</vt:lpstr>
      <vt:lpstr>A Kings Rejection</vt:lpstr>
      <vt:lpstr>PowerPoint Presentation</vt:lpstr>
      <vt:lpstr>PowerPoint Presentation</vt:lpstr>
      <vt:lpstr>PowerPoint Presentation</vt:lpstr>
      <vt:lpstr>Olivet Context: The Waste of Space Fig Tree</vt:lpstr>
      <vt:lpstr>PowerPoint Presentation</vt:lpstr>
      <vt:lpstr>PowerPoint Presentation</vt:lpstr>
      <vt:lpstr>PowerPoint Presentation</vt:lpstr>
      <vt:lpstr>Matthew 24</vt:lpstr>
      <vt:lpstr>Matthew 24:1-2</vt:lpstr>
      <vt:lpstr>These Things?</vt:lpstr>
      <vt:lpstr>PowerPoint Presentation</vt:lpstr>
      <vt:lpstr>PowerPoint Presentation</vt:lpstr>
      <vt:lpstr>Deuteronomy 18:21-22</vt:lpstr>
      <vt:lpstr>PowerPoint Presentation</vt:lpstr>
      <vt:lpstr>PowerPoint Presentation</vt:lpstr>
      <vt:lpstr>Separation In Jesus Response to Apostle’s Questions</vt:lpstr>
      <vt:lpstr>From Matthew 24:3</vt:lpstr>
      <vt:lpstr>3 Questions – 3 Answers!</vt:lpstr>
      <vt:lpstr>Jesus Begins His Response</vt:lpstr>
      <vt:lpstr>PowerPoint Presentation</vt:lpstr>
      <vt:lpstr>Signs of the end of the (Jewish) age</vt:lpstr>
      <vt:lpstr>PowerPoint Presentation</vt:lpstr>
      <vt:lpstr>Did all this come to pass?</vt:lpstr>
      <vt:lpstr>The Fall of Jerusalem</vt:lpstr>
      <vt:lpstr>Gospel spread worldwide </vt:lpstr>
      <vt:lpstr>The Abomination of Desolation</vt:lpstr>
      <vt:lpstr>Daniel 12:11</vt:lpstr>
      <vt:lpstr>A comparison</vt:lpstr>
      <vt:lpstr>PowerPoint Presentation</vt:lpstr>
      <vt:lpstr>What was the “abomination of desolation”?</vt:lpstr>
      <vt:lpstr>Arch of Titus in Rome</vt:lpstr>
      <vt:lpstr>Luke 23:28-30</vt:lpstr>
      <vt:lpstr>Why not on the Sabbath?</vt:lpstr>
      <vt:lpstr>From Josephus</vt:lpstr>
      <vt:lpstr>A comparison</vt:lpstr>
      <vt:lpstr>There the eagles will be….</vt:lpstr>
      <vt:lpstr>Signs from Heaven</vt:lpstr>
      <vt:lpstr>Isaiah 13:9-10 (Babylon)</vt:lpstr>
      <vt:lpstr>Sign of the Son of man</vt:lpstr>
      <vt:lpstr>“Tribes” and “they”</vt:lpstr>
      <vt:lpstr>Revelation 14:14</vt:lpstr>
      <vt:lpstr>Luke 21:22</vt:lpstr>
      <vt:lpstr>Who are the “Elect”?</vt:lpstr>
      <vt:lpstr>Colossians 3:1, 12</vt:lpstr>
      <vt:lpstr>Jesus Continues His Answer</vt:lpstr>
      <vt:lpstr>When?  It is near!</vt:lpstr>
      <vt:lpstr>PowerPoint Presentation</vt:lpstr>
      <vt:lpstr>PowerPoint Presentation</vt:lpstr>
      <vt:lpstr>THE KEY:  VERSE 34</vt:lpstr>
      <vt:lpstr>Jesus Concludes His Answer</vt:lpstr>
      <vt:lpstr>No one knows!</vt:lpstr>
      <vt:lpstr>Life as usual…</vt:lpstr>
      <vt:lpstr>THE KEY:  VERSE 42</vt:lpstr>
      <vt:lpstr>A contrast</vt:lpstr>
      <vt:lpstr>Conclusion</vt:lpstr>
      <vt:lpstr>PowerPoint Presentation</vt:lpstr>
      <vt:lpstr>PowerPoint Presentation</vt:lpstr>
      <vt:lpstr>PowerPoint Presentation</vt:lpstr>
      <vt:lpstr>PowerPoint Presentation</vt:lpstr>
      <vt:lpstr>PowerPoint Presentation</vt:lpstr>
      <vt:lpstr>UNDERSTANDING REVELATION…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Antiochene School Of Theology Practiced An Approach To Scriptural Interpretation With Literal Emphasis Rather Than Spiritual Meanings Not Immediately Evident From The Text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Fall of Jerusalem</vt:lpstr>
      <vt:lpstr>Signs of the end of the (Jewish) age</vt:lpstr>
      <vt:lpstr>Matthew 24:34</vt:lpstr>
      <vt:lpstr>False Messiahs</vt:lpstr>
      <vt:lpstr>Acts 5:33-34    Theudas &amp; Judas</vt:lpstr>
      <vt:lpstr>Acts 21:38   “The Egyptian”</vt:lpstr>
      <vt:lpstr>PowerPoint Presentation</vt:lpstr>
      <vt:lpstr>Wars and Rumors of Wars</vt:lpstr>
      <vt:lpstr>Famines</vt:lpstr>
      <vt:lpstr>Acts 11:27-28</vt:lpstr>
      <vt:lpstr>Earthquakes</vt:lpstr>
      <vt:lpstr>Acts 16:26    Philippi</vt:lpstr>
      <vt:lpstr>Christian tribulations</vt:lpstr>
      <vt:lpstr>False Prophets</vt:lpstr>
      <vt:lpstr>Falling Away</vt:lpstr>
      <vt:lpstr>Spreading of the Gospel</vt:lpstr>
      <vt:lpstr>Colossians 1:5-6</vt:lpstr>
      <vt:lpstr>Signs of the end of the (Jewish) age</vt:lpstr>
      <vt:lpstr>Matthew 24:32</vt:lpstr>
      <vt:lpstr>Jerusalem would fall!</vt:lpstr>
      <vt:lpstr>Matthew 21:13   “My House”</vt:lpstr>
      <vt:lpstr>Matthew 23:38    “Your House”</vt:lpstr>
      <vt:lpstr>The Fall of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Fall of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Olivet Discourse</dc:title>
  <dc:creator>David Burris</dc:creator>
  <cp:lastModifiedBy>David Burris</cp:lastModifiedBy>
  <cp:revision>65</cp:revision>
  <dcterms:created xsi:type="dcterms:W3CDTF">2018-10-07T18:19:49Z</dcterms:created>
  <dcterms:modified xsi:type="dcterms:W3CDTF">2021-11-29T03:28:45Z</dcterms:modified>
</cp:coreProperties>
</file>