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32" r:id="rId2"/>
    <p:sldMasterId id="2147483815" r:id="rId3"/>
    <p:sldMasterId id="2147483827" r:id="rId4"/>
    <p:sldMasterId id="2147483837" r:id="rId5"/>
    <p:sldMasterId id="2147483849" r:id="rId6"/>
    <p:sldMasterId id="2147483861" r:id="rId7"/>
    <p:sldMasterId id="2147483873" r:id="rId8"/>
    <p:sldMasterId id="2147483885" r:id="rId9"/>
  </p:sldMasterIdLst>
  <p:notesMasterIdLst>
    <p:notesMasterId r:id="rId257"/>
  </p:notesMasterIdLst>
  <p:sldIdLst>
    <p:sldId id="256" r:id="rId10"/>
    <p:sldId id="298" r:id="rId11"/>
    <p:sldId id="4019" r:id="rId12"/>
    <p:sldId id="4128" r:id="rId13"/>
    <p:sldId id="5004" r:id="rId14"/>
    <p:sldId id="3987" r:id="rId15"/>
    <p:sldId id="5120" r:id="rId16"/>
    <p:sldId id="5027" r:id="rId17"/>
    <p:sldId id="263" r:id="rId18"/>
    <p:sldId id="5140" r:id="rId19"/>
    <p:sldId id="4053" r:id="rId20"/>
    <p:sldId id="4103" r:id="rId21"/>
    <p:sldId id="4104" r:id="rId22"/>
    <p:sldId id="4105" r:id="rId23"/>
    <p:sldId id="4106" r:id="rId24"/>
    <p:sldId id="4107" r:id="rId25"/>
    <p:sldId id="4108" r:id="rId26"/>
    <p:sldId id="4109" r:id="rId27"/>
    <p:sldId id="4110" r:id="rId28"/>
    <p:sldId id="4111" r:id="rId29"/>
    <p:sldId id="4112" r:id="rId30"/>
    <p:sldId id="4113" r:id="rId31"/>
    <p:sldId id="4114" r:id="rId32"/>
    <p:sldId id="4115" r:id="rId33"/>
    <p:sldId id="4116" r:id="rId34"/>
    <p:sldId id="4117" r:id="rId35"/>
    <p:sldId id="4118" r:id="rId36"/>
    <p:sldId id="4119" r:id="rId37"/>
    <p:sldId id="4120" r:id="rId38"/>
    <p:sldId id="4121" r:id="rId39"/>
    <p:sldId id="4072" r:id="rId40"/>
    <p:sldId id="4073" r:id="rId41"/>
    <p:sldId id="5138" r:id="rId42"/>
    <p:sldId id="4074" r:id="rId43"/>
    <p:sldId id="5139" r:id="rId44"/>
    <p:sldId id="4075" r:id="rId45"/>
    <p:sldId id="4076" r:id="rId46"/>
    <p:sldId id="4077" r:id="rId47"/>
    <p:sldId id="4078" r:id="rId48"/>
    <p:sldId id="4079" r:id="rId49"/>
    <p:sldId id="4080" r:id="rId50"/>
    <p:sldId id="4081" r:id="rId51"/>
    <p:sldId id="4082" r:id="rId52"/>
    <p:sldId id="4083" r:id="rId53"/>
    <p:sldId id="4084" r:id="rId54"/>
    <p:sldId id="4085" r:id="rId55"/>
    <p:sldId id="4086" r:id="rId56"/>
    <p:sldId id="4087" r:id="rId57"/>
    <p:sldId id="4054" r:id="rId58"/>
    <p:sldId id="4088" r:id="rId59"/>
    <p:sldId id="4089" r:id="rId60"/>
    <p:sldId id="4090" r:id="rId61"/>
    <p:sldId id="4091" r:id="rId62"/>
    <p:sldId id="281" r:id="rId63"/>
    <p:sldId id="282" r:id="rId64"/>
    <p:sldId id="283" r:id="rId65"/>
    <p:sldId id="284" r:id="rId66"/>
    <p:sldId id="285" r:id="rId67"/>
    <p:sldId id="286" r:id="rId68"/>
    <p:sldId id="287" r:id="rId69"/>
    <p:sldId id="4055" r:id="rId70"/>
    <p:sldId id="4056" r:id="rId71"/>
    <p:sldId id="4057" r:id="rId72"/>
    <p:sldId id="4058" r:id="rId73"/>
    <p:sldId id="4059" r:id="rId74"/>
    <p:sldId id="4060" r:id="rId75"/>
    <p:sldId id="4061" r:id="rId76"/>
    <p:sldId id="4062" r:id="rId77"/>
    <p:sldId id="4063" r:id="rId78"/>
    <p:sldId id="4064" r:id="rId79"/>
    <p:sldId id="4065" r:id="rId80"/>
    <p:sldId id="4066" r:id="rId81"/>
    <p:sldId id="4067" r:id="rId82"/>
    <p:sldId id="4068" r:id="rId83"/>
    <p:sldId id="4069" r:id="rId84"/>
    <p:sldId id="5135" r:id="rId85"/>
    <p:sldId id="4990" r:id="rId86"/>
    <p:sldId id="5005" r:id="rId87"/>
    <p:sldId id="5007" r:id="rId88"/>
    <p:sldId id="5124" r:id="rId89"/>
    <p:sldId id="5003" r:id="rId90"/>
    <p:sldId id="5002" r:id="rId91"/>
    <p:sldId id="5001" r:id="rId92"/>
    <p:sldId id="5000" r:id="rId93"/>
    <p:sldId id="4999" r:id="rId94"/>
    <p:sldId id="4998" r:id="rId95"/>
    <p:sldId id="4997" r:id="rId96"/>
    <p:sldId id="4996" r:id="rId97"/>
    <p:sldId id="4995" r:id="rId98"/>
    <p:sldId id="4994" r:id="rId99"/>
    <p:sldId id="4993" r:id="rId100"/>
    <p:sldId id="5031" r:id="rId101"/>
    <p:sldId id="5030" r:id="rId102"/>
    <p:sldId id="5029" r:id="rId103"/>
    <p:sldId id="5015" r:id="rId104"/>
    <p:sldId id="5006" r:id="rId105"/>
    <p:sldId id="5125" r:id="rId106"/>
    <p:sldId id="5034" r:id="rId107"/>
    <p:sldId id="5039" r:id="rId108"/>
    <p:sldId id="5038" r:id="rId109"/>
    <p:sldId id="5037" r:id="rId110"/>
    <p:sldId id="5036" r:id="rId111"/>
    <p:sldId id="5035" r:id="rId112"/>
    <p:sldId id="5041" r:id="rId113"/>
    <p:sldId id="5045" r:id="rId114"/>
    <p:sldId id="5050" r:id="rId115"/>
    <p:sldId id="5049" r:id="rId116"/>
    <p:sldId id="5048" r:id="rId117"/>
    <p:sldId id="5052" r:id="rId118"/>
    <p:sldId id="5051" r:id="rId119"/>
    <p:sldId id="5054" r:id="rId120"/>
    <p:sldId id="5053" r:id="rId121"/>
    <p:sldId id="5057" r:id="rId122"/>
    <p:sldId id="5056" r:id="rId123"/>
    <p:sldId id="5055" r:id="rId124"/>
    <p:sldId id="5058" r:id="rId125"/>
    <p:sldId id="5061" r:id="rId126"/>
    <p:sldId id="5060" r:id="rId127"/>
    <p:sldId id="5063" r:id="rId128"/>
    <p:sldId id="4123" r:id="rId129"/>
    <p:sldId id="5014" r:id="rId130"/>
    <p:sldId id="5040" r:id="rId131"/>
    <p:sldId id="5130" r:id="rId132"/>
    <p:sldId id="5062" r:id="rId133"/>
    <p:sldId id="5065" r:id="rId134"/>
    <p:sldId id="5044" r:id="rId135"/>
    <p:sldId id="5070" r:id="rId136"/>
    <p:sldId id="5069" r:id="rId137"/>
    <p:sldId id="5068" r:id="rId138"/>
    <p:sldId id="5067" r:id="rId139"/>
    <p:sldId id="5123" r:id="rId140"/>
    <p:sldId id="5013" r:id="rId141"/>
    <p:sldId id="5012" r:id="rId142"/>
    <p:sldId id="5129" r:id="rId143"/>
    <p:sldId id="5066" r:id="rId144"/>
    <p:sldId id="5047" r:id="rId145"/>
    <p:sldId id="5043" r:id="rId146"/>
    <p:sldId id="5042" r:id="rId147"/>
    <p:sldId id="5074" r:id="rId148"/>
    <p:sldId id="5073" r:id="rId149"/>
    <p:sldId id="5072" r:id="rId150"/>
    <p:sldId id="5071" r:id="rId151"/>
    <p:sldId id="5077" r:id="rId152"/>
    <p:sldId id="5076" r:id="rId153"/>
    <p:sldId id="5075" r:id="rId154"/>
    <p:sldId id="5080" r:id="rId155"/>
    <p:sldId id="5079" r:id="rId156"/>
    <p:sldId id="5019" r:id="rId157"/>
    <p:sldId id="5011" r:id="rId158"/>
    <p:sldId id="5128" r:id="rId159"/>
    <p:sldId id="5078" r:id="rId160"/>
    <p:sldId id="5083" r:id="rId161"/>
    <p:sldId id="5082" r:id="rId162"/>
    <p:sldId id="5081" r:id="rId163"/>
    <p:sldId id="5086" r:id="rId164"/>
    <p:sldId id="5085" r:id="rId165"/>
    <p:sldId id="5084" r:id="rId166"/>
    <p:sldId id="5090" r:id="rId167"/>
    <p:sldId id="5088" r:id="rId168"/>
    <p:sldId id="5132" r:id="rId169"/>
    <p:sldId id="5018" r:id="rId170"/>
    <p:sldId id="5010" r:id="rId171"/>
    <p:sldId id="5127" r:id="rId172"/>
    <p:sldId id="5087" r:id="rId173"/>
    <p:sldId id="5093" r:id="rId174"/>
    <p:sldId id="5092" r:id="rId175"/>
    <p:sldId id="5091" r:id="rId176"/>
    <p:sldId id="5097" r:id="rId177"/>
    <p:sldId id="5095" r:id="rId178"/>
    <p:sldId id="5100" r:id="rId179"/>
    <p:sldId id="5099" r:id="rId180"/>
    <p:sldId id="5098" r:id="rId181"/>
    <p:sldId id="5094" r:id="rId182"/>
    <p:sldId id="5017" r:id="rId183"/>
    <p:sldId id="5009" r:id="rId184"/>
    <p:sldId id="5134" r:id="rId185"/>
    <p:sldId id="5105" r:id="rId186"/>
    <p:sldId id="5104" r:id="rId187"/>
    <p:sldId id="5109" r:id="rId188"/>
    <p:sldId id="5108" r:id="rId189"/>
    <p:sldId id="5107" r:id="rId190"/>
    <p:sldId id="5106" r:id="rId191"/>
    <p:sldId id="5016" r:id="rId192"/>
    <p:sldId id="5008" r:id="rId193"/>
    <p:sldId id="5133" r:id="rId194"/>
    <p:sldId id="5112" r:id="rId195"/>
    <p:sldId id="5111" r:id="rId196"/>
    <p:sldId id="5113" r:id="rId197"/>
    <p:sldId id="5116" r:id="rId198"/>
    <p:sldId id="5115" r:id="rId199"/>
    <p:sldId id="5114" r:id="rId200"/>
    <p:sldId id="5119" r:id="rId201"/>
    <p:sldId id="5137" r:id="rId202"/>
    <p:sldId id="5122" r:id="rId203"/>
    <p:sldId id="3997" r:id="rId204"/>
    <p:sldId id="4070" r:id="rId205"/>
    <p:sldId id="4071" r:id="rId206"/>
    <p:sldId id="278" r:id="rId207"/>
    <p:sldId id="279" r:id="rId208"/>
    <p:sldId id="280" r:id="rId209"/>
    <p:sldId id="288" r:id="rId210"/>
    <p:sldId id="5131" r:id="rId211"/>
    <p:sldId id="4092" r:id="rId212"/>
    <p:sldId id="293" r:id="rId213"/>
    <p:sldId id="294" r:id="rId214"/>
    <p:sldId id="295" r:id="rId215"/>
    <p:sldId id="296" r:id="rId216"/>
    <p:sldId id="297" r:id="rId217"/>
    <p:sldId id="5136" r:id="rId218"/>
    <p:sldId id="4049" r:id="rId219"/>
    <p:sldId id="257" r:id="rId220"/>
    <p:sldId id="258" r:id="rId221"/>
    <p:sldId id="259" r:id="rId222"/>
    <p:sldId id="260" r:id="rId223"/>
    <p:sldId id="4050" r:id="rId224"/>
    <p:sldId id="262" r:id="rId225"/>
    <p:sldId id="4051" r:id="rId226"/>
    <p:sldId id="264" r:id="rId227"/>
    <p:sldId id="265" r:id="rId228"/>
    <p:sldId id="266" r:id="rId229"/>
    <p:sldId id="267" r:id="rId230"/>
    <p:sldId id="269" r:id="rId231"/>
    <p:sldId id="270" r:id="rId232"/>
    <p:sldId id="271" r:id="rId233"/>
    <p:sldId id="272" r:id="rId234"/>
    <p:sldId id="276" r:id="rId235"/>
    <p:sldId id="277" r:id="rId236"/>
    <p:sldId id="5021" r:id="rId237"/>
    <p:sldId id="5023" r:id="rId238"/>
    <p:sldId id="5020" r:id="rId239"/>
    <p:sldId id="5022" r:id="rId240"/>
    <p:sldId id="5026" r:id="rId241"/>
    <p:sldId id="5025" r:id="rId242"/>
    <p:sldId id="4093" r:id="rId243"/>
    <p:sldId id="4125" r:id="rId244"/>
    <p:sldId id="5028" r:id="rId245"/>
    <p:sldId id="4016" r:id="rId246"/>
    <p:sldId id="4991" r:id="rId247"/>
    <p:sldId id="4094" r:id="rId248"/>
    <p:sldId id="4099" r:id="rId249"/>
    <p:sldId id="4100" r:id="rId250"/>
    <p:sldId id="4097" r:id="rId251"/>
    <p:sldId id="4122" r:id="rId252"/>
    <p:sldId id="5024" r:id="rId253"/>
    <p:sldId id="4992" r:id="rId254"/>
    <p:sldId id="4126" r:id="rId255"/>
    <p:sldId id="4127" r:id="rId2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5" d="100"/>
          <a:sy n="95" d="100"/>
        </p:scale>
        <p:origin x="372" y="96"/>
      </p:cViewPr>
      <p:guideLst/>
    </p:cSldViewPr>
  </p:slideViewPr>
  <p:outlineViewPr>
    <p:cViewPr>
      <p:scale>
        <a:sx n="33" d="100"/>
        <a:sy n="33" d="100"/>
      </p:scale>
      <p:origin x="0" y="-5183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226" Type="http://schemas.openxmlformats.org/officeDocument/2006/relationships/slide" Target="slides/slide217.xml"/><Relationship Id="rId247" Type="http://schemas.openxmlformats.org/officeDocument/2006/relationships/slide" Target="slides/slide238.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37" Type="http://schemas.openxmlformats.org/officeDocument/2006/relationships/slide" Target="slides/slide228.xml"/><Relationship Id="rId258" Type="http://schemas.openxmlformats.org/officeDocument/2006/relationships/commentAuthors" Target="commentAuthor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227" Type="http://schemas.openxmlformats.org/officeDocument/2006/relationships/slide" Target="slides/slide218.xml"/><Relationship Id="rId248" Type="http://schemas.openxmlformats.org/officeDocument/2006/relationships/slide" Target="slides/slide239.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slide" Target="slides/slide20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3.xml"/><Relationship Id="rId233" Type="http://schemas.openxmlformats.org/officeDocument/2006/relationships/slide" Target="slides/slide224.xml"/><Relationship Id="rId238" Type="http://schemas.openxmlformats.org/officeDocument/2006/relationships/slide" Target="slides/slide229.xml"/><Relationship Id="rId254" Type="http://schemas.openxmlformats.org/officeDocument/2006/relationships/slide" Target="slides/slide245.xml"/><Relationship Id="rId259" Type="http://schemas.openxmlformats.org/officeDocument/2006/relationships/presProps" Target="presProps.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172" Type="http://schemas.openxmlformats.org/officeDocument/2006/relationships/slide" Target="slides/slide163.xml"/><Relationship Id="rId193" Type="http://schemas.openxmlformats.org/officeDocument/2006/relationships/slide" Target="slides/slide184.xml"/><Relationship Id="rId202" Type="http://schemas.openxmlformats.org/officeDocument/2006/relationships/slide" Target="slides/slide193.xml"/><Relationship Id="rId207" Type="http://schemas.openxmlformats.org/officeDocument/2006/relationships/slide" Target="slides/slide198.xml"/><Relationship Id="rId223" Type="http://schemas.openxmlformats.org/officeDocument/2006/relationships/slide" Target="slides/slide214.xml"/><Relationship Id="rId228" Type="http://schemas.openxmlformats.org/officeDocument/2006/relationships/slide" Target="slides/slide219.xml"/><Relationship Id="rId244" Type="http://schemas.openxmlformats.org/officeDocument/2006/relationships/slide" Target="slides/slide235.xml"/><Relationship Id="rId249" Type="http://schemas.openxmlformats.org/officeDocument/2006/relationships/slide" Target="slides/slide240.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260"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13" Type="http://schemas.openxmlformats.org/officeDocument/2006/relationships/slide" Target="slides/slide204.xml"/><Relationship Id="rId218" Type="http://schemas.openxmlformats.org/officeDocument/2006/relationships/slide" Target="slides/slide209.xml"/><Relationship Id="rId234" Type="http://schemas.openxmlformats.org/officeDocument/2006/relationships/slide" Target="slides/slide225.xml"/><Relationship Id="rId239"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0.xml"/><Relationship Id="rId250" Type="http://schemas.openxmlformats.org/officeDocument/2006/relationships/slide" Target="slides/slide241.xml"/><Relationship Id="rId255" Type="http://schemas.openxmlformats.org/officeDocument/2006/relationships/slide" Target="slides/slide246.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slide" Target="slides/slide199.xml"/><Relationship Id="rId229" Type="http://schemas.openxmlformats.org/officeDocument/2006/relationships/slide" Target="slides/slide220.xml"/><Relationship Id="rId19" Type="http://schemas.openxmlformats.org/officeDocument/2006/relationships/slide" Target="slides/slide10.xml"/><Relationship Id="rId224" Type="http://schemas.openxmlformats.org/officeDocument/2006/relationships/slide" Target="slides/slide215.xml"/><Relationship Id="rId240" Type="http://schemas.openxmlformats.org/officeDocument/2006/relationships/slide" Target="slides/slide231.xml"/><Relationship Id="rId245" Type="http://schemas.openxmlformats.org/officeDocument/2006/relationships/slide" Target="slides/slide236.xml"/><Relationship Id="rId261" Type="http://schemas.openxmlformats.org/officeDocument/2006/relationships/theme" Target="theme/theme1.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219" Type="http://schemas.openxmlformats.org/officeDocument/2006/relationships/slide" Target="slides/slide210.xml"/><Relationship Id="rId3" Type="http://schemas.openxmlformats.org/officeDocument/2006/relationships/slideMaster" Target="slideMasters/slideMaster3.xml"/><Relationship Id="rId214" Type="http://schemas.openxmlformats.org/officeDocument/2006/relationships/slide" Target="slides/slide205.xml"/><Relationship Id="rId230" Type="http://schemas.openxmlformats.org/officeDocument/2006/relationships/slide" Target="slides/slide221.xml"/><Relationship Id="rId235" Type="http://schemas.openxmlformats.org/officeDocument/2006/relationships/slide" Target="slides/slide226.xml"/><Relationship Id="rId251" Type="http://schemas.openxmlformats.org/officeDocument/2006/relationships/slide" Target="slides/slide242.xml"/><Relationship Id="rId256" Type="http://schemas.openxmlformats.org/officeDocument/2006/relationships/slide" Target="slides/slide247.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220" Type="http://schemas.openxmlformats.org/officeDocument/2006/relationships/slide" Target="slides/slide211.xml"/><Relationship Id="rId225" Type="http://schemas.openxmlformats.org/officeDocument/2006/relationships/slide" Target="slides/slide216.xml"/><Relationship Id="rId241" Type="http://schemas.openxmlformats.org/officeDocument/2006/relationships/slide" Target="slides/slide232.xml"/><Relationship Id="rId246" Type="http://schemas.openxmlformats.org/officeDocument/2006/relationships/slide" Target="slides/slide237.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262"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notesMaster" Target="notesMasters/notesMaster1.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ECD7B-FA15-473E-9201-FB8DB535B878}" type="datetimeFigureOut">
              <a:rPr lang="en-US" smtClean="0"/>
              <a:t>12/20/2022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C8DBE-0D9D-4D06-968A-9D3FC01871B8}" type="slidenum">
              <a:rPr lang="en-US" smtClean="0"/>
              <a:t>‹#›</a:t>
            </a:fld>
            <a:endParaRPr lang="en-US"/>
          </a:p>
        </p:txBody>
      </p:sp>
    </p:spTree>
    <p:extLst>
      <p:ext uri="{BB962C8B-B14F-4D97-AF65-F5344CB8AC3E}">
        <p14:creationId xmlns:p14="http://schemas.microsoft.com/office/powerpoint/2010/main" val="344500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5CAABF-B926-B046-ADAD-9BBD77D2F2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29276-B040-4E93-B6C7-43BCA25D599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0" name="Rectangle 2">
            <a:extLst>
              <a:ext uri="{FF2B5EF4-FFF2-40B4-BE49-F238E27FC236}">
                <a16:creationId xmlns:a16="http://schemas.microsoft.com/office/drawing/2014/main" id="{B19B2780-1C65-42C0-B7E2-277B13CC75A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ED21507-EFFB-F901-C0AD-CE33044A2B30}"/>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347134-7FA0-3784-D3CC-0BF165BB71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D18539-54ED-4D15-904C-1FE27E83D9E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8" name="Rectangle 2">
            <a:extLst>
              <a:ext uri="{FF2B5EF4-FFF2-40B4-BE49-F238E27FC236}">
                <a16:creationId xmlns:a16="http://schemas.microsoft.com/office/drawing/2014/main" id="{E4CEB5D8-E1DC-75E7-E837-B29A9450DA39}"/>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929257CB-5054-A0B6-8EEC-544A348431B7}"/>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FFAA9AE-78CC-2597-4F94-1A519E03E8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73F5E4-2820-4014-9961-D92A369037A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46" name="Rectangle 2">
            <a:extLst>
              <a:ext uri="{FF2B5EF4-FFF2-40B4-BE49-F238E27FC236}">
                <a16:creationId xmlns:a16="http://schemas.microsoft.com/office/drawing/2014/main" id="{C26B1E28-D2B5-6147-D07C-9D6616F58B4D}"/>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2A84DAE-D21F-3E65-303A-26F724F2E825}"/>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7D5B19B-2C1D-DD4C-8E43-4C851B07E9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B85D4D-0B3B-4FA6-B97E-59C2E361FC4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4" name="Rectangle 2">
            <a:extLst>
              <a:ext uri="{FF2B5EF4-FFF2-40B4-BE49-F238E27FC236}">
                <a16:creationId xmlns:a16="http://schemas.microsoft.com/office/drawing/2014/main" id="{26B36AF1-BF77-B1D4-BEC7-0639C338A0F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00CC3C6-3A04-AC3B-D80E-7CFB8F05F82F}"/>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02E4248-DC4C-BC2C-872C-0B383D8AAE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347E8C-8F22-4A5E-8343-63A959BF783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2" name="Rectangle 2">
            <a:extLst>
              <a:ext uri="{FF2B5EF4-FFF2-40B4-BE49-F238E27FC236}">
                <a16:creationId xmlns:a16="http://schemas.microsoft.com/office/drawing/2014/main" id="{12532E32-C7B2-A489-2130-30059AD5828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1AC32C5D-2935-0EE6-C3C3-46C6D77B6D3E}"/>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7B66813-FA3C-FAB1-9838-73EB95D47D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CDF009-934B-488F-9F48-C72F4B332B3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0" name="Rectangle 2">
            <a:extLst>
              <a:ext uri="{FF2B5EF4-FFF2-40B4-BE49-F238E27FC236}">
                <a16:creationId xmlns:a16="http://schemas.microsoft.com/office/drawing/2014/main" id="{BB0BA87D-C24F-4B11-0ACC-5A2559FA525F}"/>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140775E-44E1-7249-83C3-3319934980A1}"/>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339308-4371-FDA8-B609-8151FC1C77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8F380D-98C7-4812-B8E5-7040E1C905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38" name="Rectangle 2">
            <a:extLst>
              <a:ext uri="{FF2B5EF4-FFF2-40B4-BE49-F238E27FC236}">
                <a16:creationId xmlns:a16="http://schemas.microsoft.com/office/drawing/2014/main" id="{A61FA7C9-E222-887A-2897-AA733C9CC45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9440EF5-B18E-1D12-9B2A-D04C3658F75F}"/>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67B8E12-FF6F-0904-BF01-344F87F2BB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16B62-0794-4135-90F6-5BBB1868ED5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6" name="Rectangle 2">
            <a:extLst>
              <a:ext uri="{FF2B5EF4-FFF2-40B4-BE49-F238E27FC236}">
                <a16:creationId xmlns:a16="http://schemas.microsoft.com/office/drawing/2014/main" id="{7643DFD7-C694-26DB-76D7-D3B328554293}"/>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7CF0F0C-39EA-2F74-9839-168F0F1A3D14}"/>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8DBE-0D9D-4D06-968A-9D3FC01871B8}" type="slidenum">
              <a:rPr lang="en-US" smtClean="0"/>
              <a:t>134</a:t>
            </a:fld>
            <a:endParaRPr lang="en-US"/>
          </a:p>
        </p:txBody>
      </p:sp>
    </p:spTree>
    <p:extLst>
      <p:ext uri="{BB962C8B-B14F-4D97-AF65-F5344CB8AC3E}">
        <p14:creationId xmlns:p14="http://schemas.microsoft.com/office/powerpoint/2010/main" val="3310880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8DBE-0D9D-4D06-968A-9D3FC01871B8}" type="slidenum">
              <a:rPr lang="en-US" smtClean="0"/>
              <a:t>235</a:t>
            </a:fld>
            <a:endParaRPr lang="en-US"/>
          </a:p>
        </p:txBody>
      </p:sp>
    </p:spTree>
    <p:extLst>
      <p:ext uri="{BB962C8B-B14F-4D97-AF65-F5344CB8AC3E}">
        <p14:creationId xmlns:p14="http://schemas.microsoft.com/office/powerpoint/2010/main" val="217844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46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C8DBE-0D9D-4D06-968A-9D3FC01871B8}" type="slidenum">
              <a:rPr lang="en-US" smtClean="0"/>
              <a:t>236</a:t>
            </a:fld>
            <a:endParaRPr lang="en-US"/>
          </a:p>
        </p:txBody>
      </p:sp>
    </p:spTree>
    <p:extLst>
      <p:ext uri="{BB962C8B-B14F-4D97-AF65-F5344CB8AC3E}">
        <p14:creationId xmlns:p14="http://schemas.microsoft.com/office/powerpoint/2010/main" val="29497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93FDA5-4F10-EEDB-58B3-FFB3BDA696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D8BC5E-D69D-4E57-9C40-5008143C699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0" name="Rectangle 2">
            <a:extLst>
              <a:ext uri="{FF2B5EF4-FFF2-40B4-BE49-F238E27FC236}">
                <a16:creationId xmlns:a16="http://schemas.microsoft.com/office/drawing/2014/main" id="{93279B3D-264B-1E06-7CBB-E326E75FF9AC}"/>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9F412828-8B22-E5D1-3285-D070E7ED30E3}"/>
              </a:ext>
            </a:extLst>
          </p:cNvPr>
          <p:cNvSpPr>
            <a:spLocks noGrp="1" noChangeArrowheads="1"/>
          </p:cNvSpPr>
          <p:nvPr>
            <p:ph type="body" idx="1"/>
          </p:nvPr>
        </p:nvSpPr>
        <p:spPr/>
        <p:txBody>
          <a:bodyPr/>
          <a:lstStyle/>
          <a:p>
            <a:pPr marL="1143000" lvl="2" indent="-228600">
              <a:lnSpc>
                <a:spcPct val="80000"/>
              </a:lnSpc>
            </a:pPr>
            <a:r>
              <a:rPr lang="en-US" altLang="en-US" sz="800"/>
              <a:t>Is this book used by God to show his marvelous affection for this girl who is to become number 61?</a:t>
            </a:r>
          </a:p>
          <a:p>
            <a:pPr marL="1143000" lvl="2" indent="-228600">
              <a:lnSpc>
                <a:spcPct val="80000"/>
              </a:lnSpc>
            </a:pPr>
            <a:r>
              <a:rPr lang="en-US" altLang="en-US" sz="800"/>
              <a:t>Solomon’s many wives are mentioned as a contributing cause to his apostasy (1 Kings 11:4ff.)</a:t>
            </a:r>
          </a:p>
          <a:p>
            <a:pPr marL="1600200" lvl="3" indent="-228600">
              <a:lnSpc>
                <a:spcPct val="80000"/>
              </a:lnSpc>
            </a:pPr>
            <a:r>
              <a:rPr lang="en-US" altLang="en-US" sz="800"/>
              <a:t>“Now the Lord was angry with Solomon…” (v. 9).</a:t>
            </a:r>
          </a:p>
          <a:p>
            <a:pPr marL="1600200" lvl="3" indent="-228600">
              <a:lnSpc>
                <a:spcPct val="80000"/>
              </a:lnSpc>
            </a:pPr>
            <a:r>
              <a:rPr lang="en-US" altLang="en-US" sz="800"/>
              <a:t>Because you have done this, and you have not kept My covenant and My statutes, which I have commanded you, I will surely tear the kingdom from you…” (v.11).</a:t>
            </a:r>
          </a:p>
          <a:p>
            <a:pPr marL="1600200" lvl="3" indent="-228600">
              <a:lnSpc>
                <a:spcPct val="80000"/>
              </a:lnSpc>
            </a:pPr>
            <a:r>
              <a:rPr lang="en-US" altLang="en-US" sz="800"/>
              <a:t>cf. Nehemiah’s summary statement: “Did not Solomon king of Israel sin regarding these things? Yet among the many nations there was no king like him, and he was loved by his God, and God made him king over all Israel; nevertheless the foreign women caused even him to sin” (13:26).</a:t>
            </a:r>
          </a:p>
          <a:p>
            <a:pPr marL="1600200" lvl="3" indent="-228600">
              <a:lnSpc>
                <a:spcPct val="80000"/>
              </a:lnSpc>
            </a:pPr>
            <a:r>
              <a:rPr lang="en-US" altLang="en-US" sz="800"/>
              <a:t>If the book is about Solomon’s wooing of yet another wife, would this not seem to be at least a passive endorsement of Solomon’s polygamy? </a:t>
            </a:r>
          </a:p>
          <a:p>
            <a:pPr marL="685800" lvl="1" indent="-228600">
              <a:lnSpc>
                <a:spcPct val="80000"/>
              </a:lnSpc>
            </a:pPr>
            <a:r>
              <a:rPr lang="en-US" altLang="en-US" sz="800"/>
              <a:t>Consider the import of Eccl. 7:28:  “which I am still seeking but have not found. I have found one man among a thousand, but I have not found a woman among all these.”</a:t>
            </a:r>
          </a:p>
          <a:p>
            <a:pPr marL="1600200" lvl="3" indent="-228600">
              <a:lnSpc>
                <a:spcPct val="80000"/>
              </a:lnSpc>
            </a:pPr>
            <a:r>
              <a:rPr lang="en-US" altLang="en-US" sz="800"/>
              <a:t>Is he using poetic license, hyperbole?</a:t>
            </a:r>
          </a:p>
          <a:p>
            <a:pPr marL="1600200" lvl="3" indent="-228600">
              <a:lnSpc>
                <a:spcPct val="80000"/>
              </a:lnSpc>
            </a:pPr>
            <a:r>
              <a:rPr lang="en-US" altLang="en-US" sz="800"/>
              <a:t>Did the woman who was so wonderful in Song of Solomon fall out of favor with him?</a:t>
            </a:r>
          </a:p>
          <a:p>
            <a:pPr marL="685800" lvl="1" indent="-228600">
              <a:lnSpc>
                <a:spcPct val="80000"/>
              </a:lnSpc>
            </a:pPr>
            <a:r>
              <a:rPr lang="en-US" altLang="en-US" sz="800"/>
              <a:t>Consider also the question asked by the “daughters of Jerusalem”: “How is your beloved better than others, most beautiful of women? How is your beloved better than others, that you charge us so?” (5:9 NIV).</a:t>
            </a:r>
          </a:p>
          <a:p>
            <a:pPr marL="1143000" lvl="2" indent="-228600">
              <a:lnSpc>
                <a:spcPct val="80000"/>
              </a:lnSpc>
            </a:pPr>
            <a:r>
              <a:rPr lang="en-US" altLang="en-US" sz="800"/>
              <a:t>Can you imagine this question being posed in regard to Solomon, with all his fame, riches, impressive building projects, and wisdom?</a:t>
            </a:r>
          </a:p>
          <a:p>
            <a:pPr marL="1143000" lvl="2" indent="-228600">
              <a:lnSpc>
                <a:spcPct val="80000"/>
              </a:lnSpc>
            </a:pPr>
            <a:r>
              <a:rPr lang="en-US" altLang="en-US" sz="800"/>
              <a:t>One could answer that since this is poetry, it just furnished the occasion for the woman to enumerate his wonderful qualities.</a:t>
            </a:r>
          </a:p>
          <a:p>
            <a:pPr marL="685800" lvl="1" indent="-228600">
              <a:lnSpc>
                <a:spcPct val="80000"/>
              </a:lnSpc>
            </a:pPr>
            <a:r>
              <a:rPr lang="en-US" altLang="en-US" sz="800"/>
              <a:t>There is a unique, special, and exclusive kind of love described. </a:t>
            </a:r>
          </a:p>
          <a:p>
            <a:pPr marL="1143000" lvl="2" indent="-228600">
              <a:lnSpc>
                <a:spcPct val="80000"/>
              </a:lnSpc>
            </a:pPr>
            <a:r>
              <a:rPr lang="en-US" altLang="en-US" sz="800"/>
              <a:t>“My beloved is mine, and I am his” (2:16; 6:3).</a:t>
            </a:r>
          </a:p>
          <a:p>
            <a:pPr marL="1600200" lvl="3" indent="-228600">
              <a:lnSpc>
                <a:spcPct val="80000"/>
              </a:lnSpc>
            </a:pPr>
            <a:r>
              <a:rPr lang="en-US" altLang="en-US" sz="800"/>
              <a:t>Does not this lose effectiveness if taken to mean, “My beloved is mine (and 60 wives and 80 concubines) and I am his (as well as are the aforementioned women).  </a:t>
            </a:r>
          </a:p>
          <a:p>
            <a:pPr marL="1143000" lvl="2" indent="-228600">
              <a:lnSpc>
                <a:spcPct val="80000"/>
              </a:lnSpc>
            </a:pPr>
            <a:r>
              <a:rPr lang="en-US" altLang="en-US" sz="800"/>
              <a:t>“I  am my beloved’s, And his desire is for me” (7:10).</a:t>
            </a:r>
          </a:p>
          <a:p>
            <a:pPr marL="1600200" lvl="3" indent="-228600">
              <a:lnSpc>
                <a:spcPct val="80000"/>
              </a:lnSpc>
            </a:pPr>
            <a:r>
              <a:rPr lang="en-US" altLang="en-US" sz="800"/>
              <a:t>Again, how is this something special if his desire is on the way to number a thousand women?</a:t>
            </a:r>
          </a:p>
          <a:p>
            <a:pPr marL="2057400" lvl="4" indent="-228600">
              <a:lnSpc>
                <a:spcPct val="80000"/>
              </a:lnSpc>
            </a:pPr>
            <a:r>
              <a:rPr lang="en-US" altLang="en-US" sz="800"/>
              <a:t>Likewise, consider the “friendship factor” of 5:16: “This is my beloved, and this is my friend, O daughters of Jerusalem.”</a:t>
            </a:r>
          </a:p>
          <a:p>
            <a:pPr marL="2057400" lvl="4" indent="-228600">
              <a:lnSpc>
                <a:spcPct val="80000"/>
              </a:lnSpc>
            </a:pPr>
            <a:r>
              <a:rPr lang="en-US" altLang="en-US" sz="800"/>
              <a:t>If Solomon is intended, that friendship would seem to be very limited and short-lived.</a:t>
            </a:r>
          </a:p>
          <a:p>
            <a:pPr marL="2057400" lvl="4" indent="-228600">
              <a:lnSpc>
                <a:spcPct val="80000"/>
              </a:lnSpc>
            </a:pPr>
            <a:r>
              <a:rPr lang="en-US" altLang="en-US" sz="800"/>
              <a:t>This does express God’s design in marriage.</a:t>
            </a:r>
          </a:p>
          <a:p>
            <a:pPr marL="2057400" lvl="4" indent="-228600">
              <a:lnSpc>
                <a:spcPct val="80000"/>
              </a:lnSpc>
            </a:pPr>
            <a:r>
              <a:rPr lang="en-US" altLang="en-US" sz="800"/>
              <a:t>The adulterous woman “leaves the companion of her youth And forgets the covenant of her God” (Prov. 2:17).</a:t>
            </a:r>
          </a:p>
          <a:p>
            <a:pPr marL="2057400" lvl="4" indent="-228600">
              <a:lnSpc>
                <a:spcPct val="80000"/>
              </a:lnSpc>
            </a:pPr>
            <a:r>
              <a:rPr lang="en-US" altLang="en-US" sz="800"/>
              <a:t>Would Solomon truly be able to exemplify this important aspect of marriage?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30EB0D-EACD-EA19-61BE-B832A754528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5B810D-922E-44E5-A540-DA82A72A4D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8" name="Rectangle 2">
            <a:extLst>
              <a:ext uri="{FF2B5EF4-FFF2-40B4-BE49-F238E27FC236}">
                <a16:creationId xmlns:a16="http://schemas.microsoft.com/office/drawing/2014/main" id="{C96A9510-39A0-A300-8366-BC270C7B0D55}"/>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C05A26DD-55C6-B572-4F11-3F178F4B05C0}"/>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EB1973-4C92-ADA1-F544-CA1FC39EA0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B7D143-95EE-40A4-B1D7-E3BF26F7F02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6" name="Rectangle 2">
            <a:extLst>
              <a:ext uri="{FF2B5EF4-FFF2-40B4-BE49-F238E27FC236}">
                <a16:creationId xmlns:a16="http://schemas.microsoft.com/office/drawing/2014/main" id="{F8E6C1A6-92E6-7094-7E19-B768C2EEE2F4}"/>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3033B8D-F7A8-7C00-60AF-24414FC6047A}"/>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1186B4E-7107-5415-E09D-95773D3EE46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9398DE-6497-4CC2-BAE4-6DA005FCF22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8" name="Rectangle 2">
            <a:extLst>
              <a:ext uri="{FF2B5EF4-FFF2-40B4-BE49-F238E27FC236}">
                <a16:creationId xmlns:a16="http://schemas.microsoft.com/office/drawing/2014/main" id="{515A1223-7486-CB4A-5489-20245A10945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51FE0FB-F5C8-80C9-4E43-7BE266502BCB}"/>
              </a:ext>
            </a:extLst>
          </p:cNvPr>
          <p:cNvSpPr>
            <a:spLocks noGrp="1" noChangeArrowheads="1"/>
          </p:cNvSpPr>
          <p:nvPr>
            <p:ph type="body" idx="1"/>
          </p:nvPr>
        </p:nvSpPr>
        <p:spPr/>
        <p:txBody>
          <a:bodyPr/>
          <a:lstStyle/>
          <a:p>
            <a:r>
              <a:rPr lang="en-US" altLang="en-US"/>
              <a:t>Throughout the book a young woman is speaking, or being spoken 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2C7EB94-4119-AB0E-B089-3A12AB5F5B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295957-D62B-4FB0-B9E3-2B2FE008AD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6" name="Rectangle 2">
            <a:extLst>
              <a:ext uri="{FF2B5EF4-FFF2-40B4-BE49-F238E27FC236}">
                <a16:creationId xmlns:a16="http://schemas.microsoft.com/office/drawing/2014/main" id="{7B7C8CA6-80E0-8C5E-B970-21AF650CAB3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4B7C40FC-9BEE-0165-3B0A-31059EAEB1F4}"/>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5E4C88-3E43-E559-246C-4DCD987E2D8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B3F9D9-56C6-479D-AE4C-CFBF5621B03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4" name="Rectangle 2">
            <a:extLst>
              <a:ext uri="{FF2B5EF4-FFF2-40B4-BE49-F238E27FC236}">
                <a16:creationId xmlns:a16="http://schemas.microsoft.com/office/drawing/2014/main" id="{64A1B156-A6F1-8118-ECD7-659D7A64AD51}"/>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113A69CE-3BC1-5561-9B6C-BEA3E1642279}"/>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729996-434B-2761-1D65-E074AD6C39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7DFD93-3914-4466-8700-C1C579B1845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2" name="Rectangle 2">
            <a:extLst>
              <a:ext uri="{FF2B5EF4-FFF2-40B4-BE49-F238E27FC236}">
                <a16:creationId xmlns:a16="http://schemas.microsoft.com/office/drawing/2014/main" id="{F026439D-B353-46D3-2179-5F2A454FEA7A}"/>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DB4214C-588F-206E-1409-3A3868F27D45}"/>
              </a:ext>
            </a:extLst>
          </p:cNvPr>
          <p:cNvSpPr>
            <a:spLocks noGrp="1" noChangeArrowheads="1"/>
          </p:cNvSpPr>
          <p:nvPr>
            <p:ph type="body" idx="1"/>
          </p:nvPr>
        </p:nvSpPr>
        <p:spPr/>
        <p:txBody>
          <a:bodyPr/>
          <a:lstStyle/>
          <a:p>
            <a:pPr marL="1143000" lvl="2" indent="-228600"/>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Tuesday, December 20,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5744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Tuesday, December 20,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708464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4524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6375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2111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6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156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07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Tuesday, December 20,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48605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05D2D1-FBB6-984B-8C5C-975F36AFECB6}"/>
              </a:ext>
            </a:extLst>
          </p:cNvPr>
          <p:cNvPicPr>
            <a:picLocks noChangeAspect="1"/>
          </p:cNvPicPr>
          <p:nvPr userDrawn="1"/>
        </p:nvPicPr>
        <p:blipFill>
          <a:blip r:embed="rId2"/>
          <a:stretch>
            <a:fillRect/>
          </a:stretch>
        </p:blipFill>
        <p:spPr>
          <a:xfrm>
            <a:off x="0" y="-793"/>
            <a:ext cx="12192000" cy="6864626"/>
          </a:xfrm>
          <a:prstGeom prst="rect">
            <a:avLst/>
          </a:prstGeom>
        </p:spPr>
      </p:pic>
      <p:sp>
        <p:nvSpPr>
          <p:cNvPr id="2" name="Title 1">
            <a:extLst>
              <a:ext uri="{FF2B5EF4-FFF2-40B4-BE49-F238E27FC236}">
                <a16:creationId xmlns:a16="http://schemas.microsoft.com/office/drawing/2014/main" id="{50777BE7-F0A1-C04B-9E96-75765A50449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D0E1051-B9BA-2C4C-82DC-8DCCC283C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15E5D-0549-6047-BEF8-766E1EC17ECE}"/>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5" name="Footer Placeholder 4">
            <a:extLst>
              <a:ext uri="{FF2B5EF4-FFF2-40B4-BE49-F238E27FC236}">
                <a16:creationId xmlns:a16="http://schemas.microsoft.com/office/drawing/2014/main" id="{8943767A-B662-D342-97FC-BE6473F07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14874-2F13-C142-9687-E6221DD12394}"/>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51526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EE327-3882-1040-B654-0B9E1B09A8F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A54EB6F-0368-8244-892E-5B5F013E9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94A80-087B-1340-B23A-E795F81B9B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9B4A8-C35D-D744-99D3-B8E762E30D96}"/>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5" name="Footer Placeholder 4">
            <a:extLst>
              <a:ext uri="{FF2B5EF4-FFF2-40B4-BE49-F238E27FC236}">
                <a16:creationId xmlns:a16="http://schemas.microsoft.com/office/drawing/2014/main" id="{8291BB1B-2274-594B-8411-EEBD91762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AC1EA-A062-9849-8DED-10CDBC731788}"/>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139434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AED0-180C-734E-9597-C8E8501605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67CCB1-F2B4-1449-8E51-542690768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C683DF-FD5D-8E49-A5B0-B63A1982A4DF}"/>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5" name="Footer Placeholder 4">
            <a:extLst>
              <a:ext uri="{FF2B5EF4-FFF2-40B4-BE49-F238E27FC236}">
                <a16:creationId xmlns:a16="http://schemas.microsoft.com/office/drawing/2014/main" id="{FC6EBEF7-E8FE-914C-AD90-6E157E338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B814F-0BF3-D442-BB1D-B28D72267B20}"/>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60838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091F-0CF3-894E-90EC-AEF74180A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28339-47DE-9948-982A-3414008A84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CEB85-7A2A-CA4F-9DF2-F1DC09CED0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EC94F-3D48-0D4A-8787-9EA9F580F8AA}"/>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6" name="Footer Placeholder 5">
            <a:extLst>
              <a:ext uri="{FF2B5EF4-FFF2-40B4-BE49-F238E27FC236}">
                <a16:creationId xmlns:a16="http://schemas.microsoft.com/office/drawing/2014/main" id="{FA3AAAEE-C75E-8B4E-B013-7BDF3BD14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6A2F6-E5E7-254A-95DC-9BBA190FAC57}"/>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5496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16F5-C8C0-8346-9900-AA1411A65D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38AEB-E5BA-9D47-BB88-1272A4CF7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1BC040-14A2-4149-90CE-A89C24AA4C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F028F6-E38F-6949-8216-1E429AD1F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0AACA5-BCDC-1944-8AE2-E93C8BEAC9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7E4B5-6F30-5843-8DD4-D13E38E10726}"/>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8" name="Footer Placeholder 7">
            <a:extLst>
              <a:ext uri="{FF2B5EF4-FFF2-40B4-BE49-F238E27FC236}">
                <a16:creationId xmlns:a16="http://schemas.microsoft.com/office/drawing/2014/main" id="{70E746D1-BD91-1141-925E-6EA79B20F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0BDDCD-8143-D64A-A0EC-DEB67387AC9B}"/>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615751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D90D-FFC0-1647-9005-A6DE4308E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C38529-0203-3E43-A22F-E3F4483FA87A}"/>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4" name="Footer Placeholder 3">
            <a:extLst>
              <a:ext uri="{FF2B5EF4-FFF2-40B4-BE49-F238E27FC236}">
                <a16:creationId xmlns:a16="http://schemas.microsoft.com/office/drawing/2014/main" id="{40A0C629-2F84-694E-A7A3-DD11D594E7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6A6BE-BC18-9C4F-988D-82CF2C5C55FF}"/>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490424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95461-D7BF-434E-B689-D4F69AF59BC6}"/>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3" name="Footer Placeholder 2">
            <a:extLst>
              <a:ext uri="{FF2B5EF4-FFF2-40B4-BE49-F238E27FC236}">
                <a16:creationId xmlns:a16="http://schemas.microsoft.com/office/drawing/2014/main" id="{8FEB0654-18EE-A148-B6FF-22E53EF25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2075B-D46D-BB42-8F86-29AFF4D6A8DE}"/>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334455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0ED8-D9CE-6442-B968-99D075C6E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4BE924-01F0-1742-B2A0-B02CFC846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AB512-362F-8F41-BDD7-BAF8B9C7C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69B3C2-38E7-A142-AF3C-73B0F55F5E57}"/>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6" name="Footer Placeholder 5">
            <a:extLst>
              <a:ext uri="{FF2B5EF4-FFF2-40B4-BE49-F238E27FC236}">
                <a16:creationId xmlns:a16="http://schemas.microsoft.com/office/drawing/2014/main" id="{B8AE490A-03D2-644C-B429-AFC1278DA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52036-A1C8-4F47-915D-DE4EFD61B98C}"/>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75166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Tuesday, December 20,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47267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C703-9BA2-8B4C-8F57-897048F33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E74FF-A14E-EC4E-A5E5-6147AA691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07A3F4-A0C8-1542-9739-53A4C4058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F4795C-A7DB-204B-8BAE-6A2D2D6AE10F}"/>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6" name="Footer Placeholder 5">
            <a:extLst>
              <a:ext uri="{FF2B5EF4-FFF2-40B4-BE49-F238E27FC236}">
                <a16:creationId xmlns:a16="http://schemas.microsoft.com/office/drawing/2014/main" id="{13C829A2-EA2E-1244-8BD3-947EB5FAD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72137-F1B1-7C45-909D-86E8A1440622}"/>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4090284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9FD7-92E7-AB45-BE60-B5F8917F9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D3483-1BE6-E74D-A395-97FE2E2C35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0F890-32E3-C744-9234-70A16E66596F}"/>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5" name="Footer Placeholder 4">
            <a:extLst>
              <a:ext uri="{FF2B5EF4-FFF2-40B4-BE49-F238E27FC236}">
                <a16:creationId xmlns:a16="http://schemas.microsoft.com/office/drawing/2014/main" id="{13C3FA95-6E00-3141-86C5-8271F7D28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A3589-6C9F-794B-97CE-1D6971BAB2AF}"/>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3072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4097A-0C4A-7E4F-9D16-939B795EB6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348B4-C717-7640-8046-24508382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7A186-C448-CD42-98A3-E5300E84E094}"/>
              </a:ext>
            </a:extLst>
          </p:cNvPr>
          <p:cNvSpPr>
            <a:spLocks noGrp="1"/>
          </p:cNvSpPr>
          <p:nvPr>
            <p:ph type="dt" sz="half" idx="10"/>
          </p:nvPr>
        </p:nvSpPr>
        <p:spPr/>
        <p:txBody>
          <a:bodyPr/>
          <a:lstStyle/>
          <a:p>
            <a:fld id="{E936BBA3-AC89-6647-9444-82F5337CDDE4}" type="datetimeFigureOut">
              <a:rPr lang="en-US" smtClean="0"/>
              <a:t>12/20/2022</a:t>
            </a:fld>
            <a:endParaRPr lang="en-US"/>
          </a:p>
        </p:txBody>
      </p:sp>
      <p:sp>
        <p:nvSpPr>
          <p:cNvPr id="5" name="Footer Placeholder 4">
            <a:extLst>
              <a:ext uri="{FF2B5EF4-FFF2-40B4-BE49-F238E27FC236}">
                <a16:creationId xmlns:a16="http://schemas.microsoft.com/office/drawing/2014/main" id="{44E09C38-C093-8541-B72E-830862676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4D6D7-4965-1F4D-B07F-A7B6D03F34F5}"/>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980277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12/20/2022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203627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98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12/20/2022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587681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60582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12/20/2022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50280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12/20/2022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88568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12/20/2022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2519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Tuesday, December 20,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1590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12/20/2022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5209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12/20/2022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660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54100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4680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12/20/2022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9563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12/20/2022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3672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12/20/2022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6454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972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303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828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Tuesday, December 20,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27139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6956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12/20/2022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31121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12/20/2022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3980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4BB6D42C-B283-BBE2-2D5C-3BFD038528E7}"/>
              </a:ext>
            </a:extLst>
          </p:cNvPr>
          <p:cNvGrpSpPr>
            <a:grpSpLocks/>
          </p:cNvGrpSpPr>
          <p:nvPr/>
        </p:nvGrpSpPr>
        <p:grpSpPr bwMode="auto">
          <a:xfrm>
            <a:off x="-8467" y="20638"/>
            <a:ext cx="12192000" cy="6858000"/>
            <a:chOff x="0" y="0"/>
            <a:chExt cx="5760" cy="4320"/>
          </a:xfrm>
        </p:grpSpPr>
        <p:sp>
          <p:nvSpPr>
            <p:cNvPr id="5123" name="Freeform 3">
              <a:extLst>
                <a:ext uri="{FF2B5EF4-FFF2-40B4-BE49-F238E27FC236}">
                  <a16:creationId xmlns:a16="http://schemas.microsoft.com/office/drawing/2014/main" id="{54138AB9-0686-5451-A23A-64D73B1DB9BE}"/>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4" name="Freeform 4">
              <a:extLst>
                <a:ext uri="{FF2B5EF4-FFF2-40B4-BE49-F238E27FC236}">
                  <a16:creationId xmlns:a16="http://schemas.microsoft.com/office/drawing/2014/main" id="{F377BA6C-EFBB-A5E1-10C0-34858546A5E8}"/>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125" name="Freeform 5">
            <a:extLst>
              <a:ext uri="{FF2B5EF4-FFF2-40B4-BE49-F238E27FC236}">
                <a16:creationId xmlns:a16="http://schemas.microsoft.com/office/drawing/2014/main" id="{630AA46E-5B44-1352-4ED0-9D2309A2DF2D}"/>
              </a:ext>
            </a:extLst>
          </p:cNvPr>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5126" name="Group 6">
            <a:extLst>
              <a:ext uri="{FF2B5EF4-FFF2-40B4-BE49-F238E27FC236}">
                <a16:creationId xmlns:a16="http://schemas.microsoft.com/office/drawing/2014/main" id="{7090B179-8885-01DA-8536-1551324B33E6}"/>
              </a:ext>
            </a:extLst>
          </p:cNvPr>
          <p:cNvGrpSpPr>
            <a:grpSpLocks/>
          </p:cNvGrpSpPr>
          <p:nvPr/>
        </p:nvGrpSpPr>
        <p:grpSpPr bwMode="auto">
          <a:xfrm>
            <a:off x="-2117" y="6034088"/>
            <a:ext cx="10460568" cy="850900"/>
            <a:chOff x="0" y="3792"/>
            <a:chExt cx="4942" cy="536"/>
          </a:xfrm>
        </p:grpSpPr>
        <p:sp>
          <p:nvSpPr>
            <p:cNvPr id="5127" name="Freeform 7">
              <a:extLst>
                <a:ext uri="{FF2B5EF4-FFF2-40B4-BE49-F238E27FC236}">
                  <a16:creationId xmlns:a16="http://schemas.microsoft.com/office/drawing/2014/main" id="{2A2EB9C5-CB2B-DA89-3F1E-8B0A5BBC3ABF}"/>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5128" name="Group 8">
              <a:extLst>
                <a:ext uri="{FF2B5EF4-FFF2-40B4-BE49-F238E27FC236}">
                  <a16:creationId xmlns:a16="http://schemas.microsoft.com/office/drawing/2014/main" id="{9139CEF3-B23B-1C1F-2E8C-1781EED39C8B}"/>
                </a:ext>
              </a:extLst>
            </p:cNvPr>
            <p:cNvGrpSpPr>
              <a:grpSpLocks/>
            </p:cNvGrpSpPr>
            <p:nvPr userDrawn="1"/>
          </p:nvGrpSpPr>
          <p:grpSpPr bwMode="auto">
            <a:xfrm>
              <a:off x="2486" y="3792"/>
              <a:ext cx="2456" cy="536"/>
              <a:chOff x="2486" y="3792"/>
              <a:chExt cx="2456" cy="536"/>
            </a:xfrm>
          </p:grpSpPr>
          <p:sp>
            <p:nvSpPr>
              <p:cNvPr id="5129" name="Freeform 9">
                <a:extLst>
                  <a:ext uri="{FF2B5EF4-FFF2-40B4-BE49-F238E27FC236}">
                    <a16:creationId xmlns:a16="http://schemas.microsoft.com/office/drawing/2014/main" id="{AC2A27B5-206C-63E5-A2B4-CC6447FE3BD7}"/>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0" name="Freeform 10">
                <a:extLst>
                  <a:ext uri="{FF2B5EF4-FFF2-40B4-BE49-F238E27FC236}">
                    <a16:creationId xmlns:a16="http://schemas.microsoft.com/office/drawing/2014/main" id="{AF289E0D-5622-7297-CC81-72E47538AB81}"/>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1" name="Freeform 11">
                <a:extLst>
                  <a:ext uri="{FF2B5EF4-FFF2-40B4-BE49-F238E27FC236}">
                    <a16:creationId xmlns:a16="http://schemas.microsoft.com/office/drawing/2014/main" id="{1946662B-F01B-2CF7-F6F7-24FF6D9F92C4}"/>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2" name="Freeform 12">
                <a:extLst>
                  <a:ext uri="{FF2B5EF4-FFF2-40B4-BE49-F238E27FC236}">
                    <a16:creationId xmlns:a16="http://schemas.microsoft.com/office/drawing/2014/main" id="{504C2223-B9C1-A399-5E80-B394263C1A12}"/>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3" name="Freeform 13">
                <a:extLst>
                  <a:ext uri="{FF2B5EF4-FFF2-40B4-BE49-F238E27FC236}">
                    <a16:creationId xmlns:a16="http://schemas.microsoft.com/office/drawing/2014/main" id="{DBD05D75-2050-25AD-F851-CFFC88174EF8}"/>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134" name="Freeform 14">
              <a:extLst>
                <a:ext uri="{FF2B5EF4-FFF2-40B4-BE49-F238E27FC236}">
                  <a16:creationId xmlns:a16="http://schemas.microsoft.com/office/drawing/2014/main" id="{BC68215E-FC02-09F7-CD32-03A938616234}"/>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5135" name="Group 15">
            <a:extLst>
              <a:ext uri="{FF2B5EF4-FFF2-40B4-BE49-F238E27FC236}">
                <a16:creationId xmlns:a16="http://schemas.microsoft.com/office/drawing/2014/main" id="{B794AC7E-5DD6-5C75-4D3A-8049BB517746}"/>
              </a:ext>
            </a:extLst>
          </p:cNvPr>
          <p:cNvGrpSpPr>
            <a:grpSpLocks/>
          </p:cNvGrpSpPr>
          <p:nvPr/>
        </p:nvGrpSpPr>
        <p:grpSpPr bwMode="auto">
          <a:xfrm>
            <a:off x="836085" y="6021388"/>
            <a:ext cx="7579783" cy="849312"/>
            <a:chOff x="395" y="3793"/>
            <a:chExt cx="3581" cy="535"/>
          </a:xfrm>
        </p:grpSpPr>
        <p:sp>
          <p:nvSpPr>
            <p:cNvPr id="5136" name="Freeform 16">
              <a:extLst>
                <a:ext uri="{FF2B5EF4-FFF2-40B4-BE49-F238E27FC236}">
                  <a16:creationId xmlns:a16="http://schemas.microsoft.com/office/drawing/2014/main" id="{D3AD0B38-C485-98AE-C596-38F8FD0C20CB}"/>
                </a:ext>
              </a:extLst>
            </p:cNvPr>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7" name="Freeform 17">
              <a:extLst>
                <a:ext uri="{FF2B5EF4-FFF2-40B4-BE49-F238E27FC236}">
                  <a16:creationId xmlns:a16="http://schemas.microsoft.com/office/drawing/2014/main" id="{03B585E6-AFD6-395D-78A3-6F0B288A0856}"/>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8" name="Freeform 18">
              <a:extLst>
                <a:ext uri="{FF2B5EF4-FFF2-40B4-BE49-F238E27FC236}">
                  <a16:creationId xmlns:a16="http://schemas.microsoft.com/office/drawing/2014/main" id="{1E86AE7A-8D38-CF11-3AB1-0FAEBEB623A1}"/>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9" name="Freeform 19">
              <a:extLst>
                <a:ext uri="{FF2B5EF4-FFF2-40B4-BE49-F238E27FC236}">
                  <a16:creationId xmlns:a16="http://schemas.microsoft.com/office/drawing/2014/main" id="{44E4DDE0-1DDA-9B05-C15A-945387123D54}"/>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40" name="Freeform 20">
              <a:extLst>
                <a:ext uri="{FF2B5EF4-FFF2-40B4-BE49-F238E27FC236}">
                  <a16:creationId xmlns:a16="http://schemas.microsoft.com/office/drawing/2014/main" id="{2B3C5AB5-8372-C4B8-4D83-ACA82985D0E9}"/>
                </a:ext>
              </a:extLst>
            </p:cNvPr>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41" name="Freeform 21">
              <a:extLst>
                <a:ext uri="{FF2B5EF4-FFF2-40B4-BE49-F238E27FC236}">
                  <a16:creationId xmlns:a16="http://schemas.microsoft.com/office/drawing/2014/main" id="{950F4D85-350C-7A24-2F8A-4326181EC2FC}"/>
                </a:ext>
              </a:extLst>
            </p:cNvPr>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142" name="Rectangle 22">
            <a:extLst>
              <a:ext uri="{FF2B5EF4-FFF2-40B4-BE49-F238E27FC236}">
                <a16:creationId xmlns:a16="http://schemas.microsoft.com/office/drawing/2014/main" id="{1BA0CE2D-CCA3-0299-FB20-F5A0A694F161}"/>
              </a:ext>
            </a:extLst>
          </p:cNvPr>
          <p:cNvSpPr>
            <a:spLocks noGrp="1" noChangeArrowheads="1"/>
          </p:cNvSpPr>
          <p:nvPr>
            <p:ph type="ctrTitle" sz="quarter"/>
          </p:nvPr>
        </p:nvSpPr>
        <p:spPr>
          <a:xfrm>
            <a:off x="609600" y="1447801"/>
            <a:ext cx="10972800" cy="1736725"/>
          </a:xfrm>
        </p:spPr>
        <p:txBody>
          <a:bodyPr/>
          <a:lstStyle>
            <a:lvl1pPr>
              <a:defRPr sz="5400"/>
            </a:lvl1pPr>
          </a:lstStyle>
          <a:p>
            <a:pPr lvl="0"/>
            <a:r>
              <a:rPr lang="en-US" altLang="en-US" noProof="0"/>
              <a:t>Click to edit Master title style</a:t>
            </a:r>
          </a:p>
        </p:txBody>
      </p:sp>
      <p:sp>
        <p:nvSpPr>
          <p:cNvPr id="5143" name="Rectangle 23">
            <a:extLst>
              <a:ext uri="{FF2B5EF4-FFF2-40B4-BE49-F238E27FC236}">
                <a16:creationId xmlns:a16="http://schemas.microsoft.com/office/drawing/2014/main" id="{D96E4CF2-2973-FBA1-6C49-EA32895A2C0A}"/>
              </a:ext>
            </a:extLst>
          </p:cNvPr>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a:t>Click to edit Master subtitle style</a:t>
            </a:r>
          </a:p>
        </p:txBody>
      </p:sp>
      <p:sp>
        <p:nvSpPr>
          <p:cNvPr id="5144" name="Rectangle 24">
            <a:extLst>
              <a:ext uri="{FF2B5EF4-FFF2-40B4-BE49-F238E27FC236}">
                <a16:creationId xmlns:a16="http://schemas.microsoft.com/office/drawing/2014/main" id="{FB28A0BA-C92D-15FC-D5EE-D1344C7BF64F}"/>
              </a:ext>
            </a:extLst>
          </p:cNvPr>
          <p:cNvSpPr>
            <a:spLocks noGrp="1" noChangeArrowheads="1"/>
          </p:cNvSpPr>
          <p:nvPr>
            <p:ph type="dt" sz="quarter" idx="2"/>
          </p:nvPr>
        </p:nvSpPr>
        <p:spPr/>
        <p:txBody>
          <a:bodyPr/>
          <a:lstStyle>
            <a:lvl1pPr>
              <a:defRPr/>
            </a:lvl1pPr>
          </a:lstStyle>
          <a:p>
            <a:endParaRPr lang="en-US" altLang="en-US"/>
          </a:p>
        </p:txBody>
      </p:sp>
      <p:sp>
        <p:nvSpPr>
          <p:cNvPr id="5145" name="Rectangle 25">
            <a:extLst>
              <a:ext uri="{FF2B5EF4-FFF2-40B4-BE49-F238E27FC236}">
                <a16:creationId xmlns:a16="http://schemas.microsoft.com/office/drawing/2014/main" id="{30660311-C655-7DDA-209B-5ADB99CBBDF0}"/>
              </a:ext>
            </a:extLst>
          </p:cNvPr>
          <p:cNvSpPr>
            <a:spLocks noGrp="1" noChangeArrowheads="1"/>
          </p:cNvSpPr>
          <p:nvPr>
            <p:ph type="sldNum" sz="quarter" idx="4"/>
          </p:nvPr>
        </p:nvSpPr>
        <p:spPr/>
        <p:txBody>
          <a:bodyPr/>
          <a:lstStyle>
            <a:lvl1pPr>
              <a:defRPr/>
            </a:lvl1pPr>
          </a:lstStyle>
          <a:p>
            <a:fld id="{38F23084-9784-4B01-AFD5-BEBFDE96D98F}" type="slidenum">
              <a:rPr lang="en-US" altLang="en-US"/>
              <a:pPr/>
              <a:t>‹#›</a:t>
            </a:fld>
            <a:endParaRPr lang="en-US" altLang="en-US"/>
          </a:p>
        </p:txBody>
      </p:sp>
      <p:sp>
        <p:nvSpPr>
          <p:cNvPr id="5146" name="Rectangle 26">
            <a:extLst>
              <a:ext uri="{FF2B5EF4-FFF2-40B4-BE49-F238E27FC236}">
                <a16:creationId xmlns:a16="http://schemas.microsoft.com/office/drawing/2014/main" id="{79F80D8E-2F64-B598-E406-CD3115910991}"/>
              </a:ext>
            </a:extLst>
          </p:cNvPr>
          <p:cNvSpPr>
            <a:spLocks noGrp="1" noChangeArrowheads="1"/>
          </p:cNvSpPr>
          <p:nvPr>
            <p:ph type="ftr" sz="quarter" idx="3"/>
          </p:nvPr>
        </p:nvSpPr>
        <p:spPr/>
        <p:txBody>
          <a:bodyPr/>
          <a:lstStyle>
            <a:lvl1pPr>
              <a:defRPr/>
            </a:lvl1pPr>
          </a:lstStyle>
          <a:p>
            <a:endParaRPr lang="en-US" altLang="en-US"/>
          </a:p>
        </p:txBody>
      </p:sp>
    </p:spTree>
    <p:extLst>
      <p:ext uri="{BB962C8B-B14F-4D97-AF65-F5344CB8AC3E}">
        <p14:creationId xmlns:p14="http://schemas.microsoft.com/office/powerpoint/2010/main" val="3096043720"/>
      </p:ext>
    </p:extLst>
  </p:cSld>
  <p:clrMapOvr>
    <a:masterClrMapping/>
  </p:clrMapOvr>
  <p:transition>
    <p:wheel spokes="8"/>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FA3E-D30D-1089-90C2-45B4F020D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0686E-7B35-7218-5646-D60E60BC08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F9E66-7792-E355-D956-BE6635D7CE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EC307D-4A3F-0118-D289-3E024D47FFC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E31C8C-1922-B058-6097-0558F00AA02E}"/>
              </a:ext>
            </a:extLst>
          </p:cNvPr>
          <p:cNvSpPr>
            <a:spLocks noGrp="1"/>
          </p:cNvSpPr>
          <p:nvPr>
            <p:ph type="sldNum" sz="quarter" idx="12"/>
          </p:nvPr>
        </p:nvSpPr>
        <p:spPr/>
        <p:txBody>
          <a:bodyPr/>
          <a:lstStyle>
            <a:lvl1pPr>
              <a:defRPr/>
            </a:lvl1pPr>
          </a:lstStyle>
          <a:p>
            <a:fld id="{FBED9021-1DBF-4EEA-B639-D178CD0863D6}" type="slidenum">
              <a:rPr lang="en-US" altLang="en-US"/>
              <a:pPr/>
              <a:t>‹#›</a:t>
            </a:fld>
            <a:endParaRPr lang="en-US" altLang="en-US"/>
          </a:p>
        </p:txBody>
      </p:sp>
    </p:spTree>
    <p:extLst>
      <p:ext uri="{BB962C8B-B14F-4D97-AF65-F5344CB8AC3E}">
        <p14:creationId xmlns:p14="http://schemas.microsoft.com/office/powerpoint/2010/main" val="2148486408"/>
      </p:ext>
    </p:extLst>
  </p:cSld>
  <p:clrMapOvr>
    <a:masterClrMapping/>
  </p:clrMapOvr>
  <p:transition>
    <p:wheel spokes="8"/>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F2B4-38C3-3995-E54A-485C2B7CC9F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467AF0-6DC4-4A1A-847C-670242D39E3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BE98105-7392-1481-BB04-F5FF782745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9B35E0-5423-107C-AEA0-C5E03C9974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7F38576-67F1-4F29-91F6-2D2BC1E11A45}"/>
              </a:ext>
            </a:extLst>
          </p:cNvPr>
          <p:cNvSpPr>
            <a:spLocks noGrp="1"/>
          </p:cNvSpPr>
          <p:nvPr>
            <p:ph type="sldNum" sz="quarter" idx="12"/>
          </p:nvPr>
        </p:nvSpPr>
        <p:spPr/>
        <p:txBody>
          <a:bodyPr/>
          <a:lstStyle>
            <a:lvl1pPr>
              <a:defRPr/>
            </a:lvl1pPr>
          </a:lstStyle>
          <a:p>
            <a:fld id="{BB5F3127-9FFB-48D3-A93A-B60317CC8964}" type="slidenum">
              <a:rPr lang="en-US" altLang="en-US"/>
              <a:pPr/>
              <a:t>‹#›</a:t>
            </a:fld>
            <a:endParaRPr lang="en-US" altLang="en-US"/>
          </a:p>
        </p:txBody>
      </p:sp>
    </p:spTree>
    <p:extLst>
      <p:ext uri="{BB962C8B-B14F-4D97-AF65-F5344CB8AC3E}">
        <p14:creationId xmlns:p14="http://schemas.microsoft.com/office/powerpoint/2010/main" val="1328536018"/>
      </p:ext>
    </p:extLst>
  </p:cSld>
  <p:clrMapOvr>
    <a:masterClrMapping/>
  </p:clrMapOvr>
  <p:transition>
    <p:wheel spokes="8"/>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75A9-1A02-B373-5B17-0296FA67C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E8AC8-CD20-2D6B-57A6-ECADFF317A78}"/>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66F48C-2060-D021-EA12-5F96C6CDE094}"/>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4A1FB9-28BD-35EF-2B51-81F7791DDD1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873FDE-5B64-133D-8599-D1B415EA1A1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7375AB0-1553-141E-7BDF-4CC18FAE01DD}"/>
              </a:ext>
            </a:extLst>
          </p:cNvPr>
          <p:cNvSpPr>
            <a:spLocks noGrp="1"/>
          </p:cNvSpPr>
          <p:nvPr>
            <p:ph type="sldNum" sz="quarter" idx="12"/>
          </p:nvPr>
        </p:nvSpPr>
        <p:spPr/>
        <p:txBody>
          <a:bodyPr/>
          <a:lstStyle>
            <a:lvl1pPr>
              <a:defRPr/>
            </a:lvl1pPr>
          </a:lstStyle>
          <a:p>
            <a:fld id="{3B5E0D13-CEF1-4D99-88BE-57DF051B9CCE}" type="slidenum">
              <a:rPr lang="en-US" altLang="en-US"/>
              <a:pPr/>
              <a:t>‹#›</a:t>
            </a:fld>
            <a:endParaRPr lang="en-US" altLang="en-US"/>
          </a:p>
        </p:txBody>
      </p:sp>
    </p:spTree>
    <p:extLst>
      <p:ext uri="{BB962C8B-B14F-4D97-AF65-F5344CB8AC3E}">
        <p14:creationId xmlns:p14="http://schemas.microsoft.com/office/powerpoint/2010/main" val="1920536508"/>
      </p:ext>
    </p:extLst>
  </p:cSld>
  <p:clrMapOvr>
    <a:masterClrMapping/>
  </p:clrMapOvr>
  <p:transition>
    <p:wheel spokes="8"/>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1D3E-6E5D-BF2B-2865-0E6DABC78C2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488596-832C-5381-5374-DFB9BA54B91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36AA8-0DD2-7FD2-182A-DB9B8B9D94C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5D867-85EE-827E-B2A9-78CF1287602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48EE2-98C4-10D3-9C9F-09BEFC78B91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38CEBE-1BF8-BEFF-0742-D1165080B64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1E19F09-EDAC-C970-0739-E0DAFE241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BBA1F51-45C6-9413-5AEA-E32420CB2245}"/>
              </a:ext>
            </a:extLst>
          </p:cNvPr>
          <p:cNvSpPr>
            <a:spLocks noGrp="1"/>
          </p:cNvSpPr>
          <p:nvPr>
            <p:ph type="sldNum" sz="quarter" idx="12"/>
          </p:nvPr>
        </p:nvSpPr>
        <p:spPr/>
        <p:txBody>
          <a:bodyPr/>
          <a:lstStyle>
            <a:lvl1pPr>
              <a:defRPr/>
            </a:lvl1pPr>
          </a:lstStyle>
          <a:p>
            <a:fld id="{270448E5-48EE-4EC9-84AA-6EB5E1DF51DF}" type="slidenum">
              <a:rPr lang="en-US" altLang="en-US"/>
              <a:pPr/>
              <a:t>‹#›</a:t>
            </a:fld>
            <a:endParaRPr lang="en-US" altLang="en-US"/>
          </a:p>
        </p:txBody>
      </p:sp>
    </p:spTree>
    <p:extLst>
      <p:ext uri="{BB962C8B-B14F-4D97-AF65-F5344CB8AC3E}">
        <p14:creationId xmlns:p14="http://schemas.microsoft.com/office/powerpoint/2010/main" val="1839381705"/>
      </p:ext>
    </p:extLst>
  </p:cSld>
  <p:clrMapOvr>
    <a:masterClrMapping/>
  </p:clrMapOvr>
  <p:transition>
    <p:wheel spokes="8"/>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E093-ACE1-6091-B2E9-8A6763F46C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D574BF-B4CB-CC4E-0EDD-3996EBEF14C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C9AF1BC-1702-2B42-E42F-26F58B76E4C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BC20A9B-F41B-5672-8DB8-E858946C61E2}"/>
              </a:ext>
            </a:extLst>
          </p:cNvPr>
          <p:cNvSpPr>
            <a:spLocks noGrp="1"/>
          </p:cNvSpPr>
          <p:nvPr>
            <p:ph type="sldNum" sz="quarter" idx="12"/>
          </p:nvPr>
        </p:nvSpPr>
        <p:spPr/>
        <p:txBody>
          <a:bodyPr/>
          <a:lstStyle>
            <a:lvl1pPr>
              <a:defRPr/>
            </a:lvl1pPr>
          </a:lstStyle>
          <a:p>
            <a:fld id="{9462EEB7-68EB-4533-B4C2-D1FEF71E5598}" type="slidenum">
              <a:rPr lang="en-US" altLang="en-US"/>
              <a:pPr/>
              <a:t>‹#›</a:t>
            </a:fld>
            <a:endParaRPr lang="en-US" altLang="en-US"/>
          </a:p>
        </p:txBody>
      </p:sp>
    </p:spTree>
    <p:extLst>
      <p:ext uri="{BB962C8B-B14F-4D97-AF65-F5344CB8AC3E}">
        <p14:creationId xmlns:p14="http://schemas.microsoft.com/office/powerpoint/2010/main" val="1677122495"/>
      </p:ext>
    </p:extLst>
  </p:cSld>
  <p:clrMapOvr>
    <a:masterClrMapping/>
  </p:clrMapOvr>
  <p:transition>
    <p:wheel spokes="8"/>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C325F-5057-8BFB-94BE-52874D4EB08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047A768-13FD-600C-F575-0FE8DEA5349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FA670EF-3827-52F8-DE87-39B03CCFFAFC}"/>
              </a:ext>
            </a:extLst>
          </p:cNvPr>
          <p:cNvSpPr>
            <a:spLocks noGrp="1"/>
          </p:cNvSpPr>
          <p:nvPr>
            <p:ph type="sldNum" sz="quarter" idx="12"/>
          </p:nvPr>
        </p:nvSpPr>
        <p:spPr/>
        <p:txBody>
          <a:bodyPr/>
          <a:lstStyle>
            <a:lvl1pPr>
              <a:defRPr/>
            </a:lvl1pPr>
          </a:lstStyle>
          <a:p>
            <a:fld id="{5D65305F-F6E2-4D4B-89C8-0A78E77EB8E8}" type="slidenum">
              <a:rPr lang="en-US" altLang="en-US"/>
              <a:pPr/>
              <a:t>‹#›</a:t>
            </a:fld>
            <a:endParaRPr lang="en-US" altLang="en-US"/>
          </a:p>
        </p:txBody>
      </p:sp>
    </p:spTree>
    <p:extLst>
      <p:ext uri="{BB962C8B-B14F-4D97-AF65-F5344CB8AC3E}">
        <p14:creationId xmlns:p14="http://schemas.microsoft.com/office/powerpoint/2010/main" val="743458767"/>
      </p:ext>
    </p:extLst>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Tuesday, December 20,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28918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5B3B-D3C0-BAB9-4861-A336A846C2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6D458A-03B9-E2CB-8AED-56B792CC4A7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BBBE33-2BAC-00C9-D14D-46E1B5F9878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2C517-D5B3-A114-C925-8E161DCF529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748AEDA-A4C8-02ED-FCF2-C1FBACC340E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458A56E-7CF8-214B-25FD-04A4F0A1D96C}"/>
              </a:ext>
            </a:extLst>
          </p:cNvPr>
          <p:cNvSpPr>
            <a:spLocks noGrp="1"/>
          </p:cNvSpPr>
          <p:nvPr>
            <p:ph type="sldNum" sz="quarter" idx="12"/>
          </p:nvPr>
        </p:nvSpPr>
        <p:spPr/>
        <p:txBody>
          <a:bodyPr/>
          <a:lstStyle>
            <a:lvl1pPr>
              <a:defRPr/>
            </a:lvl1pPr>
          </a:lstStyle>
          <a:p>
            <a:fld id="{F92A57F7-8CFD-4ADD-A3A2-8A9F4835FA8C}" type="slidenum">
              <a:rPr lang="en-US" altLang="en-US"/>
              <a:pPr/>
              <a:t>‹#›</a:t>
            </a:fld>
            <a:endParaRPr lang="en-US" altLang="en-US"/>
          </a:p>
        </p:txBody>
      </p:sp>
    </p:spTree>
    <p:extLst>
      <p:ext uri="{BB962C8B-B14F-4D97-AF65-F5344CB8AC3E}">
        <p14:creationId xmlns:p14="http://schemas.microsoft.com/office/powerpoint/2010/main" val="61260364"/>
      </p:ext>
    </p:extLst>
  </p:cSld>
  <p:clrMapOvr>
    <a:masterClrMapping/>
  </p:clrMapOvr>
  <p:transition>
    <p:wheel spokes="8"/>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3EEE-806F-6F86-671A-95CB1E54C37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62402-7C03-06E2-D0C8-B33063C2104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8BC618-2337-3472-88D0-036EC95B71C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E9B9D-490D-95AD-89D5-32A0F732CB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58B6CF2-90BF-95C2-3A2F-0C36BD6DF9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3FEEF23-764F-2240-6D84-BDB4F3C511AA}"/>
              </a:ext>
            </a:extLst>
          </p:cNvPr>
          <p:cNvSpPr>
            <a:spLocks noGrp="1"/>
          </p:cNvSpPr>
          <p:nvPr>
            <p:ph type="sldNum" sz="quarter" idx="12"/>
          </p:nvPr>
        </p:nvSpPr>
        <p:spPr/>
        <p:txBody>
          <a:bodyPr/>
          <a:lstStyle>
            <a:lvl1pPr>
              <a:defRPr/>
            </a:lvl1pPr>
          </a:lstStyle>
          <a:p>
            <a:fld id="{FB31D55E-2EA3-48D8-8284-90B2794D8448}" type="slidenum">
              <a:rPr lang="en-US" altLang="en-US"/>
              <a:pPr/>
              <a:t>‹#›</a:t>
            </a:fld>
            <a:endParaRPr lang="en-US" altLang="en-US"/>
          </a:p>
        </p:txBody>
      </p:sp>
    </p:spTree>
    <p:extLst>
      <p:ext uri="{BB962C8B-B14F-4D97-AF65-F5344CB8AC3E}">
        <p14:creationId xmlns:p14="http://schemas.microsoft.com/office/powerpoint/2010/main" val="604877235"/>
      </p:ext>
    </p:extLst>
  </p:cSld>
  <p:clrMapOvr>
    <a:masterClrMapping/>
  </p:clrMapOvr>
  <p:transition>
    <p:wheel spokes="8"/>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1A49-6F95-9F35-B18B-0DA1F2DE6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792AFC-C4DC-048F-E5CF-009635E9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B2425-56CE-DA05-7EA7-3D8A8B51CBA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27BB7F0-F20F-2737-B422-C7732F6263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31A30FA-3208-DBB8-3924-2C06BB5BF462}"/>
              </a:ext>
            </a:extLst>
          </p:cNvPr>
          <p:cNvSpPr>
            <a:spLocks noGrp="1"/>
          </p:cNvSpPr>
          <p:nvPr>
            <p:ph type="sldNum" sz="quarter" idx="12"/>
          </p:nvPr>
        </p:nvSpPr>
        <p:spPr/>
        <p:txBody>
          <a:bodyPr/>
          <a:lstStyle>
            <a:lvl1pPr>
              <a:defRPr/>
            </a:lvl1pPr>
          </a:lstStyle>
          <a:p>
            <a:fld id="{8E4193EC-A463-4788-BB12-B7C31934C862}" type="slidenum">
              <a:rPr lang="en-US" altLang="en-US"/>
              <a:pPr/>
              <a:t>‹#›</a:t>
            </a:fld>
            <a:endParaRPr lang="en-US" altLang="en-US"/>
          </a:p>
        </p:txBody>
      </p:sp>
    </p:spTree>
    <p:extLst>
      <p:ext uri="{BB962C8B-B14F-4D97-AF65-F5344CB8AC3E}">
        <p14:creationId xmlns:p14="http://schemas.microsoft.com/office/powerpoint/2010/main" val="2536678177"/>
      </p:ext>
    </p:extLst>
  </p:cSld>
  <p:clrMapOvr>
    <a:masterClrMapping/>
  </p:clrMapOvr>
  <p:transition>
    <p:wheel spokes="8"/>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D2619-77BB-0281-E82C-FE93F71AA6A6}"/>
              </a:ext>
            </a:extLst>
          </p:cNvPr>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3EBA17-B802-BE6E-5C90-8D9E68D9E6EE}"/>
              </a:ext>
            </a:extLst>
          </p:cNvPr>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6C6F8-A5DD-AD99-E6C9-2F32E74355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137B63-8FD5-ABD0-2165-4A28601E75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BB20EA-A438-5356-E292-FDC1272D2FB3}"/>
              </a:ext>
            </a:extLst>
          </p:cNvPr>
          <p:cNvSpPr>
            <a:spLocks noGrp="1"/>
          </p:cNvSpPr>
          <p:nvPr>
            <p:ph type="sldNum" sz="quarter" idx="12"/>
          </p:nvPr>
        </p:nvSpPr>
        <p:spPr/>
        <p:txBody>
          <a:bodyPr/>
          <a:lstStyle>
            <a:lvl1pPr>
              <a:defRPr/>
            </a:lvl1pPr>
          </a:lstStyle>
          <a:p>
            <a:fld id="{778069B2-8928-4936-A584-6C5426DA0A16}" type="slidenum">
              <a:rPr lang="en-US" altLang="en-US"/>
              <a:pPr/>
              <a:t>‹#›</a:t>
            </a:fld>
            <a:endParaRPr lang="en-US" altLang="en-US"/>
          </a:p>
        </p:txBody>
      </p:sp>
    </p:spTree>
    <p:extLst>
      <p:ext uri="{BB962C8B-B14F-4D97-AF65-F5344CB8AC3E}">
        <p14:creationId xmlns:p14="http://schemas.microsoft.com/office/powerpoint/2010/main" val="2033313974"/>
      </p:ext>
    </p:extLst>
  </p:cSld>
  <p:clrMapOvr>
    <a:masterClrMapping/>
  </p:clrMapOvr>
  <p:transition>
    <p:wheel spokes="8"/>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D2E2DAC0-3583-C4D3-A39F-FCBB4DD2F068}"/>
              </a:ext>
            </a:extLst>
          </p:cNvPr>
          <p:cNvGrpSpPr>
            <a:grpSpLocks/>
          </p:cNvGrpSpPr>
          <p:nvPr/>
        </p:nvGrpSpPr>
        <p:grpSpPr bwMode="auto">
          <a:xfrm>
            <a:off x="0" y="0"/>
            <a:ext cx="11277600" cy="5943600"/>
            <a:chOff x="0" y="0"/>
            <a:chExt cx="5328" cy="3744"/>
          </a:xfrm>
        </p:grpSpPr>
        <p:sp>
          <p:nvSpPr>
            <p:cNvPr id="5123" name="Freeform 3">
              <a:extLst>
                <a:ext uri="{FF2B5EF4-FFF2-40B4-BE49-F238E27FC236}">
                  <a16:creationId xmlns:a16="http://schemas.microsoft.com/office/drawing/2014/main" id="{2E31E8FD-D12E-E3CC-2AED-8CB0008F4334}"/>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4" name="Freeform 4">
              <a:extLst>
                <a:ext uri="{FF2B5EF4-FFF2-40B4-BE49-F238E27FC236}">
                  <a16:creationId xmlns:a16="http://schemas.microsoft.com/office/drawing/2014/main" id="{53E3BAB2-FDE7-9909-D497-2F1F9FC9C341}"/>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125" name="Rectangle 5">
            <a:extLst>
              <a:ext uri="{FF2B5EF4-FFF2-40B4-BE49-F238E27FC236}">
                <a16:creationId xmlns:a16="http://schemas.microsoft.com/office/drawing/2014/main" id="{949D8C2B-CDA0-75FF-01F7-F90DC8476FBF}"/>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2148D408-2543-26E1-A9D0-7AD521F035FF}"/>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A49CB232-B3C6-1E40-C65E-46C6127572FC}"/>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3B2CBB7-E701-5299-06B7-C12EE326A88D}"/>
              </a:ext>
            </a:extLst>
          </p:cNvPr>
          <p:cNvSpPr>
            <a:spLocks noGrp="1" noChangeArrowheads="1"/>
          </p:cNvSpPr>
          <p:nvPr>
            <p:ph type="sldNum" sz="quarter" idx="4"/>
          </p:nvPr>
        </p:nvSpPr>
        <p:spPr/>
        <p:txBody>
          <a:bodyPr/>
          <a:lstStyle>
            <a:lvl1pPr>
              <a:defRPr/>
            </a:lvl1pPr>
          </a:lstStyle>
          <a:p>
            <a:fld id="{AFBA066E-96CB-48F8-9F23-7A803838E824}" type="slidenum">
              <a:rPr lang="en-US" altLang="en-US"/>
              <a:pPr/>
              <a:t>‹#›</a:t>
            </a:fld>
            <a:endParaRPr lang="en-US" altLang="en-US"/>
          </a:p>
        </p:txBody>
      </p:sp>
      <p:sp>
        <p:nvSpPr>
          <p:cNvPr id="5129" name="Rectangle 9">
            <a:extLst>
              <a:ext uri="{FF2B5EF4-FFF2-40B4-BE49-F238E27FC236}">
                <a16:creationId xmlns:a16="http://schemas.microsoft.com/office/drawing/2014/main" id="{1CA24AC9-B520-4BFE-FD1D-C116506FF133}"/>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2953099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BEB9-2775-39F5-DF77-0C784C16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2961C-AAE4-B745-0768-D156D380D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1DF9F-73A8-E032-342E-39BD1A9B84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FF05EF-4A0A-17F8-9D19-D271412752F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B33104-E96E-812B-9088-1310B59132DE}"/>
              </a:ext>
            </a:extLst>
          </p:cNvPr>
          <p:cNvSpPr>
            <a:spLocks noGrp="1"/>
          </p:cNvSpPr>
          <p:nvPr>
            <p:ph type="sldNum" sz="quarter" idx="12"/>
          </p:nvPr>
        </p:nvSpPr>
        <p:spPr/>
        <p:txBody>
          <a:bodyPr/>
          <a:lstStyle>
            <a:lvl1pPr>
              <a:defRPr/>
            </a:lvl1pPr>
          </a:lstStyle>
          <a:p>
            <a:fld id="{35768B7E-E2A6-42F7-AD00-AE0C13C78843}" type="slidenum">
              <a:rPr lang="en-US" altLang="en-US"/>
              <a:pPr/>
              <a:t>‹#›</a:t>
            </a:fld>
            <a:endParaRPr lang="en-US" altLang="en-US"/>
          </a:p>
        </p:txBody>
      </p:sp>
    </p:spTree>
    <p:extLst>
      <p:ext uri="{BB962C8B-B14F-4D97-AF65-F5344CB8AC3E}">
        <p14:creationId xmlns:p14="http://schemas.microsoft.com/office/powerpoint/2010/main" val="1926507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2659-3A18-E59E-3633-8A4B7F41D9D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F22D3-2F91-BB21-30E0-E71FD5ECE51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EF8F27C-3A79-A11C-1E16-1019112C95E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ECE30A-86AF-64E0-5EE3-9321832353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4777BB-D986-3B83-CC68-95B9DE352E13}"/>
              </a:ext>
            </a:extLst>
          </p:cNvPr>
          <p:cNvSpPr>
            <a:spLocks noGrp="1"/>
          </p:cNvSpPr>
          <p:nvPr>
            <p:ph type="sldNum" sz="quarter" idx="12"/>
          </p:nvPr>
        </p:nvSpPr>
        <p:spPr/>
        <p:txBody>
          <a:bodyPr/>
          <a:lstStyle>
            <a:lvl1pPr>
              <a:defRPr/>
            </a:lvl1pPr>
          </a:lstStyle>
          <a:p>
            <a:fld id="{B9FE75F1-B77F-420A-8BB9-D33F724AA819}" type="slidenum">
              <a:rPr lang="en-US" altLang="en-US"/>
              <a:pPr/>
              <a:t>‹#›</a:t>
            </a:fld>
            <a:endParaRPr lang="en-US" altLang="en-US"/>
          </a:p>
        </p:txBody>
      </p:sp>
    </p:spTree>
    <p:extLst>
      <p:ext uri="{BB962C8B-B14F-4D97-AF65-F5344CB8AC3E}">
        <p14:creationId xmlns:p14="http://schemas.microsoft.com/office/powerpoint/2010/main" val="3657080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AFFE-A074-C43A-1AB1-41A4A80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B7125-2610-63DF-C485-C4F8A9D0FBFA}"/>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A5A2BB-CAA0-36A2-7E31-2894612835DB}"/>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79D9E2-424D-BFA5-2FCF-589F40203D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8C4F8E-9626-A58F-07DC-B4ADF4F6F0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4CC9DA-54D0-8082-62CE-082D464B2FDD}"/>
              </a:ext>
            </a:extLst>
          </p:cNvPr>
          <p:cNvSpPr>
            <a:spLocks noGrp="1"/>
          </p:cNvSpPr>
          <p:nvPr>
            <p:ph type="sldNum" sz="quarter" idx="12"/>
          </p:nvPr>
        </p:nvSpPr>
        <p:spPr/>
        <p:txBody>
          <a:bodyPr/>
          <a:lstStyle>
            <a:lvl1pPr>
              <a:defRPr/>
            </a:lvl1pPr>
          </a:lstStyle>
          <a:p>
            <a:fld id="{3A99F95E-D186-49C9-9D22-717C1E49CBE8}" type="slidenum">
              <a:rPr lang="en-US" altLang="en-US"/>
              <a:pPr/>
              <a:t>‹#›</a:t>
            </a:fld>
            <a:endParaRPr lang="en-US" altLang="en-US"/>
          </a:p>
        </p:txBody>
      </p:sp>
    </p:spTree>
    <p:extLst>
      <p:ext uri="{BB962C8B-B14F-4D97-AF65-F5344CB8AC3E}">
        <p14:creationId xmlns:p14="http://schemas.microsoft.com/office/powerpoint/2010/main" val="975077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A77F-AACD-A2B5-C20A-ECD22857097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56BC0F-002C-FB6D-73FF-37012A8276A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C8D48C-2B6C-6371-66EA-E9E19AB5A52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F9489-2A07-221A-D404-4C2B4C1B767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C71043-C206-11A0-B547-343628357B5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6BE54-A652-C52E-0AC5-AF812A0810D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5ED6DBB-D8AE-3722-99F0-0C0973E6BBD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2546B4-1104-1B7F-56C8-B9F4CA71C465}"/>
              </a:ext>
            </a:extLst>
          </p:cNvPr>
          <p:cNvSpPr>
            <a:spLocks noGrp="1"/>
          </p:cNvSpPr>
          <p:nvPr>
            <p:ph type="sldNum" sz="quarter" idx="12"/>
          </p:nvPr>
        </p:nvSpPr>
        <p:spPr/>
        <p:txBody>
          <a:bodyPr/>
          <a:lstStyle>
            <a:lvl1pPr>
              <a:defRPr/>
            </a:lvl1pPr>
          </a:lstStyle>
          <a:p>
            <a:fld id="{6083722C-65CA-4929-86EB-24E803D676E9}" type="slidenum">
              <a:rPr lang="en-US" altLang="en-US"/>
              <a:pPr/>
              <a:t>‹#›</a:t>
            </a:fld>
            <a:endParaRPr lang="en-US" altLang="en-US"/>
          </a:p>
        </p:txBody>
      </p:sp>
    </p:spTree>
    <p:extLst>
      <p:ext uri="{BB962C8B-B14F-4D97-AF65-F5344CB8AC3E}">
        <p14:creationId xmlns:p14="http://schemas.microsoft.com/office/powerpoint/2010/main" val="1411740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1A7B-377E-C043-2B40-FF4501D607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00E66-45FE-77EC-AF42-7550AB90E08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F0CF43-4FA2-4E06-A4A4-1CFD895021F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011AA3D-3EEB-27CB-60EC-5FC50A4B06DC}"/>
              </a:ext>
            </a:extLst>
          </p:cNvPr>
          <p:cNvSpPr>
            <a:spLocks noGrp="1"/>
          </p:cNvSpPr>
          <p:nvPr>
            <p:ph type="sldNum" sz="quarter" idx="12"/>
          </p:nvPr>
        </p:nvSpPr>
        <p:spPr/>
        <p:txBody>
          <a:bodyPr/>
          <a:lstStyle>
            <a:lvl1pPr>
              <a:defRPr/>
            </a:lvl1pPr>
          </a:lstStyle>
          <a:p>
            <a:fld id="{93F9CE09-22C3-4EF8-9B38-7197BAF291E5}" type="slidenum">
              <a:rPr lang="en-US" altLang="en-US"/>
              <a:pPr/>
              <a:t>‹#›</a:t>
            </a:fld>
            <a:endParaRPr lang="en-US" altLang="en-US"/>
          </a:p>
        </p:txBody>
      </p:sp>
    </p:spTree>
    <p:extLst>
      <p:ext uri="{BB962C8B-B14F-4D97-AF65-F5344CB8AC3E}">
        <p14:creationId xmlns:p14="http://schemas.microsoft.com/office/powerpoint/2010/main" val="241206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December 20,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2602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F1876-8622-97FF-2CB1-531C0780B0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EE34125-AD74-42E1-7016-E02AAFC732D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ED15004-BC24-4834-3DE5-E1B9624BF114}"/>
              </a:ext>
            </a:extLst>
          </p:cNvPr>
          <p:cNvSpPr>
            <a:spLocks noGrp="1"/>
          </p:cNvSpPr>
          <p:nvPr>
            <p:ph type="sldNum" sz="quarter" idx="12"/>
          </p:nvPr>
        </p:nvSpPr>
        <p:spPr/>
        <p:txBody>
          <a:bodyPr/>
          <a:lstStyle>
            <a:lvl1pPr>
              <a:defRPr/>
            </a:lvl1pPr>
          </a:lstStyle>
          <a:p>
            <a:fld id="{90045148-1019-488A-AAAA-684B59D5ED67}" type="slidenum">
              <a:rPr lang="en-US" altLang="en-US"/>
              <a:pPr/>
              <a:t>‹#›</a:t>
            </a:fld>
            <a:endParaRPr lang="en-US" altLang="en-US"/>
          </a:p>
        </p:txBody>
      </p:sp>
    </p:spTree>
    <p:extLst>
      <p:ext uri="{BB962C8B-B14F-4D97-AF65-F5344CB8AC3E}">
        <p14:creationId xmlns:p14="http://schemas.microsoft.com/office/powerpoint/2010/main" val="786891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24E1-309B-20A4-DCB7-6C2B704E20B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0EDF4-96A6-FE00-73F0-9E6086F058D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636CD7-1F08-C12B-A0DE-380A14FA4F2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0EDF0-D7B5-0F68-08BA-B68B6BBBE3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7CE36D7-63D5-198E-1C8D-2A2D17826AC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DBD2F8-E15D-9474-9F37-5D9A741EA9BD}"/>
              </a:ext>
            </a:extLst>
          </p:cNvPr>
          <p:cNvSpPr>
            <a:spLocks noGrp="1"/>
          </p:cNvSpPr>
          <p:nvPr>
            <p:ph type="sldNum" sz="quarter" idx="12"/>
          </p:nvPr>
        </p:nvSpPr>
        <p:spPr/>
        <p:txBody>
          <a:bodyPr/>
          <a:lstStyle>
            <a:lvl1pPr>
              <a:defRPr/>
            </a:lvl1pPr>
          </a:lstStyle>
          <a:p>
            <a:fld id="{FA3A1972-186C-4148-9604-9580318FD083}" type="slidenum">
              <a:rPr lang="en-US" altLang="en-US"/>
              <a:pPr/>
              <a:t>‹#›</a:t>
            </a:fld>
            <a:endParaRPr lang="en-US" altLang="en-US"/>
          </a:p>
        </p:txBody>
      </p:sp>
    </p:spTree>
    <p:extLst>
      <p:ext uri="{BB962C8B-B14F-4D97-AF65-F5344CB8AC3E}">
        <p14:creationId xmlns:p14="http://schemas.microsoft.com/office/powerpoint/2010/main" val="3362654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C993-8FAD-C28C-52FB-720D3F751C7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A50E7A-59E8-D617-EE88-5BD54C633C3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7BD39-F22B-E388-6B37-A288247C8EA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39A2A-E588-B3EB-A0FD-CE045A61A19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6CAD2FA-8938-268A-6459-D87453C17DF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E00FC17-A65E-328E-1AE4-DD7D3A6F7766}"/>
              </a:ext>
            </a:extLst>
          </p:cNvPr>
          <p:cNvSpPr>
            <a:spLocks noGrp="1"/>
          </p:cNvSpPr>
          <p:nvPr>
            <p:ph type="sldNum" sz="quarter" idx="12"/>
          </p:nvPr>
        </p:nvSpPr>
        <p:spPr/>
        <p:txBody>
          <a:bodyPr/>
          <a:lstStyle>
            <a:lvl1pPr>
              <a:defRPr/>
            </a:lvl1pPr>
          </a:lstStyle>
          <a:p>
            <a:fld id="{3811D9F6-0657-47CC-90E8-E72F728EE4D4}" type="slidenum">
              <a:rPr lang="en-US" altLang="en-US"/>
              <a:pPr/>
              <a:t>‹#›</a:t>
            </a:fld>
            <a:endParaRPr lang="en-US" altLang="en-US"/>
          </a:p>
        </p:txBody>
      </p:sp>
    </p:spTree>
    <p:extLst>
      <p:ext uri="{BB962C8B-B14F-4D97-AF65-F5344CB8AC3E}">
        <p14:creationId xmlns:p14="http://schemas.microsoft.com/office/powerpoint/2010/main" val="952293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ED1B-2C9A-C18B-D1CA-FD9B299BB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AF284-9992-85B0-7828-F01745F577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1F8FF-0A46-C23E-4FE7-2607E5EBB3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DE35282-142E-5348-E708-CB322C5B35C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C64810-8D22-CF97-78DE-070A42873CF4}"/>
              </a:ext>
            </a:extLst>
          </p:cNvPr>
          <p:cNvSpPr>
            <a:spLocks noGrp="1"/>
          </p:cNvSpPr>
          <p:nvPr>
            <p:ph type="sldNum" sz="quarter" idx="12"/>
          </p:nvPr>
        </p:nvSpPr>
        <p:spPr/>
        <p:txBody>
          <a:bodyPr/>
          <a:lstStyle>
            <a:lvl1pPr>
              <a:defRPr/>
            </a:lvl1pPr>
          </a:lstStyle>
          <a:p>
            <a:fld id="{517851D4-774A-4495-9BD7-796F2FB9F195}" type="slidenum">
              <a:rPr lang="en-US" altLang="en-US"/>
              <a:pPr/>
              <a:t>‹#›</a:t>
            </a:fld>
            <a:endParaRPr lang="en-US" altLang="en-US"/>
          </a:p>
        </p:txBody>
      </p:sp>
    </p:spTree>
    <p:extLst>
      <p:ext uri="{BB962C8B-B14F-4D97-AF65-F5344CB8AC3E}">
        <p14:creationId xmlns:p14="http://schemas.microsoft.com/office/powerpoint/2010/main" val="1370602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0AB99-75C0-49FF-51A5-C01EE4FB8058}"/>
              </a:ext>
            </a:extLst>
          </p:cNvPr>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3111D-A5FA-7670-5289-C0FFE9D8C082}"/>
              </a:ext>
            </a:extLst>
          </p:cNvPr>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32593-3648-34F8-46F9-82E9387D90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8C242A-DB3C-CB00-2BF7-5517CCC4F21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37B30A6-0E94-DD3A-8667-979339805687}"/>
              </a:ext>
            </a:extLst>
          </p:cNvPr>
          <p:cNvSpPr>
            <a:spLocks noGrp="1"/>
          </p:cNvSpPr>
          <p:nvPr>
            <p:ph type="sldNum" sz="quarter" idx="12"/>
          </p:nvPr>
        </p:nvSpPr>
        <p:spPr/>
        <p:txBody>
          <a:bodyPr/>
          <a:lstStyle>
            <a:lvl1pPr>
              <a:defRPr/>
            </a:lvl1pPr>
          </a:lstStyle>
          <a:p>
            <a:fld id="{7C0298A9-478B-41A3-AB72-E8F855BEDA00}" type="slidenum">
              <a:rPr lang="en-US" altLang="en-US"/>
              <a:pPr/>
              <a:t>‹#›</a:t>
            </a:fld>
            <a:endParaRPr lang="en-US" altLang="en-US"/>
          </a:p>
        </p:txBody>
      </p:sp>
    </p:spTree>
    <p:extLst>
      <p:ext uri="{BB962C8B-B14F-4D97-AF65-F5344CB8AC3E}">
        <p14:creationId xmlns:p14="http://schemas.microsoft.com/office/powerpoint/2010/main" val="1005106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FEF5-A7A1-022A-4672-A673F6B96A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7375D6-F6D1-1E4A-3594-FFA108714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5B6A8-DC5F-6A6A-69C7-BB370F1C63E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59EE524-23C8-86E0-CE79-9A26AE0EF4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EE6C06-E163-1A44-5AD3-DB632EE6A679}"/>
              </a:ext>
            </a:extLst>
          </p:cNvPr>
          <p:cNvSpPr>
            <a:spLocks noGrp="1"/>
          </p:cNvSpPr>
          <p:nvPr>
            <p:ph type="sldNum" sz="quarter" idx="12"/>
          </p:nvPr>
        </p:nvSpPr>
        <p:spPr/>
        <p:txBody>
          <a:bodyPr/>
          <a:lstStyle>
            <a:lvl1pPr>
              <a:defRPr/>
            </a:lvl1pPr>
          </a:lstStyle>
          <a:p>
            <a:fld id="{F33AE201-87A0-4BF1-9332-F256A940B52F}" type="slidenum">
              <a:rPr lang="en-US" altLang="en-US"/>
              <a:pPr/>
              <a:t>‹#›</a:t>
            </a:fld>
            <a:endParaRPr lang="en-US" altLang="en-US"/>
          </a:p>
        </p:txBody>
      </p:sp>
    </p:spTree>
    <p:extLst>
      <p:ext uri="{BB962C8B-B14F-4D97-AF65-F5344CB8AC3E}">
        <p14:creationId xmlns:p14="http://schemas.microsoft.com/office/powerpoint/2010/main" val="114529761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5D2-F4A8-2ABA-0CE0-589AE5E82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E914D-3460-806F-2B55-A8A5BB1ED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E965A-37D5-8F14-5BE8-913C99A8DC0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873A3E-4946-2E25-A28C-5554D60ADC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638331-8FD1-7EC5-30CC-67D942538489}"/>
              </a:ext>
            </a:extLst>
          </p:cNvPr>
          <p:cNvSpPr>
            <a:spLocks noGrp="1"/>
          </p:cNvSpPr>
          <p:nvPr>
            <p:ph type="sldNum" sz="quarter" idx="12"/>
          </p:nvPr>
        </p:nvSpPr>
        <p:spPr/>
        <p:txBody>
          <a:bodyPr/>
          <a:lstStyle>
            <a:lvl1pPr>
              <a:defRPr/>
            </a:lvl1pPr>
          </a:lstStyle>
          <a:p>
            <a:fld id="{85E3748B-3483-431F-8F23-20EFB080B361}" type="slidenum">
              <a:rPr lang="en-US" altLang="en-US"/>
              <a:pPr/>
              <a:t>‹#›</a:t>
            </a:fld>
            <a:endParaRPr lang="en-US" altLang="en-US"/>
          </a:p>
        </p:txBody>
      </p:sp>
    </p:spTree>
    <p:extLst>
      <p:ext uri="{BB962C8B-B14F-4D97-AF65-F5344CB8AC3E}">
        <p14:creationId xmlns:p14="http://schemas.microsoft.com/office/powerpoint/2010/main" val="307247301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540F-E9E6-6DDE-1053-EC387EF29BB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53CC44-ADFA-6E8E-3711-730055C2472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700986B-7D05-5455-EFA7-CC06C5016F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F631D5B-EF88-9832-F7C3-41B928954AC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046ED3-DCE2-7A0E-FCE9-EC682D080E7E}"/>
              </a:ext>
            </a:extLst>
          </p:cNvPr>
          <p:cNvSpPr>
            <a:spLocks noGrp="1"/>
          </p:cNvSpPr>
          <p:nvPr>
            <p:ph type="sldNum" sz="quarter" idx="12"/>
          </p:nvPr>
        </p:nvSpPr>
        <p:spPr/>
        <p:txBody>
          <a:bodyPr/>
          <a:lstStyle>
            <a:lvl1pPr>
              <a:defRPr/>
            </a:lvl1pPr>
          </a:lstStyle>
          <a:p>
            <a:fld id="{6A8FBD7F-67CF-4BC0-86C3-AB61AEAD99F0}" type="slidenum">
              <a:rPr lang="en-US" altLang="en-US"/>
              <a:pPr/>
              <a:t>‹#›</a:t>
            </a:fld>
            <a:endParaRPr lang="en-US" altLang="en-US"/>
          </a:p>
        </p:txBody>
      </p:sp>
    </p:spTree>
    <p:extLst>
      <p:ext uri="{BB962C8B-B14F-4D97-AF65-F5344CB8AC3E}">
        <p14:creationId xmlns:p14="http://schemas.microsoft.com/office/powerpoint/2010/main" val="275630633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D58A-BCAA-A7A2-495B-65A24DF852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1DCC2E-7032-B3BD-15BB-4B5061E4CEE7}"/>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8F8B4-D651-3327-FD46-C5E5873E3C8A}"/>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73B12-9C51-0218-3FA0-037E79E0592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FBD539C-9CDF-CB6A-6B7B-F71C173DB43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968E068-23C8-8C82-AF9F-366CBFD0B09E}"/>
              </a:ext>
            </a:extLst>
          </p:cNvPr>
          <p:cNvSpPr>
            <a:spLocks noGrp="1"/>
          </p:cNvSpPr>
          <p:nvPr>
            <p:ph type="sldNum" sz="quarter" idx="12"/>
          </p:nvPr>
        </p:nvSpPr>
        <p:spPr/>
        <p:txBody>
          <a:bodyPr/>
          <a:lstStyle>
            <a:lvl1pPr>
              <a:defRPr/>
            </a:lvl1pPr>
          </a:lstStyle>
          <a:p>
            <a:fld id="{C7302D37-314F-4DD9-8AFC-71F39F6976C0}" type="slidenum">
              <a:rPr lang="en-US" altLang="en-US"/>
              <a:pPr/>
              <a:t>‹#›</a:t>
            </a:fld>
            <a:endParaRPr lang="en-US" altLang="en-US"/>
          </a:p>
        </p:txBody>
      </p:sp>
    </p:spTree>
    <p:extLst>
      <p:ext uri="{BB962C8B-B14F-4D97-AF65-F5344CB8AC3E}">
        <p14:creationId xmlns:p14="http://schemas.microsoft.com/office/powerpoint/2010/main" val="24702175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8376B-F2AE-EFD1-BCA3-41CDE5DDD31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6A70F5-AE96-A6F1-D662-F906DB0DAD8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FDE3B-B04B-2693-A49C-2C023D9EFAF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948663-7273-F93A-2258-0863EF11CBD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09FEF6-568D-39E3-6F5D-19FC1E983E4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3C1F3C-6E7B-51A1-D4DE-96C7ABB42C3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01CDDA6-7CD3-0F65-BFEF-C1F6406C042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5D5BB49-0EFE-1E8C-EAF4-0820042DC528}"/>
              </a:ext>
            </a:extLst>
          </p:cNvPr>
          <p:cNvSpPr>
            <a:spLocks noGrp="1"/>
          </p:cNvSpPr>
          <p:nvPr>
            <p:ph type="sldNum" sz="quarter" idx="12"/>
          </p:nvPr>
        </p:nvSpPr>
        <p:spPr/>
        <p:txBody>
          <a:bodyPr/>
          <a:lstStyle>
            <a:lvl1pPr>
              <a:defRPr/>
            </a:lvl1pPr>
          </a:lstStyle>
          <a:p>
            <a:fld id="{B821C6E4-2D97-4B10-8752-B1FA42F00FDD}" type="slidenum">
              <a:rPr lang="en-US" altLang="en-US"/>
              <a:pPr/>
              <a:t>‹#›</a:t>
            </a:fld>
            <a:endParaRPr lang="en-US" altLang="en-US"/>
          </a:p>
        </p:txBody>
      </p:sp>
    </p:spTree>
    <p:extLst>
      <p:ext uri="{BB962C8B-B14F-4D97-AF65-F5344CB8AC3E}">
        <p14:creationId xmlns:p14="http://schemas.microsoft.com/office/powerpoint/2010/main" val="19380522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Tuesday, December 20,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2451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B9C8-C75D-4C45-E226-8FFEA9AF64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D223A-85C1-6808-1FCC-CCB0DF51AFE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C724F84-3655-0EEB-94F2-908D914249E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26BCC4C-55A0-BCF3-D069-B74C715D86E7}"/>
              </a:ext>
            </a:extLst>
          </p:cNvPr>
          <p:cNvSpPr>
            <a:spLocks noGrp="1"/>
          </p:cNvSpPr>
          <p:nvPr>
            <p:ph type="sldNum" sz="quarter" idx="12"/>
          </p:nvPr>
        </p:nvSpPr>
        <p:spPr/>
        <p:txBody>
          <a:bodyPr/>
          <a:lstStyle>
            <a:lvl1pPr>
              <a:defRPr/>
            </a:lvl1pPr>
          </a:lstStyle>
          <a:p>
            <a:fld id="{BC030DD7-2EA3-46FD-98DC-F82722D4779B}" type="slidenum">
              <a:rPr lang="en-US" altLang="en-US"/>
              <a:pPr/>
              <a:t>‹#›</a:t>
            </a:fld>
            <a:endParaRPr lang="en-US" altLang="en-US"/>
          </a:p>
        </p:txBody>
      </p:sp>
    </p:spTree>
    <p:extLst>
      <p:ext uri="{BB962C8B-B14F-4D97-AF65-F5344CB8AC3E}">
        <p14:creationId xmlns:p14="http://schemas.microsoft.com/office/powerpoint/2010/main" val="13945413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D9EAE-4BF2-6E7A-9DD8-E3B7ADC074F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2DAB2C8-21FB-B5FC-63C0-0B1F3F98F82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8CA00B-7807-E65E-8204-6ED4BF361EB4}"/>
              </a:ext>
            </a:extLst>
          </p:cNvPr>
          <p:cNvSpPr>
            <a:spLocks noGrp="1"/>
          </p:cNvSpPr>
          <p:nvPr>
            <p:ph type="sldNum" sz="quarter" idx="12"/>
          </p:nvPr>
        </p:nvSpPr>
        <p:spPr/>
        <p:txBody>
          <a:bodyPr/>
          <a:lstStyle>
            <a:lvl1pPr>
              <a:defRPr/>
            </a:lvl1pPr>
          </a:lstStyle>
          <a:p>
            <a:fld id="{2FB52EE8-A03B-4E77-954D-D328377CE337}" type="slidenum">
              <a:rPr lang="en-US" altLang="en-US"/>
              <a:pPr/>
              <a:t>‹#›</a:t>
            </a:fld>
            <a:endParaRPr lang="en-US" altLang="en-US"/>
          </a:p>
        </p:txBody>
      </p:sp>
    </p:spTree>
    <p:extLst>
      <p:ext uri="{BB962C8B-B14F-4D97-AF65-F5344CB8AC3E}">
        <p14:creationId xmlns:p14="http://schemas.microsoft.com/office/powerpoint/2010/main" val="345715772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E811-1BEB-38FB-DEB2-4F83B38F1AD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9BF962-197C-C7CF-9C7B-06AA58616AF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9487C-F5C9-B289-80C7-434E1A34D08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3C7AD-CC5B-A57E-3400-16179CD418C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C03532-BE9E-BC98-E07C-754BBC27522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7F946-5B10-0E62-36C5-8EDEBD86847E}"/>
              </a:ext>
            </a:extLst>
          </p:cNvPr>
          <p:cNvSpPr>
            <a:spLocks noGrp="1"/>
          </p:cNvSpPr>
          <p:nvPr>
            <p:ph type="sldNum" sz="quarter" idx="12"/>
          </p:nvPr>
        </p:nvSpPr>
        <p:spPr/>
        <p:txBody>
          <a:bodyPr/>
          <a:lstStyle>
            <a:lvl1pPr>
              <a:defRPr/>
            </a:lvl1pPr>
          </a:lstStyle>
          <a:p>
            <a:fld id="{DAE5BFF7-7AC5-4372-AC68-E02B78F189E4}" type="slidenum">
              <a:rPr lang="en-US" altLang="en-US"/>
              <a:pPr/>
              <a:t>‹#›</a:t>
            </a:fld>
            <a:endParaRPr lang="en-US" altLang="en-US"/>
          </a:p>
        </p:txBody>
      </p:sp>
    </p:spTree>
    <p:extLst>
      <p:ext uri="{BB962C8B-B14F-4D97-AF65-F5344CB8AC3E}">
        <p14:creationId xmlns:p14="http://schemas.microsoft.com/office/powerpoint/2010/main" val="294991832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D0FF-7B47-B5BD-DA4B-AC52484871F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D6265-B030-9A23-6592-2E645BEE64D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C44007-C20E-5406-D1CD-9566E22EFF9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97123-E176-5F35-CFCC-8C8966F6DA1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9CD7E3C-3939-3DC5-07E3-D5ECE314C8B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6471683-D6B6-7AEE-9CD7-EBEE9DB1BD54}"/>
              </a:ext>
            </a:extLst>
          </p:cNvPr>
          <p:cNvSpPr>
            <a:spLocks noGrp="1"/>
          </p:cNvSpPr>
          <p:nvPr>
            <p:ph type="sldNum" sz="quarter" idx="12"/>
          </p:nvPr>
        </p:nvSpPr>
        <p:spPr/>
        <p:txBody>
          <a:bodyPr/>
          <a:lstStyle>
            <a:lvl1pPr>
              <a:defRPr/>
            </a:lvl1pPr>
          </a:lstStyle>
          <a:p>
            <a:fld id="{2B6E29DE-7615-4A8A-B7DD-E2077847BC47}" type="slidenum">
              <a:rPr lang="en-US" altLang="en-US"/>
              <a:pPr/>
              <a:t>‹#›</a:t>
            </a:fld>
            <a:endParaRPr lang="en-US" altLang="en-US"/>
          </a:p>
        </p:txBody>
      </p:sp>
    </p:spTree>
    <p:extLst>
      <p:ext uri="{BB962C8B-B14F-4D97-AF65-F5344CB8AC3E}">
        <p14:creationId xmlns:p14="http://schemas.microsoft.com/office/powerpoint/2010/main" val="335583912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85A7-FCAB-914D-B644-452CEC98BD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0C2ABD-54C0-ECE6-2106-D2C82217D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E5C17-6893-93E2-C4AB-663F987682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90E1942-9779-6F88-D747-ABE9AA36F83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2F4D97-D2DD-31D9-2111-ACB8136D69EB}"/>
              </a:ext>
            </a:extLst>
          </p:cNvPr>
          <p:cNvSpPr>
            <a:spLocks noGrp="1"/>
          </p:cNvSpPr>
          <p:nvPr>
            <p:ph type="sldNum" sz="quarter" idx="12"/>
          </p:nvPr>
        </p:nvSpPr>
        <p:spPr/>
        <p:txBody>
          <a:bodyPr/>
          <a:lstStyle>
            <a:lvl1pPr>
              <a:defRPr/>
            </a:lvl1pPr>
          </a:lstStyle>
          <a:p>
            <a:fld id="{FCFAA8A3-3B53-4738-AA8C-AE556DC179D5}" type="slidenum">
              <a:rPr lang="en-US" altLang="en-US"/>
              <a:pPr/>
              <a:t>‹#›</a:t>
            </a:fld>
            <a:endParaRPr lang="en-US" altLang="en-US"/>
          </a:p>
        </p:txBody>
      </p:sp>
    </p:spTree>
    <p:extLst>
      <p:ext uri="{BB962C8B-B14F-4D97-AF65-F5344CB8AC3E}">
        <p14:creationId xmlns:p14="http://schemas.microsoft.com/office/powerpoint/2010/main" val="9655534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CF1E4-6BD7-EDA7-2754-AB20027D89A0}"/>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036DFD-10D6-E3C8-43A4-750E164FD88E}"/>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10599-0FEE-E240-5889-25416FC870A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587BDA-9D05-562B-462C-29A5D1F86D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9BA523-E864-7BEA-C9A8-724268E26878}"/>
              </a:ext>
            </a:extLst>
          </p:cNvPr>
          <p:cNvSpPr>
            <a:spLocks noGrp="1"/>
          </p:cNvSpPr>
          <p:nvPr>
            <p:ph type="sldNum" sz="quarter" idx="12"/>
          </p:nvPr>
        </p:nvSpPr>
        <p:spPr/>
        <p:txBody>
          <a:bodyPr/>
          <a:lstStyle>
            <a:lvl1pPr>
              <a:defRPr/>
            </a:lvl1pPr>
          </a:lstStyle>
          <a:p>
            <a:fld id="{CD817983-F941-4C51-A8B2-7EE0CB046081}" type="slidenum">
              <a:rPr lang="en-US" altLang="en-US"/>
              <a:pPr/>
              <a:t>‹#›</a:t>
            </a:fld>
            <a:endParaRPr lang="en-US" altLang="en-US"/>
          </a:p>
        </p:txBody>
      </p:sp>
    </p:spTree>
    <p:extLst>
      <p:ext uri="{BB962C8B-B14F-4D97-AF65-F5344CB8AC3E}">
        <p14:creationId xmlns:p14="http://schemas.microsoft.com/office/powerpoint/2010/main" val="419050131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463A-2DE1-2690-AADF-0A2B056411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80BBF1-526A-BBF9-A5C3-DE925A3AB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2CBF5-40B8-50D8-A1FF-BDCB128B3A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CF9FA9-8B1F-E7B7-BCCC-3BED546C164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EEF65A-8B56-0296-A6EA-823B7AD2E818}"/>
              </a:ext>
            </a:extLst>
          </p:cNvPr>
          <p:cNvSpPr>
            <a:spLocks noGrp="1"/>
          </p:cNvSpPr>
          <p:nvPr>
            <p:ph type="sldNum" sz="quarter" idx="12"/>
          </p:nvPr>
        </p:nvSpPr>
        <p:spPr/>
        <p:txBody>
          <a:bodyPr/>
          <a:lstStyle>
            <a:lvl1pPr>
              <a:defRPr/>
            </a:lvl1pPr>
          </a:lstStyle>
          <a:p>
            <a:fld id="{183746E6-6525-46C8-BF94-9D69F2FFDF6A}" type="slidenum">
              <a:rPr lang="en-US" altLang="en-US"/>
              <a:pPr/>
              <a:t>‹#›</a:t>
            </a:fld>
            <a:endParaRPr lang="en-US" altLang="en-US"/>
          </a:p>
        </p:txBody>
      </p:sp>
    </p:spTree>
    <p:extLst>
      <p:ext uri="{BB962C8B-B14F-4D97-AF65-F5344CB8AC3E}">
        <p14:creationId xmlns:p14="http://schemas.microsoft.com/office/powerpoint/2010/main" val="213823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FD661-647F-0E15-E353-66818C18A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C5B40-66F1-AF68-270E-2D3B956F0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466E3-7746-5869-D549-0EB29D1280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710DB9A-8A45-975F-3B58-CD9DA81A1CB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0E37E93-1A98-3C3F-7ABE-68FD0CEF7674}"/>
              </a:ext>
            </a:extLst>
          </p:cNvPr>
          <p:cNvSpPr>
            <a:spLocks noGrp="1"/>
          </p:cNvSpPr>
          <p:nvPr>
            <p:ph type="sldNum" sz="quarter" idx="12"/>
          </p:nvPr>
        </p:nvSpPr>
        <p:spPr/>
        <p:txBody>
          <a:bodyPr/>
          <a:lstStyle>
            <a:lvl1pPr>
              <a:defRPr/>
            </a:lvl1pPr>
          </a:lstStyle>
          <a:p>
            <a:fld id="{3163F45A-DB44-4C30-855C-0E5357FA84FB}" type="slidenum">
              <a:rPr lang="en-US" altLang="en-US"/>
              <a:pPr/>
              <a:t>‹#›</a:t>
            </a:fld>
            <a:endParaRPr lang="en-US" altLang="en-US"/>
          </a:p>
        </p:txBody>
      </p:sp>
    </p:spTree>
    <p:extLst>
      <p:ext uri="{BB962C8B-B14F-4D97-AF65-F5344CB8AC3E}">
        <p14:creationId xmlns:p14="http://schemas.microsoft.com/office/powerpoint/2010/main" val="266425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36E2F-CA2B-CFD1-022D-EB1466EB572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98D2D-1955-14A3-605E-FF5DDBD41E4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767740D-E0C4-EAA5-94BB-755C465841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613307C-9124-3FA9-9D95-28BF4B6842D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321CA3-F910-6E6F-D95F-B70CDA0A520C}"/>
              </a:ext>
            </a:extLst>
          </p:cNvPr>
          <p:cNvSpPr>
            <a:spLocks noGrp="1"/>
          </p:cNvSpPr>
          <p:nvPr>
            <p:ph type="sldNum" sz="quarter" idx="12"/>
          </p:nvPr>
        </p:nvSpPr>
        <p:spPr/>
        <p:txBody>
          <a:bodyPr/>
          <a:lstStyle>
            <a:lvl1pPr>
              <a:defRPr/>
            </a:lvl1pPr>
          </a:lstStyle>
          <a:p>
            <a:fld id="{0BA7C81D-7110-4C64-B3A8-8588CE0E7724}" type="slidenum">
              <a:rPr lang="en-US" altLang="en-US"/>
              <a:pPr/>
              <a:t>‹#›</a:t>
            </a:fld>
            <a:endParaRPr lang="en-US" altLang="en-US"/>
          </a:p>
        </p:txBody>
      </p:sp>
    </p:spTree>
    <p:extLst>
      <p:ext uri="{BB962C8B-B14F-4D97-AF65-F5344CB8AC3E}">
        <p14:creationId xmlns:p14="http://schemas.microsoft.com/office/powerpoint/2010/main" val="2039607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6A0C-8A25-F2D0-0193-F9B3FB0AE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61469-EDB1-6240-C02A-57D809BB237B}"/>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AE87AD-E316-09B1-0F76-4C1D2C8E8C5D}"/>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55921-79BA-5BC0-6B0A-3B5171A701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E3B9A0-6036-D998-7918-85D9DDABD51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749696A-15FC-27A3-4BFD-EE7229C7E3F7}"/>
              </a:ext>
            </a:extLst>
          </p:cNvPr>
          <p:cNvSpPr>
            <a:spLocks noGrp="1"/>
          </p:cNvSpPr>
          <p:nvPr>
            <p:ph type="sldNum" sz="quarter" idx="12"/>
          </p:nvPr>
        </p:nvSpPr>
        <p:spPr/>
        <p:txBody>
          <a:bodyPr/>
          <a:lstStyle>
            <a:lvl1pPr>
              <a:defRPr/>
            </a:lvl1pPr>
          </a:lstStyle>
          <a:p>
            <a:fld id="{C1E6BA8D-4C1B-4596-89D3-411D59925FF6}" type="slidenum">
              <a:rPr lang="en-US" altLang="en-US"/>
              <a:pPr/>
              <a:t>‹#›</a:t>
            </a:fld>
            <a:endParaRPr lang="en-US" altLang="en-US"/>
          </a:p>
        </p:txBody>
      </p:sp>
    </p:spTree>
    <p:extLst>
      <p:ext uri="{BB962C8B-B14F-4D97-AF65-F5344CB8AC3E}">
        <p14:creationId xmlns:p14="http://schemas.microsoft.com/office/powerpoint/2010/main" val="154398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Tuesday, December 20,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151657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0F5E-F41A-9DC1-97B2-4C3322FD4C3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2B3CB-F9BC-39E5-B6F9-10919E2B196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1E7777-9FB0-C952-59B5-E03BA1215F0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6DE64-9725-02BE-F42F-656DA9F9FE3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580295-9684-007B-3157-605B3CDC849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6A10C6-1B8B-DEFA-8BE8-394BCCDE3A8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C41009-B762-3AAD-A4E9-5DFB2484579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95C8C8D-9897-422F-0ABF-FF1DB3C705C0}"/>
              </a:ext>
            </a:extLst>
          </p:cNvPr>
          <p:cNvSpPr>
            <a:spLocks noGrp="1"/>
          </p:cNvSpPr>
          <p:nvPr>
            <p:ph type="sldNum" sz="quarter" idx="12"/>
          </p:nvPr>
        </p:nvSpPr>
        <p:spPr/>
        <p:txBody>
          <a:bodyPr/>
          <a:lstStyle>
            <a:lvl1pPr>
              <a:defRPr/>
            </a:lvl1pPr>
          </a:lstStyle>
          <a:p>
            <a:fld id="{C804D114-BD79-4429-B7BE-E5576022CE2D}" type="slidenum">
              <a:rPr lang="en-US" altLang="en-US"/>
              <a:pPr/>
              <a:t>‹#›</a:t>
            </a:fld>
            <a:endParaRPr lang="en-US" altLang="en-US"/>
          </a:p>
        </p:txBody>
      </p:sp>
    </p:spTree>
    <p:extLst>
      <p:ext uri="{BB962C8B-B14F-4D97-AF65-F5344CB8AC3E}">
        <p14:creationId xmlns:p14="http://schemas.microsoft.com/office/powerpoint/2010/main" val="1826443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6A2-76A3-6F15-CFB3-70313694E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173994-0C69-753A-D6C9-511F26BD5D2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84B8BA-34F8-DC2F-0011-25833C39C16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20E2533-D1D2-0FDD-A1A3-D7AFCDC84770}"/>
              </a:ext>
            </a:extLst>
          </p:cNvPr>
          <p:cNvSpPr>
            <a:spLocks noGrp="1"/>
          </p:cNvSpPr>
          <p:nvPr>
            <p:ph type="sldNum" sz="quarter" idx="12"/>
          </p:nvPr>
        </p:nvSpPr>
        <p:spPr/>
        <p:txBody>
          <a:bodyPr/>
          <a:lstStyle>
            <a:lvl1pPr>
              <a:defRPr/>
            </a:lvl1pPr>
          </a:lstStyle>
          <a:p>
            <a:fld id="{703BA3C6-E81B-4EBC-AFDF-AFCACB3A6A65}" type="slidenum">
              <a:rPr lang="en-US" altLang="en-US"/>
              <a:pPr/>
              <a:t>‹#›</a:t>
            </a:fld>
            <a:endParaRPr lang="en-US" altLang="en-US"/>
          </a:p>
        </p:txBody>
      </p:sp>
    </p:spTree>
    <p:extLst>
      <p:ext uri="{BB962C8B-B14F-4D97-AF65-F5344CB8AC3E}">
        <p14:creationId xmlns:p14="http://schemas.microsoft.com/office/powerpoint/2010/main" val="32166406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02059-E288-D46F-1C21-D526EFEF23B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51C31C6-00DA-5CD1-BC88-4D3F2A02AEB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C81F68A-FE10-1232-5C88-6502A06FCF32}"/>
              </a:ext>
            </a:extLst>
          </p:cNvPr>
          <p:cNvSpPr>
            <a:spLocks noGrp="1"/>
          </p:cNvSpPr>
          <p:nvPr>
            <p:ph type="sldNum" sz="quarter" idx="12"/>
          </p:nvPr>
        </p:nvSpPr>
        <p:spPr/>
        <p:txBody>
          <a:bodyPr/>
          <a:lstStyle>
            <a:lvl1pPr>
              <a:defRPr/>
            </a:lvl1pPr>
          </a:lstStyle>
          <a:p>
            <a:fld id="{88FDD230-5A65-48A3-9DCD-5CC61092E1C0}" type="slidenum">
              <a:rPr lang="en-US" altLang="en-US"/>
              <a:pPr/>
              <a:t>‹#›</a:t>
            </a:fld>
            <a:endParaRPr lang="en-US" altLang="en-US"/>
          </a:p>
        </p:txBody>
      </p:sp>
    </p:spTree>
    <p:extLst>
      <p:ext uri="{BB962C8B-B14F-4D97-AF65-F5344CB8AC3E}">
        <p14:creationId xmlns:p14="http://schemas.microsoft.com/office/powerpoint/2010/main" val="8341626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CC1D-9771-D140-C9CB-C8276E016E5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FAB1D-CC77-1D60-A2FC-44CAFE415AA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4CB953-B6D8-EC8C-0378-77A9DCA59DB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747DF-007D-4530-C2D7-696B7868609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E348889-DC22-FE83-456B-483161CA618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579D480-32C8-EAC1-0067-04671A021A37}"/>
              </a:ext>
            </a:extLst>
          </p:cNvPr>
          <p:cNvSpPr>
            <a:spLocks noGrp="1"/>
          </p:cNvSpPr>
          <p:nvPr>
            <p:ph type="sldNum" sz="quarter" idx="12"/>
          </p:nvPr>
        </p:nvSpPr>
        <p:spPr/>
        <p:txBody>
          <a:bodyPr/>
          <a:lstStyle>
            <a:lvl1pPr>
              <a:defRPr/>
            </a:lvl1pPr>
          </a:lstStyle>
          <a:p>
            <a:fld id="{A91CF50F-BFFC-49BC-B25F-4E1AFC89AD82}" type="slidenum">
              <a:rPr lang="en-US" altLang="en-US"/>
              <a:pPr/>
              <a:t>‹#›</a:t>
            </a:fld>
            <a:endParaRPr lang="en-US" altLang="en-US"/>
          </a:p>
        </p:txBody>
      </p:sp>
    </p:spTree>
    <p:extLst>
      <p:ext uri="{BB962C8B-B14F-4D97-AF65-F5344CB8AC3E}">
        <p14:creationId xmlns:p14="http://schemas.microsoft.com/office/powerpoint/2010/main" val="3368610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7D6D-9E53-3FEF-30F9-A1A653C257C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F485FE-0EB1-FFD0-D055-7132BA222BF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335243-D406-B92A-8A8E-1DC7F7E347E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5BA28-ECC3-154C-5A4F-660DAD80B08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80DAAE-1A55-70A9-B912-6FA17E78D7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643AEC9-6D67-C0DF-A1F4-AFCCCDC17075}"/>
              </a:ext>
            </a:extLst>
          </p:cNvPr>
          <p:cNvSpPr>
            <a:spLocks noGrp="1"/>
          </p:cNvSpPr>
          <p:nvPr>
            <p:ph type="sldNum" sz="quarter" idx="12"/>
          </p:nvPr>
        </p:nvSpPr>
        <p:spPr/>
        <p:txBody>
          <a:bodyPr/>
          <a:lstStyle>
            <a:lvl1pPr>
              <a:defRPr/>
            </a:lvl1pPr>
          </a:lstStyle>
          <a:p>
            <a:fld id="{34DD633C-8527-4C62-B682-263368A53228}" type="slidenum">
              <a:rPr lang="en-US" altLang="en-US"/>
              <a:pPr/>
              <a:t>‹#›</a:t>
            </a:fld>
            <a:endParaRPr lang="en-US" altLang="en-US"/>
          </a:p>
        </p:txBody>
      </p:sp>
    </p:spTree>
    <p:extLst>
      <p:ext uri="{BB962C8B-B14F-4D97-AF65-F5344CB8AC3E}">
        <p14:creationId xmlns:p14="http://schemas.microsoft.com/office/powerpoint/2010/main" val="3505453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4741-F02B-E46F-3CA7-554F167C3F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409EF-BB80-6D75-4994-58A3F335B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A204C-7B76-21A0-6643-5DE06E0510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599F8B8-6647-0882-05DA-14553C6E26A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435AD6-89C4-44F0-818F-4F6809288C0B}"/>
              </a:ext>
            </a:extLst>
          </p:cNvPr>
          <p:cNvSpPr>
            <a:spLocks noGrp="1"/>
          </p:cNvSpPr>
          <p:nvPr>
            <p:ph type="sldNum" sz="quarter" idx="12"/>
          </p:nvPr>
        </p:nvSpPr>
        <p:spPr/>
        <p:txBody>
          <a:bodyPr/>
          <a:lstStyle>
            <a:lvl1pPr>
              <a:defRPr/>
            </a:lvl1pPr>
          </a:lstStyle>
          <a:p>
            <a:fld id="{F31E6B07-7258-43E8-9241-54C814AD7EBF}" type="slidenum">
              <a:rPr lang="en-US" altLang="en-US"/>
              <a:pPr/>
              <a:t>‹#›</a:t>
            </a:fld>
            <a:endParaRPr lang="en-US" altLang="en-US"/>
          </a:p>
        </p:txBody>
      </p:sp>
    </p:spTree>
    <p:extLst>
      <p:ext uri="{BB962C8B-B14F-4D97-AF65-F5344CB8AC3E}">
        <p14:creationId xmlns:p14="http://schemas.microsoft.com/office/powerpoint/2010/main" val="9525194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66B20-1D4F-CDC3-46A0-ADE8CDECB7EB}"/>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A691C-F722-2561-97FB-ED7B4E8C3917}"/>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E349D-BE6D-CA97-0B46-374C15A7CB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1C2453-8E0D-A29D-FAC2-374EF35B4D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CF7AE82-B1A0-DEE0-A8BF-30BEA4296F4A}"/>
              </a:ext>
            </a:extLst>
          </p:cNvPr>
          <p:cNvSpPr>
            <a:spLocks noGrp="1"/>
          </p:cNvSpPr>
          <p:nvPr>
            <p:ph type="sldNum" sz="quarter" idx="12"/>
          </p:nvPr>
        </p:nvSpPr>
        <p:spPr/>
        <p:txBody>
          <a:bodyPr/>
          <a:lstStyle>
            <a:lvl1pPr>
              <a:defRPr/>
            </a:lvl1pPr>
          </a:lstStyle>
          <a:p>
            <a:fld id="{BEFB7863-1CC3-4A2A-BF5D-49FF9512373C}" type="slidenum">
              <a:rPr lang="en-US" altLang="en-US"/>
              <a:pPr/>
              <a:t>‹#›</a:t>
            </a:fld>
            <a:endParaRPr lang="en-US" altLang="en-US"/>
          </a:p>
        </p:txBody>
      </p:sp>
    </p:spTree>
    <p:extLst>
      <p:ext uri="{BB962C8B-B14F-4D97-AF65-F5344CB8AC3E}">
        <p14:creationId xmlns:p14="http://schemas.microsoft.com/office/powerpoint/2010/main" val="4174890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2"/>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5349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7"/>
            <a:ext cx="12090400" cy="1249363"/>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7078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3"/>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9720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Tuesday, December 20,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52713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3345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7"/>
            <a:ext cx="12090400" cy="1249363"/>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8840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3"/>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78389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462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37415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57"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5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806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99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4120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725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9.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Tuesday, December 20,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484038195"/>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24" r:id="rId6"/>
    <p:sldLayoutId id="2147483720" r:id="rId7"/>
    <p:sldLayoutId id="2147483721" r:id="rId8"/>
    <p:sldLayoutId id="2147483722" r:id="rId9"/>
    <p:sldLayoutId id="2147483723" r:id="rId10"/>
    <p:sldLayoutId id="2147483725"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1355A-E39C-3C46-A309-E32149B57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ADDAF5-D878-8240-B344-7D8792401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64F3B-F1A2-3546-983A-0EDEDFD24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6BBA3-AC89-6647-9444-82F5337CDDE4}" type="datetimeFigureOut">
              <a:rPr lang="en-US" smtClean="0"/>
              <a:t>12/20/2022</a:t>
            </a:fld>
            <a:endParaRPr lang="en-US"/>
          </a:p>
        </p:txBody>
      </p:sp>
      <p:sp>
        <p:nvSpPr>
          <p:cNvPr id="5" name="Footer Placeholder 4">
            <a:extLst>
              <a:ext uri="{FF2B5EF4-FFF2-40B4-BE49-F238E27FC236}">
                <a16:creationId xmlns:a16="http://schemas.microsoft.com/office/drawing/2014/main" id="{9F89FDFB-58A1-8746-824C-14D0D9A65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D04C0B-E6D7-044A-8F5F-52D525DA0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8AFB3-1CF2-3E44-985E-0C6E462E18A6}" type="slidenum">
              <a:rPr lang="en-US" smtClean="0"/>
              <a:t>‹#›</a:t>
            </a:fld>
            <a:endParaRPr lang="en-US"/>
          </a:p>
        </p:txBody>
      </p:sp>
    </p:spTree>
    <p:extLst>
      <p:ext uri="{BB962C8B-B14F-4D97-AF65-F5344CB8AC3E}">
        <p14:creationId xmlns:p14="http://schemas.microsoft.com/office/powerpoint/2010/main" val="7760925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12/20/2022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81084086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12/20/2022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839596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9E00D047-F492-E51F-7657-8B9271CE3052}"/>
              </a:ext>
            </a:extLst>
          </p:cNvPr>
          <p:cNvGrpSpPr>
            <a:grpSpLocks/>
          </p:cNvGrpSpPr>
          <p:nvPr/>
        </p:nvGrpSpPr>
        <p:grpSpPr bwMode="auto">
          <a:xfrm>
            <a:off x="0" y="0"/>
            <a:ext cx="12192000" cy="6858000"/>
            <a:chOff x="0" y="0"/>
            <a:chExt cx="5760" cy="4320"/>
          </a:xfrm>
        </p:grpSpPr>
        <p:sp>
          <p:nvSpPr>
            <p:cNvPr id="4099" name="Freeform 3">
              <a:extLst>
                <a:ext uri="{FF2B5EF4-FFF2-40B4-BE49-F238E27FC236}">
                  <a16:creationId xmlns:a16="http://schemas.microsoft.com/office/drawing/2014/main" id="{D7C20482-0475-BED6-3E9A-DA762DC12F7F}"/>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0" name="Freeform 4">
              <a:extLst>
                <a:ext uri="{FF2B5EF4-FFF2-40B4-BE49-F238E27FC236}">
                  <a16:creationId xmlns:a16="http://schemas.microsoft.com/office/drawing/2014/main" id="{3FC18977-60C1-B607-4CBA-2A49FCE4C6A2}"/>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01" name="Freeform 5">
            <a:extLst>
              <a:ext uri="{FF2B5EF4-FFF2-40B4-BE49-F238E27FC236}">
                <a16:creationId xmlns:a16="http://schemas.microsoft.com/office/drawing/2014/main" id="{8790D03E-FB93-46B6-FD79-1FAB8E89E5B6}"/>
              </a:ext>
            </a:extLst>
          </p:cNvPr>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4102" name="Group 6">
            <a:extLst>
              <a:ext uri="{FF2B5EF4-FFF2-40B4-BE49-F238E27FC236}">
                <a16:creationId xmlns:a16="http://schemas.microsoft.com/office/drawing/2014/main" id="{88655762-DD69-9F53-ABDB-58B1AD4FDFAC}"/>
              </a:ext>
            </a:extLst>
          </p:cNvPr>
          <p:cNvGrpSpPr>
            <a:grpSpLocks/>
          </p:cNvGrpSpPr>
          <p:nvPr/>
        </p:nvGrpSpPr>
        <p:grpSpPr bwMode="auto">
          <a:xfrm>
            <a:off x="0" y="6019800"/>
            <a:ext cx="10464800" cy="857250"/>
            <a:chOff x="0" y="3792"/>
            <a:chExt cx="4944" cy="540"/>
          </a:xfrm>
        </p:grpSpPr>
        <p:sp>
          <p:nvSpPr>
            <p:cNvPr id="4103" name="Freeform 7">
              <a:extLst>
                <a:ext uri="{FF2B5EF4-FFF2-40B4-BE49-F238E27FC236}">
                  <a16:creationId xmlns:a16="http://schemas.microsoft.com/office/drawing/2014/main" id="{B7FD1FB9-5AF6-D14D-84E5-780A842CFB92}"/>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4104" name="Group 8">
              <a:extLst>
                <a:ext uri="{FF2B5EF4-FFF2-40B4-BE49-F238E27FC236}">
                  <a16:creationId xmlns:a16="http://schemas.microsoft.com/office/drawing/2014/main" id="{4557A8D9-0D44-C1D0-8C3E-C95F39F36125}"/>
                </a:ext>
              </a:extLst>
            </p:cNvPr>
            <p:cNvGrpSpPr>
              <a:grpSpLocks/>
            </p:cNvGrpSpPr>
            <p:nvPr userDrawn="1"/>
          </p:nvGrpSpPr>
          <p:grpSpPr bwMode="auto">
            <a:xfrm>
              <a:off x="2486" y="3792"/>
              <a:ext cx="2458" cy="540"/>
              <a:chOff x="2486" y="3792"/>
              <a:chExt cx="2458" cy="540"/>
            </a:xfrm>
          </p:grpSpPr>
          <p:sp>
            <p:nvSpPr>
              <p:cNvPr id="4105" name="Freeform 9">
                <a:extLst>
                  <a:ext uri="{FF2B5EF4-FFF2-40B4-BE49-F238E27FC236}">
                    <a16:creationId xmlns:a16="http://schemas.microsoft.com/office/drawing/2014/main" id="{93B3346D-862B-BA02-8A59-CC53E45B29AF}"/>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6" name="Freeform 10">
                <a:extLst>
                  <a:ext uri="{FF2B5EF4-FFF2-40B4-BE49-F238E27FC236}">
                    <a16:creationId xmlns:a16="http://schemas.microsoft.com/office/drawing/2014/main" id="{1107D931-23E3-F497-11E3-92CEFB23AC78}"/>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7" name="Freeform 11">
                <a:extLst>
                  <a:ext uri="{FF2B5EF4-FFF2-40B4-BE49-F238E27FC236}">
                    <a16:creationId xmlns:a16="http://schemas.microsoft.com/office/drawing/2014/main" id="{081A135D-9AB5-3FD3-170A-C83E98D5F995}"/>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274B7DFB-F82E-9246-0B58-1460035533AF}"/>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9" name="Freeform 13">
                <a:extLst>
                  <a:ext uri="{FF2B5EF4-FFF2-40B4-BE49-F238E27FC236}">
                    <a16:creationId xmlns:a16="http://schemas.microsoft.com/office/drawing/2014/main" id="{ACAE473E-9D03-5E17-DA5A-E1B3F5503CE1}"/>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10" name="Freeform 14">
              <a:extLst>
                <a:ext uri="{FF2B5EF4-FFF2-40B4-BE49-F238E27FC236}">
                  <a16:creationId xmlns:a16="http://schemas.microsoft.com/office/drawing/2014/main" id="{EFE4140F-50D2-F27E-100D-156938AFD1BA}"/>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4111" name="Group 15">
            <a:extLst>
              <a:ext uri="{FF2B5EF4-FFF2-40B4-BE49-F238E27FC236}">
                <a16:creationId xmlns:a16="http://schemas.microsoft.com/office/drawing/2014/main" id="{BBC6670F-122B-3534-2717-284FF9BC45D3}"/>
              </a:ext>
            </a:extLst>
          </p:cNvPr>
          <p:cNvGrpSpPr>
            <a:grpSpLocks/>
          </p:cNvGrpSpPr>
          <p:nvPr/>
        </p:nvGrpSpPr>
        <p:grpSpPr bwMode="auto">
          <a:xfrm>
            <a:off x="836085" y="6021388"/>
            <a:ext cx="7579783" cy="849312"/>
            <a:chOff x="395" y="3793"/>
            <a:chExt cx="3581" cy="535"/>
          </a:xfrm>
        </p:grpSpPr>
        <p:sp>
          <p:nvSpPr>
            <p:cNvPr id="4112" name="Freeform 16">
              <a:extLst>
                <a:ext uri="{FF2B5EF4-FFF2-40B4-BE49-F238E27FC236}">
                  <a16:creationId xmlns:a16="http://schemas.microsoft.com/office/drawing/2014/main" id="{6E9A8AEC-444F-DABD-2C64-FD88639C38F6}"/>
                </a:ext>
              </a:extLst>
            </p:cNvPr>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3" name="Freeform 17">
              <a:extLst>
                <a:ext uri="{FF2B5EF4-FFF2-40B4-BE49-F238E27FC236}">
                  <a16:creationId xmlns:a16="http://schemas.microsoft.com/office/drawing/2014/main" id="{2DD8C88F-79CA-05CB-452A-067E8B2D794D}"/>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4" name="Freeform 18">
              <a:extLst>
                <a:ext uri="{FF2B5EF4-FFF2-40B4-BE49-F238E27FC236}">
                  <a16:creationId xmlns:a16="http://schemas.microsoft.com/office/drawing/2014/main" id="{B25803BE-EFCF-2B5B-F490-1B344A8DA3C4}"/>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5" name="Freeform 19">
              <a:extLst>
                <a:ext uri="{FF2B5EF4-FFF2-40B4-BE49-F238E27FC236}">
                  <a16:creationId xmlns:a16="http://schemas.microsoft.com/office/drawing/2014/main" id="{45464C2D-15CF-D33B-66A0-83567B9DD63D}"/>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6" name="Freeform 20">
              <a:extLst>
                <a:ext uri="{FF2B5EF4-FFF2-40B4-BE49-F238E27FC236}">
                  <a16:creationId xmlns:a16="http://schemas.microsoft.com/office/drawing/2014/main" id="{CBBCCF71-D365-EE63-6637-7823B9283A73}"/>
                </a:ext>
              </a:extLst>
            </p:cNvPr>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7" name="Freeform 21">
              <a:extLst>
                <a:ext uri="{FF2B5EF4-FFF2-40B4-BE49-F238E27FC236}">
                  <a16:creationId xmlns:a16="http://schemas.microsoft.com/office/drawing/2014/main" id="{27C1BB2A-F78F-C402-7BE5-F00CD0FE19F2}"/>
                </a:ext>
              </a:extLst>
            </p:cNvPr>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18" name="Rectangle 22">
            <a:extLst>
              <a:ext uri="{FF2B5EF4-FFF2-40B4-BE49-F238E27FC236}">
                <a16:creationId xmlns:a16="http://schemas.microsoft.com/office/drawing/2014/main" id="{B2BE2F10-60F3-8EE0-E5E6-3C1F0B42E66C}"/>
              </a:ext>
            </a:extLst>
          </p:cNvPr>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9" name="Rectangle 23">
            <a:extLst>
              <a:ext uri="{FF2B5EF4-FFF2-40B4-BE49-F238E27FC236}">
                <a16:creationId xmlns:a16="http://schemas.microsoft.com/office/drawing/2014/main" id="{604C35E2-8FF6-C005-8F5F-9E9EEC127649}"/>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20" name="Rectangle 24">
            <a:extLst>
              <a:ext uri="{FF2B5EF4-FFF2-40B4-BE49-F238E27FC236}">
                <a16:creationId xmlns:a16="http://schemas.microsoft.com/office/drawing/2014/main" id="{3EE83D1B-2FE7-30FC-EE51-8B7D05CAA432}"/>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4121" name="Rectangle 25">
            <a:extLst>
              <a:ext uri="{FF2B5EF4-FFF2-40B4-BE49-F238E27FC236}">
                <a16:creationId xmlns:a16="http://schemas.microsoft.com/office/drawing/2014/main" id="{07B04790-E1CC-03CD-E0B1-AA1797D787D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4122" name="Rectangle 26">
            <a:extLst>
              <a:ext uri="{FF2B5EF4-FFF2-40B4-BE49-F238E27FC236}">
                <a16:creationId xmlns:a16="http://schemas.microsoft.com/office/drawing/2014/main" id="{A3BD6B39-83B6-F010-FF0C-4DAC8C7B92C1}"/>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4B28DFC-4F37-470C-9C20-81220F7FE05F}" type="slidenum">
              <a:rPr lang="en-US" altLang="en-US"/>
              <a:pPr/>
              <a:t>‹#›</a:t>
            </a:fld>
            <a:endParaRPr lang="en-US" altLang="en-US"/>
          </a:p>
        </p:txBody>
      </p:sp>
    </p:spTree>
    <p:extLst>
      <p:ext uri="{BB962C8B-B14F-4D97-AF65-F5344CB8AC3E}">
        <p14:creationId xmlns:p14="http://schemas.microsoft.com/office/powerpoint/2010/main" val="2254607643"/>
      </p:ext>
    </p:extLst>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wheel spokes="8"/>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9DD36803-6E31-45BF-AC98-5E75BB96C959}"/>
              </a:ext>
            </a:extLst>
          </p:cNvPr>
          <p:cNvGrpSpPr>
            <a:grpSpLocks/>
          </p:cNvGrpSpPr>
          <p:nvPr/>
        </p:nvGrpSpPr>
        <p:grpSpPr bwMode="auto">
          <a:xfrm>
            <a:off x="1" y="0"/>
            <a:ext cx="9656233" cy="1981200"/>
            <a:chOff x="0" y="0"/>
            <a:chExt cx="4562" cy="1248"/>
          </a:xfrm>
        </p:grpSpPr>
        <p:sp>
          <p:nvSpPr>
            <p:cNvPr id="4099" name="Freeform 3">
              <a:extLst>
                <a:ext uri="{FF2B5EF4-FFF2-40B4-BE49-F238E27FC236}">
                  <a16:creationId xmlns:a16="http://schemas.microsoft.com/office/drawing/2014/main" id="{02E4E83C-7A90-4287-5F47-410D276A62F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sp>
          <p:nvSpPr>
            <p:cNvPr id="4100" name="Freeform 4">
              <a:extLst>
                <a:ext uri="{FF2B5EF4-FFF2-40B4-BE49-F238E27FC236}">
                  <a16:creationId xmlns:a16="http://schemas.microsoft.com/office/drawing/2014/main" id="{6419DE61-E4E3-E6FD-3011-4B0A78D9D57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4101" name="Rectangle 5">
            <a:extLst>
              <a:ext uri="{FF2B5EF4-FFF2-40B4-BE49-F238E27FC236}">
                <a16:creationId xmlns:a16="http://schemas.microsoft.com/office/drawing/2014/main" id="{507409BF-ACA5-7F66-47BF-E668FE3DB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B050E75A-301D-8D08-4F86-0A72A43C9283}"/>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D99FD4AE-736C-F22E-8F62-89814367C085}"/>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3BEA29EB-8AAB-9D16-C076-C9D80AB58FE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3695B273-6712-37B4-E510-41397C324818}"/>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5E65CD6-7CCF-418E-84B1-F33E7996344D}" type="slidenum">
              <a:rPr lang="en-US" altLang="en-US"/>
              <a:pPr/>
              <a:t>‹#›</a:t>
            </a:fld>
            <a:endParaRPr lang="en-US" altLang="en-US"/>
          </a:p>
        </p:txBody>
      </p:sp>
    </p:spTree>
    <p:extLst>
      <p:ext uri="{BB962C8B-B14F-4D97-AF65-F5344CB8AC3E}">
        <p14:creationId xmlns:p14="http://schemas.microsoft.com/office/powerpoint/2010/main" val="1545800907"/>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28515F4-3690-6780-A0E8-CABDDF1F891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3F1FFA5-FC62-E493-F86D-24F1C429141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27C7487-5D35-1BCB-8A80-97A931159FB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20BD268-2D13-61D7-1EDD-CD714FEE14D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5E6A3E2-1FBD-E40E-3A6D-E9C77C8DC3F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22371D4-B275-437A-9E0D-9C7DEE719B51}" type="slidenum">
              <a:rPr lang="en-US" altLang="en-US"/>
              <a:pPr/>
              <a:t>‹#›</a:t>
            </a:fld>
            <a:endParaRPr lang="en-US" altLang="en-US"/>
          </a:p>
        </p:txBody>
      </p:sp>
    </p:spTree>
    <p:extLst>
      <p:ext uri="{BB962C8B-B14F-4D97-AF65-F5344CB8AC3E}">
        <p14:creationId xmlns:p14="http://schemas.microsoft.com/office/powerpoint/2010/main" val="128037983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fad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2730ED-72A0-5BBE-AEBE-0DEE089929F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F4A4138-07CD-888B-584B-16D7E334D96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2C7F76B-258D-1CDA-80F1-F658E8916469}"/>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1DA066DB-EEA4-A2F1-3F35-21599625639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6C314428-6793-5207-3DF9-6B8F654209C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65D141B-9956-4000-8EFF-F034659826EF}" type="slidenum">
              <a:rPr lang="en-US" altLang="en-US"/>
              <a:pPr/>
              <a:t>‹#›</a:t>
            </a:fld>
            <a:endParaRPr lang="en-US" altLang="en-US"/>
          </a:p>
        </p:txBody>
      </p:sp>
    </p:spTree>
    <p:extLst>
      <p:ext uri="{BB962C8B-B14F-4D97-AF65-F5344CB8AC3E}">
        <p14:creationId xmlns:p14="http://schemas.microsoft.com/office/powerpoint/2010/main" val="154015711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12/20/2022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8040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Lst>
  <p:transition>
    <p:fade/>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6.xml.rels><?xml version="1.0" encoding="UTF-8" standalone="yes"?>
<Relationships xmlns="http://schemas.openxmlformats.org/package/2006/relationships"><Relationship Id="rId3" Type="http://schemas.openxmlformats.org/officeDocument/2006/relationships/hyperlink" Target="https://biblia.com/bible/esv/Prov%2023.7" TargetMode="External"/><Relationship Id="rId2" Type="http://schemas.openxmlformats.org/officeDocument/2006/relationships/hyperlink" Target="https://biblia.com/bible/esv/Matt%205.28" TargetMode="External"/><Relationship Id="rId1" Type="http://schemas.openxmlformats.org/officeDocument/2006/relationships/slideLayout" Target="../slideLayouts/slideLayout89.xml"/><Relationship Id="rId4" Type="http://schemas.openxmlformats.org/officeDocument/2006/relationships/image" Target="../media/image16.jpeg"/></Relationships>
</file>

<file path=ppt/slides/_rels/slide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Song%202.12" TargetMode="External"/><Relationship Id="rId1" Type="http://schemas.openxmlformats.org/officeDocument/2006/relationships/slideLayout" Target="../slideLayouts/slideLayout89.xml"/></Relationships>
</file>

<file path=ppt/slides/_rels/slide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3" Type="http://schemas.openxmlformats.org/officeDocument/2006/relationships/hyperlink" Target="https://biblia.com/bible/esv/Jer%2034.18-19" TargetMode="External"/><Relationship Id="rId2" Type="http://schemas.openxmlformats.org/officeDocument/2006/relationships/hyperlink" Target="https://biblia.com/bible/esv/Gen%2015.10" TargetMode="External"/><Relationship Id="rId1" Type="http://schemas.openxmlformats.org/officeDocument/2006/relationships/slideLayout" Target="../slideLayouts/slideLayout89.xml"/><Relationship Id="rId5" Type="http://schemas.openxmlformats.org/officeDocument/2006/relationships/image" Target="../media/image16.jpeg"/><Relationship Id="rId4" Type="http://schemas.openxmlformats.org/officeDocument/2006/relationships/hyperlink" Target="https://biblia.com/bible/esv/Mal%202.1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2.xml"/></Relationships>
</file>

<file path=ppt/slides/_rels/slide1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ref.ly/logosres/guzikcomm22so?art=out&amp;off=1422&amp;ctx=Her+Beloved+(16%E2%80%9317)%0a~A+Troubled+Night%2c+a+"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Gen%2024.67" TargetMode="External"/><Relationship Id="rId1" Type="http://schemas.openxmlformats.org/officeDocument/2006/relationships/slideLayout" Target="../slideLayouts/slideLayout89.xml"/></Relationships>
</file>

<file path=ppt/slides/_rels/slide127.xml.rels><?xml version="1.0" encoding="UTF-8" standalone="yes"?>
<Relationships xmlns="http://schemas.openxmlformats.org/package/2006/relationships"><Relationship Id="rId3" Type="http://schemas.openxmlformats.org/officeDocument/2006/relationships/hyperlink" Target="https://biblia.com/bible/esv/1%20Cor%206.15-17" TargetMode="External"/><Relationship Id="rId2" Type="http://schemas.openxmlformats.org/officeDocument/2006/relationships/hyperlink" Target="https://biblia.com/bible/esv/Heb%2013.4" TargetMode="External"/><Relationship Id="rId1" Type="http://schemas.openxmlformats.org/officeDocument/2006/relationships/slideLayout" Target="../slideLayouts/slideLayout89.xml"/><Relationship Id="rId4" Type="http://schemas.openxmlformats.org/officeDocument/2006/relationships/image" Target="../media/image1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1%20Cor%2013.4-8" TargetMode="External"/><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hyperlink" Target="https://ref.ly/logosres/guzikcomm22so?art=out&amp;off=1826&amp;ctx=+and+Crowned+(9%E2%80%9311)%0a~The+Beauty+of+Consu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3" Type="http://schemas.openxmlformats.org/officeDocument/2006/relationships/hyperlink" Target="https://biblia.com/bible/esv/Prov%205.18-19" TargetMode="External"/><Relationship Id="rId2" Type="http://schemas.openxmlformats.org/officeDocument/2006/relationships/hyperlink" Target="https://biblia.com/bible/esv/Song%202.17" TargetMode="External"/><Relationship Id="rId1" Type="http://schemas.openxmlformats.org/officeDocument/2006/relationships/slideLayout" Target="../slideLayouts/slideLayout89.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42.xml.rels><?xml version="1.0" encoding="UTF-8" standalone="yes"?>
<Relationships xmlns="http://schemas.openxmlformats.org/package/2006/relationships"><Relationship Id="rId3" Type="http://schemas.openxmlformats.org/officeDocument/2006/relationships/hyperlink" Target="https://biblia.com/bible/esv/Ezek%2016.8" TargetMode="External"/><Relationship Id="rId2" Type="http://schemas.openxmlformats.org/officeDocument/2006/relationships/hyperlink" Target="https://biblia.com/bible/esv/Song%201.2" TargetMode="External"/><Relationship Id="rId1" Type="http://schemas.openxmlformats.org/officeDocument/2006/relationships/slideLayout" Target="../slideLayouts/slideLayout89.xml"/><Relationship Id="rId5" Type="http://schemas.openxmlformats.org/officeDocument/2006/relationships/image" Target="../media/image16.jpeg"/><Relationship Id="rId4" Type="http://schemas.openxmlformats.org/officeDocument/2006/relationships/hyperlink" Target="https://biblia.com/bible/esv/Ezekiel%2023.17" TargetMode="External"/></Relationships>
</file>

<file path=ppt/slides/_rels/slide1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Prov%205.15-20" TargetMode="External"/><Relationship Id="rId1" Type="http://schemas.openxmlformats.org/officeDocument/2006/relationships/slideLayout" Target="../slideLayouts/slideLayout89.xml"/></Relationships>
</file>

<file path=ppt/slides/_rels/slide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50.xml.rels><?xml version="1.0" encoding="UTF-8" standalone="yes"?>
<Relationships xmlns="http://schemas.openxmlformats.org/package/2006/relationships"><Relationship Id="rId2" Type="http://schemas.openxmlformats.org/officeDocument/2006/relationships/hyperlink" Target="https://ref.ly/logosres/guzikcomm22so?art=out&amp;off=2536&amp;ctx=+from+Heaven+(5%3a1b)%0a~The+Maiden%E2%80%99s+Dream+(" TargetMode="Externa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hyperlink" Target="https://biblia.com/bible/esv/Eccles%209.9" TargetMode="External"/><Relationship Id="rId2" Type="http://schemas.openxmlformats.org/officeDocument/2006/relationships/hyperlink" Target="https://biblia.com/bible/esv/Prov%2018.22" TargetMode="External"/><Relationship Id="rId1" Type="http://schemas.openxmlformats.org/officeDocument/2006/relationships/slideLayout" Target="../slideLayouts/slideLayout89.xml"/><Relationship Id="rId4" Type="http://schemas.openxmlformats.org/officeDocument/2006/relationships/image" Target="../media/image16.jpeg"/></Relationships>
</file>

<file path=ppt/slides/_rels/slide1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Eccles%204.9-11" TargetMode="Externa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hyperlink" Target="https://ref.ly/logosres/guzikcomm22so?art=out&amp;off=2960&amp;ctx=the+Beloved+(10%E2%80%9316)%0a~Reunited+in+Love+(So" TargetMode="Externa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66.xml.rels><?xml version="1.0" encoding="UTF-8" standalone="yes"?>
<Relationships xmlns="http://schemas.openxmlformats.org/package/2006/relationships"><Relationship Id="rId3" Type="http://schemas.openxmlformats.org/officeDocument/2006/relationships/hyperlink" Target="https://biblia.com/bible/esv/Song%20of%20Solomon%202.16" TargetMode="External"/><Relationship Id="rId2" Type="http://schemas.openxmlformats.org/officeDocument/2006/relationships/hyperlink" Target="https://biblia.com/bible/esv/Song%201.7" TargetMode="External"/><Relationship Id="rId1" Type="http://schemas.openxmlformats.org/officeDocument/2006/relationships/slideLayout" Target="../slideLayouts/slideLayout89.xml"/><Relationship Id="rId5" Type="http://schemas.openxmlformats.org/officeDocument/2006/relationships/image" Target="../media/image16.jpeg"/><Relationship Id="rId4" Type="http://schemas.openxmlformats.org/officeDocument/2006/relationships/hyperlink" Target="https://biblia.com/bible/esv/Song%202.16" TargetMode="External"/></Relationships>
</file>

<file path=ppt/slides/_rels/slide1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68.xml.rels><?xml version="1.0" encoding="UTF-8" standalone="yes"?>
<Relationships xmlns="http://schemas.openxmlformats.org/package/2006/relationships"><Relationship Id="rId3" Type="http://schemas.openxmlformats.org/officeDocument/2006/relationships/hyperlink" Target="https://biblia.com/bible/esv/Rom%205.8" TargetMode="External"/><Relationship Id="rId2" Type="http://schemas.openxmlformats.org/officeDocument/2006/relationships/hyperlink" Target="https://biblia.com/bible/esv/Eph%205.25" TargetMode="External"/><Relationship Id="rId1" Type="http://schemas.openxmlformats.org/officeDocument/2006/relationships/slideLayout" Target="../slideLayouts/slideLayout89.xml"/><Relationship Id="rId4" Type="http://schemas.openxmlformats.org/officeDocument/2006/relationships/image" Target="../media/image16.jpeg"/></Relationships>
</file>

<file path=ppt/slides/_rels/slide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72.xml.rels><?xml version="1.0" encoding="UTF-8" standalone="yes"?>
<Relationships xmlns="http://schemas.openxmlformats.org/package/2006/relationships"><Relationship Id="rId3" Type="http://schemas.openxmlformats.org/officeDocument/2006/relationships/hyperlink" Target="https://biblia.com/bible/esv/Eph%205.28-29" TargetMode="External"/><Relationship Id="rId2" Type="http://schemas.openxmlformats.org/officeDocument/2006/relationships/hyperlink" Target="https://biblia.com/bible/esv/Song%202.15" TargetMode="External"/><Relationship Id="rId1" Type="http://schemas.openxmlformats.org/officeDocument/2006/relationships/slideLayout" Target="../slideLayouts/slideLayout89.xml"/><Relationship Id="rId5" Type="http://schemas.openxmlformats.org/officeDocument/2006/relationships/image" Target="../media/image16.jpeg"/><Relationship Id="rId4" Type="http://schemas.openxmlformats.org/officeDocument/2006/relationships/hyperlink" Target="https://biblia.com/bible/esv/1%20Pet%203.7" TargetMode="External"/></Relationships>
</file>

<file path=ppt/slides/_rels/slide1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hyperlink" Target="https://ref.ly/logosres/guzikcomm22so?art=out&amp;off=3569&amp;ctx=+of+Jerusalem+(13b)%0a~The+Maiden%E2%80%99s+Beauty+" TargetMode="Externa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82.xml.rels><?xml version="1.0" encoding="UTF-8" standalone="yes"?>
<Relationships xmlns="http://schemas.openxmlformats.org/package/2006/relationships"><Relationship Id="rId3" Type="http://schemas.openxmlformats.org/officeDocument/2006/relationships/hyperlink" Target="https://biblia.com/bible/esv/Song%20of%20Solomon%206.3" TargetMode="External"/><Relationship Id="rId2" Type="http://schemas.openxmlformats.org/officeDocument/2006/relationships/hyperlink" Target="https://biblia.com/bible/esv/Song%202.16" TargetMode="External"/><Relationship Id="rId1" Type="http://schemas.openxmlformats.org/officeDocument/2006/relationships/slideLayout" Target="../slideLayouts/slideLayout89.xml"/><Relationship Id="rId5" Type="http://schemas.openxmlformats.org/officeDocument/2006/relationships/image" Target="../media/image16.jpeg"/><Relationship Id="rId4" Type="http://schemas.openxmlformats.org/officeDocument/2006/relationships/hyperlink" Target="https://biblia.com/bible/esv/Gen%2030.14-16" TargetMode="External"/></Relationships>
</file>

<file path=ppt/slides/_rels/slide1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hyperlink" Target="https://ref.ly/logosres/guzikcomm22so?art=out&amp;off=3942&amp;ctx=to+Intimacy+(11%E2%80%9313)%0a~On+Mountains+of+Spic" TargetMode="Externa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Eph%205.29" TargetMode="External"/><Relationship Id="rId1" Type="http://schemas.openxmlformats.org/officeDocument/2006/relationships/slideLayout" Target="../slideLayouts/slideLayout89.xml"/></Relationships>
</file>

<file path=ppt/slides/_rels/slide1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3" Type="http://schemas.openxmlformats.org/officeDocument/2006/relationships/hyperlink" Target="https://biblehub.com/john/14-6.htm" TargetMode="External"/><Relationship Id="rId2" Type="http://schemas.openxmlformats.org/officeDocument/2006/relationships/hyperlink" Target="https://biblehub.com/acts/12-13.htm" TargetMode="External"/><Relationship Id="rId1" Type="http://schemas.openxmlformats.org/officeDocument/2006/relationships/slideLayout" Target="../slideLayouts/slideLayout12.xml"/><Relationship Id="rId4" Type="http://schemas.openxmlformats.org/officeDocument/2006/relationships/hyperlink" Target="https://biblehub.com/isaiah/35-1.htm"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82.xml"/><Relationship Id="rId5" Type="http://schemas.openxmlformats.org/officeDocument/2006/relationships/image" Target="../media/image42.png"/><Relationship Id="rId4" Type="http://schemas.openxmlformats.org/officeDocument/2006/relationships/oleObject" Target="../embeddings/oleObject2.bin"/></Relationships>
</file>

<file path=ppt/slides/_rels/slide2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3.bin"/><Relationship Id="rId1" Type="http://schemas.openxmlformats.org/officeDocument/2006/relationships/slideLayout" Target="../slideLayouts/slideLayout82.xml"/><Relationship Id="rId5" Type="http://schemas.openxmlformats.org/officeDocument/2006/relationships/image" Target="../media/image44.png"/><Relationship Id="rId4" Type="http://schemas.openxmlformats.org/officeDocument/2006/relationships/image" Target="../media/image43.png"/></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3.png"/><Relationship Id="rId1" Type="http://schemas.openxmlformats.org/officeDocument/2006/relationships/slideLayout" Target="../slideLayouts/slideLayout82.xml"/><Relationship Id="rId4" Type="http://schemas.openxmlformats.org/officeDocument/2006/relationships/image" Target="../media/image42.png"/></Relationships>
</file>

<file path=ppt/slides/_rels/slide243.xml.rels><?xml version="1.0" encoding="UTF-8" standalone="yes"?>
<Relationships xmlns="http://schemas.openxmlformats.org/package/2006/relationships"><Relationship Id="rId3" Type="http://schemas.openxmlformats.org/officeDocument/2006/relationships/hyperlink" Target="https://biblehub.com/john/14-6.htm" TargetMode="External"/><Relationship Id="rId2" Type="http://schemas.openxmlformats.org/officeDocument/2006/relationships/hyperlink" Target="https://biblehub.com/acts/12-13.htm" TargetMode="External"/><Relationship Id="rId1" Type="http://schemas.openxmlformats.org/officeDocument/2006/relationships/slideLayout" Target="../slideLayouts/slideLayout12.xml"/><Relationship Id="rId4" Type="http://schemas.openxmlformats.org/officeDocument/2006/relationships/hyperlink" Target="https://biblehub.com/isaiah/35-1.htm" TargetMode="External"/></Relationships>
</file>

<file path=ppt/slides/_rels/slide2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2.xml"/></Relationships>
</file>

<file path=ppt/slides/_rels/slide2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1.bin"/><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slide" Target="slide195.xml"/><Relationship Id="rId4" Type="http://schemas.openxmlformats.org/officeDocument/2006/relationships/slide" Target="slide77.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video" Target="https://www.youtube.com/embed/4KC7xE4fgOw?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hyperlink" Target="https://ref.ly/logosres/gng22so?ref=Page.p+4&amp;off=1118&amp;ctx=es+of+service.%0aXIV.+~THE+OUTLINE+OF+THE+B" TargetMode="Externa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3" Type="http://schemas.openxmlformats.org/officeDocument/2006/relationships/hyperlink" Target="https://biblia.com/bible/nasb95/Song%201.17" TargetMode="External"/><Relationship Id="rId2" Type="http://schemas.openxmlformats.org/officeDocument/2006/relationships/hyperlink" Target="https://biblia.com/bible/nasb95/Song%201.12" TargetMode="External"/><Relationship Id="rId1" Type="http://schemas.openxmlformats.org/officeDocument/2006/relationships/slideLayout" Target="../slideLayouts/slideLayout12.xml"/><Relationship Id="rId4" Type="http://schemas.openxmlformats.org/officeDocument/2006/relationships/hyperlink" Target="https://biblia.com/bible/nasb95/Song%203.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ref.ly/logosres/gng22so?ref=Page.p+1&amp;off=1804&amp;ctx=e+Bible%E2%80%99s+songs.%0aV.+~THE+CANONICITY+OF+TH"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hyperlink" Target="https://ref.ly/logosres/guzikcomm22so?art=title&amp;off=185&amp;ctx=Outline%0a~%E2%80%9CRightly+Do+They+Love+You%E2%80%9D+(Song" TargetMode="Externa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Song%206.13" TargetMode="External"/><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3" Type="http://schemas.openxmlformats.org/officeDocument/2006/relationships/hyperlink" Target="https://biblia.com/bible/esv/Song%206.8" TargetMode="External"/><Relationship Id="rId2" Type="http://schemas.openxmlformats.org/officeDocument/2006/relationships/hyperlink" Target="https://biblia.com/bible/esv/Song%201.5" TargetMode="External"/><Relationship Id="rId1" Type="http://schemas.openxmlformats.org/officeDocument/2006/relationships/slideLayout" Target="../slideLayouts/slideLayout89.xml"/><Relationship Id="rId4" Type="http://schemas.openxmlformats.org/officeDocument/2006/relationships/image" Target="../media/image16.jpeg"/></Relationships>
</file>

<file path=ppt/slides/_rels/slide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88.xml.rels><?xml version="1.0" encoding="UTF-8" standalone="yes"?>
<Relationships xmlns="http://schemas.openxmlformats.org/package/2006/relationships"><Relationship Id="rId3" Type="http://schemas.openxmlformats.org/officeDocument/2006/relationships/hyperlink" Target="https://biblia.com/bible/esv/1%20Sam%2011.5" TargetMode="External"/><Relationship Id="rId7" Type="http://schemas.openxmlformats.org/officeDocument/2006/relationships/image" Target="../media/image16.jpeg"/><Relationship Id="rId2" Type="http://schemas.openxmlformats.org/officeDocument/2006/relationships/hyperlink" Target="https://biblia.com/bible/esv/2%20Kings%203.4" TargetMode="External"/><Relationship Id="rId1" Type="http://schemas.openxmlformats.org/officeDocument/2006/relationships/slideLayout" Target="../slideLayouts/slideLayout89.xml"/><Relationship Id="rId6" Type="http://schemas.openxmlformats.org/officeDocument/2006/relationships/hyperlink" Target="https://biblia.com/bible/esv/Song%206.2" TargetMode="External"/><Relationship Id="rId5" Type="http://schemas.openxmlformats.org/officeDocument/2006/relationships/hyperlink" Target="https://biblia.com/bible/esv/Eccles%202.11" TargetMode="External"/><Relationship Id="rId4" Type="http://schemas.openxmlformats.org/officeDocument/2006/relationships/hyperlink" Target="https://biblia.com/bible/esv/Eccles%202.7"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Gen%2038.14-15" TargetMode="Externa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iblia.com/bible/esv/Gen%2038.16-18" TargetMode="Externa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9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ref.ly/logosres/guzikcomm22so?art=title&amp;off=1007&amp;ctx=+Kind+Words+(16%E2%80%9317)%0a~%E2%80%9CMy+Beloved+Is+Mine+"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1E4D0B-249A-4552-BFAB-2A0E4B8F6F91}"/>
              </a:ext>
            </a:extLst>
          </p:cNvPr>
          <p:cNvPicPr>
            <a:picLocks noChangeAspect="1"/>
          </p:cNvPicPr>
          <p:nvPr/>
        </p:nvPicPr>
        <p:blipFill rotWithShape="1">
          <a:blip r:embed="rId2"/>
          <a:srcRect b="15730"/>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CBADE-5C63-4A8A-A093-5267A14FEAAD}"/>
              </a:ext>
            </a:extLst>
          </p:cNvPr>
          <p:cNvSpPr>
            <a:spLocks noGrp="1"/>
          </p:cNvSpPr>
          <p:nvPr>
            <p:ph type="ctrTitle"/>
          </p:nvPr>
        </p:nvSpPr>
        <p:spPr>
          <a:xfrm>
            <a:off x="6203951" y="864065"/>
            <a:ext cx="5437187" cy="3171040"/>
          </a:xfrm>
        </p:spPr>
        <p:txBody>
          <a:bodyPr anchor="b">
            <a:normAutofit fontScale="90000"/>
          </a:bodyPr>
          <a:lstStyle/>
          <a:p>
            <a:r>
              <a:rPr lang="en-US" dirty="0"/>
              <a:t>The Love Song of King Solomon Book of Poetry &amp; Book of Wisdom</a:t>
            </a:r>
          </a:p>
        </p:txBody>
      </p:sp>
      <p:sp>
        <p:nvSpPr>
          <p:cNvPr id="3" name="Subtitle 2">
            <a:extLst>
              <a:ext uri="{FF2B5EF4-FFF2-40B4-BE49-F238E27FC236}">
                <a16:creationId xmlns:a16="http://schemas.microsoft.com/office/drawing/2014/main" id="{4CE7375D-09AC-453C-AA6B-6610501F4B0F}"/>
              </a:ext>
            </a:extLst>
          </p:cNvPr>
          <p:cNvSpPr>
            <a:spLocks noGrp="1"/>
          </p:cNvSpPr>
          <p:nvPr>
            <p:ph type="subTitle" idx="1"/>
          </p:nvPr>
        </p:nvSpPr>
        <p:spPr>
          <a:xfrm>
            <a:off x="8951053" y="4286774"/>
            <a:ext cx="2690085" cy="1806051"/>
          </a:xfrm>
        </p:spPr>
        <p:txBody>
          <a:bodyPr>
            <a:normAutofit/>
          </a:bodyPr>
          <a:lstStyle/>
          <a:p>
            <a:r>
              <a:rPr lang="en-US" dirty="0">
                <a:solidFill>
                  <a:schemeClr val="tx1">
                    <a:alpha val="60000"/>
                  </a:schemeClr>
                </a:solidFill>
              </a:rPr>
              <a:t>By David Lee Burris</a:t>
            </a:r>
          </a:p>
        </p:txBody>
      </p:sp>
      <p:sp>
        <p:nvSpPr>
          <p:cNvPr id="5" name="TextBox 4">
            <a:extLst>
              <a:ext uri="{FF2B5EF4-FFF2-40B4-BE49-F238E27FC236}">
                <a16:creationId xmlns:a16="http://schemas.microsoft.com/office/drawing/2014/main" id="{0ED9DF76-8259-DCDC-0C3F-C5D900E27F65}"/>
              </a:ext>
            </a:extLst>
          </p:cNvPr>
          <p:cNvSpPr txBox="1"/>
          <p:nvPr/>
        </p:nvSpPr>
        <p:spPr>
          <a:xfrm>
            <a:off x="6203951" y="5596932"/>
            <a:ext cx="5780903" cy="307777"/>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rPr>
              <a:t>Notice:</a:t>
            </a:r>
            <a:r>
              <a:rPr lang="en-US" sz="1400" dirty="0">
                <a:solidFill>
                  <a:schemeClr val="bg2">
                    <a:lumMod val="50000"/>
                    <a:lumOff val="50000"/>
                  </a:schemeClr>
                </a:solidFill>
                <a:effectLst>
                  <a:outerShdw blurRad="38100" dist="38100" dir="2700000" algn="tl">
                    <a:srgbClr val="000000">
                      <a:alpha val="43137"/>
                    </a:srgbClr>
                  </a:outerShdw>
                </a:effectLst>
              </a:rPr>
              <a:t> </a:t>
            </a:r>
            <a:r>
              <a:rPr lang="en-US" sz="1400" dirty="0">
                <a:solidFill>
                  <a:schemeClr val="bg2">
                    <a:lumMod val="50000"/>
                    <a:lumOff val="50000"/>
                  </a:schemeClr>
                </a:solidFill>
              </a:rPr>
              <a:t> </a:t>
            </a:r>
            <a:r>
              <a:rPr lang="en-US" sz="1400" dirty="0">
                <a:solidFill>
                  <a:schemeClr val="bg2">
                    <a:lumMod val="50000"/>
                    <a:lumOff val="50000"/>
                  </a:schemeClr>
                </a:solidFill>
                <a:effectLst>
                  <a:outerShdw blurRad="38100" dist="38100" dir="2700000" algn="tl">
                    <a:srgbClr val="000000">
                      <a:alpha val="43137"/>
                    </a:srgbClr>
                  </a:outerShdw>
                </a:effectLst>
              </a:rPr>
              <a:t>Significant # Slides of Open Source 2007 SITS Conference Archive</a:t>
            </a:r>
          </a:p>
        </p:txBody>
      </p:sp>
    </p:spTree>
    <p:extLst>
      <p:ext uri="{BB962C8B-B14F-4D97-AF65-F5344CB8AC3E}">
        <p14:creationId xmlns:p14="http://schemas.microsoft.com/office/powerpoint/2010/main" val="15243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669377"/>
          </a:xfrm>
        </p:spPr>
        <p:txBody>
          <a:bodyPr/>
          <a:lstStyle/>
          <a:p>
            <a:r>
              <a:rPr lang="en-US" sz="6000" b="1" u="sng" dirty="0">
                <a:solidFill>
                  <a:srgbClr val="8B2939"/>
                </a:solidFill>
                <a:effectLst>
                  <a:outerShdw blurRad="38100" dist="38100" dir="2700000" algn="tl">
                    <a:srgbClr val="000000">
                      <a:alpha val="43137"/>
                    </a:srgbClr>
                  </a:outerShdw>
                </a:effectLst>
                <a:latin typeface="Papyrus" panose="03070502060502030205" pitchFamily="66" charset="0"/>
              </a:rPr>
              <a:t>INTERPRETATIVE METHODOLOGY</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30190976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The grass they are reclining on has become a luxuriant couch. The stately cedars have become the pillars supporting their home while the branches overhead form the rafters and the roof. One finds it hard to imagine one of the elegant noblewomen enjoying the outdoors as much as this young woman.</a:t>
            </a:r>
          </a:p>
          <a:p>
            <a:r>
              <a:rPr lang="en-US" sz="3500" dirty="0">
                <a:solidFill>
                  <a:srgbClr val="383838"/>
                </a:solidFill>
                <a:latin typeface="Georgia" panose="02040502050405020303" pitchFamily="18" charset="0"/>
              </a:rPr>
              <a:t>2 </a:t>
            </a:r>
            <a:r>
              <a:rPr lang="en-US" sz="3500" baseline="30000" dirty="0">
                <a:solidFill>
                  <a:srgbClr val="383838"/>
                </a:solidFill>
                <a:latin typeface="Georgia" panose="02040502050405020303" pitchFamily="18" charset="0"/>
              </a:rPr>
              <a:t>1</a:t>
            </a:r>
            <a:r>
              <a:rPr lang="en-US" sz="3500" dirty="0">
                <a:solidFill>
                  <a:srgbClr val="383838"/>
                </a:solidFill>
                <a:latin typeface="Georgia" panose="02040502050405020303" pitchFamily="18" charset="0"/>
              </a:rPr>
              <a:t> </a:t>
            </a:r>
            <a:r>
              <a:rPr lang="en-US" sz="3500" dirty="0">
                <a:solidFill>
                  <a:srgbClr val="FF00FF"/>
                </a:solidFill>
                <a:latin typeface="Georgia" panose="02040502050405020303" pitchFamily="18" charset="0"/>
              </a:rPr>
              <a:t>“I am the rose of Sharon,</a:t>
            </a:r>
            <a:br>
              <a:rPr lang="en-US" sz="3500" dirty="0"/>
            </a:br>
            <a:r>
              <a:rPr lang="en-US" sz="3500" dirty="0">
                <a:solidFill>
                  <a:srgbClr val="FF00FF"/>
                </a:solidFill>
                <a:latin typeface="Georgia" panose="02040502050405020303" pitchFamily="18" charset="0"/>
              </a:rPr>
              <a:t>     The lily of the valleys.”</a:t>
            </a:r>
          </a:p>
          <a:p>
            <a:r>
              <a:rPr lang="en-US" sz="2600" dirty="0"/>
              <a:t>As beautiful as the house is, the crowning jewel is the woman of the house. She compares herself to two flowers. We don’t know precisely which blossoms she had in mind. Many different flowers have been called the “rose of Sharon” and the lily of the valleys is a general term. Sharon itself is a coastal plain between Joppa and Mount Carmel on which grows numerous wildflowers</a:t>
            </a:r>
            <a:r>
              <a:rPr lang="en-US" sz="2600" b="0" dirty="0"/>
              <a:t>.</a:t>
            </a:r>
            <a:endParaRPr lang="en-US" sz="2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10200"/>
            <a:ext cx="12090400" cy="11731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451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Even though we don’t know the exact flowers, we can take note of the change in this young woman. No longer is she the shy young maiden who is concerned about her complexion and lack of care for her personal appearance. She can confidently state to her love that she is beautiful.</a:t>
            </a:r>
          </a:p>
          <a:p>
            <a:r>
              <a:rPr lang="en-US" sz="2600" baseline="30000" dirty="0">
                <a:solidFill>
                  <a:srgbClr val="383838"/>
                </a:solidFill>
                <a:latin typeface="Georgia" panose="02040502050405020303" pitchFamily="18" charset="0"/>
              </a:rPr>
              <a:t>2</a:t>
            </a:r>
            <a:r>
              <a:rPr lang="en-US" sz="2600" dirty="0">
                <a:solidFill>
                  <a:srgbClr val="383838"/>
                </a:solidFill>
                <a:latin typeface="Georgia" panose="02040502050405020303" pitchFamily="18" charset="0"/>
              </a:rPr>
              <a:t> </a:t>
            </a:r>
            <a:r>
              <a:rPr lang="en-US" sz="2600" dirty="0">
                <a:solidFill>
                  <a:srgbClr val="3366FF"/>
                </a:solidFill>
                <a:latin typeface="Georgia" panose="02040502050405020303" pitchFamily="18" charset="0"/>
              </a:rPr>
              <a:t>“Like a lily among the thorns,</a:t>
            </a:r>
            <a:br>
              <a:rPr lang="en-US" sz="2600" dirty="0"/>
            </a:br>
            <a:r>
              <a:rPr lang="en-US" sz="2600" dirty="0">
                <a:solidFill>
                  <a:srgbClr val="3366FF"/>
                </a:solidFill>
                <a:latin typeface="Georgia" panose="02040502050405020303" pitchFamily="18" charset="0"/>
              </a:rPr>
              <a:t>   So is my darling among the maidens.”</a:t>
            </a:r>
          </a:p>
          <a:p>
            <a:r>
              <a:rPr lang="en-US" sz="2600" dirty="0"/>
              <a:t>Solomon not only agrees, but he does her one better by saying that compared to the other ladies in the court, she is like a lily growing among thorns. The contrast between her beauty and the beauty of those around her is so great that it is not worth comparing. A gentleman should never fear to flatter his </a:t>
            </a:r>
            <a:r>
              <a:rPr lang="en-US" sz="2600" dirty="0" err="1"/>
              <a:t>fiancee</a:t>
            </a:r>
            <a:r>
              <a:rPr lang="en-US" sz="2600" dirty="0"/>
              <a:t> even if the compliment may be hard to believe. A woman needs to know that she holds her husband-to-be’s full attention.</a:t>
            </a:r>
            <a:endParaRPr lang="en-US" sz="2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082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1800" u="sng" dirty="0">
              <a:solidFill>
                <a:schemeClr val="accent6">
                  <a:lumMod val="75000"/>
                </a:schemeClr>
              </a:solidFill>
              <a:effectLst>
                <a:outerShdw blurRad="38100" dist="38100" dir="2700000" algn="tl">
                  <a:srgbClr val="000000">
                    <a:alpha val="43137"/>
                  </a:srgbClr>
                </a:outerShdw>
              </a:effectLst>
            </a:endParaRPr>
          </a:p>
          <a:p>
            <a:r>
              <a:rPr lang="en-US" sz="3600" b="0" baseline="30000" dirty="0">
                <a:solidFill>
                  <a:srgbClr val="383838"/>
                </a:solidFill>
                <a:latin typeface="Georgia" panose="02040502050405020303" pitchFamily="18" charset="0"/>
              </a:rPr>
              <a:t>3</a:t>
            </a:r>
            <a:r>
              <a:rPr lang="en-US" sz="3600" b="0" dirty="0">
                <a:solidFill>
                  <a:srgbClr val="383838"/>
                </a:solidFill>
                <a:latin typeface="Georgia" panose="02040502050405020303" pitchFamily="18" charset="0"/>
              </a:rPr>
              <a:t> </a:t>
            </a:r>
            <a:r>
              <a:rPr lang="en-US" sz="3600" b="0" dirty="0">
                <a:solidFill>
                  <a:srgbClr val="FF00FF"/>
                </a:solidFill>
                <a:latin typeface="Georgia" panose="02040502050405020303" pitchFamily="18" charset="0"/>
              </a:rPr>
              <a:t>“Like an apple tree among the trees of the forest,</a:t>
            </a:r>
            <a:br>
              <a:rPr lang="en-US" sz="3600" dirty="0"/>
            </a:br>
            <a:r>
              <a:rPr lang="en-US" sz="3600" b="0" dirty="0">
                <a:solidFill>
                  <a:srgbClr val="FF00FF"/>
                </a:solidFill>
                <a:latin typeface="Georgia" panose="02040502050405020303" pitchFamily="18" charset="0"/>
              </a:rPr>
              <a:t>So is my beloved among the young men.</a:t>
            </a:r>
            <a:br>
              <a:rPr lang="en-US" sz="3600" dirty="0"/>
            </a:br>
            <a:r>
              <a:rPr lang="en-US" sz="3600" b="0" dirty="0">
                <a:solidFill>
                  <a:srgbClr val="FF00FF"/>
                </a:solidFill>
                <a:latin typeface="Georgia" panose="02040502050405020303" pitchFamily="18" charset="0"/>
              </a:rPr>
              <a:t>In his shade I took great delight and sat down,</a:t>
            </a:r>
            <a:br>
              <a:rPr lang="en-US" sz="3600" dirty="0"/>
            </a:br>
            <a:r>
              <a:rPr lang="en-US" sz="3600" b="0" dirty="0">
                <a:solidFill>
                  <a:srgbClr val="FF00FF"/>
                </a:solidFill>
                <a:latin typeface="Georgia" panose="02040502050405020303" pitchFamily="18" charset="0"/>
              </a:rPr>
              <a:t>And his fruit was sweet to my taste.”</a:t>
            </a:r>
            <a:endParaRPr lang="en-US" sz="3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550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She returns a similar compliment. She refers to him as a productive apple tree in a forest of plain-old-every-day trees. He stands out, he is desirable to have, and he shows vitality.  She wants to be with him always and enjoy the company of    his being close by. She enjoys his “fruits:” the warmth of his love for her and his sweet kisses upon her lips.</a:t>
            </a:r>
          </a:p>
          <a:p>
            <a:r>
              <a:rPr lang="en-US" dirty="0"/>
              <a:t>We see their relationship maturing. She’s becoming comfortable with him and she is looking forward to their future together. It demonstrates her feelings of safety and security.</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234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4</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“He has brought me to </a:t>
            </a:r>
            <a:r>
              <a:rPr lang="en-US" sz="4000" b="0" i="1" dirty="0">
                <a:solidFill>
                  <a:srgbClr val="FF00FF"/>
                </a:solidFill>
                <a:latin typeface="Georgia" panose="02040502050405020303" pitchFamily="18" charset="0"/>
              </a:rPr>
              <a:t>his</a:t>
            </a:r>
            <a:r>
              <a:rPr lang="en-US" sz="4000" b="0" dirty="0">
                <a:solidFill>
                  <a:srgbClr val="FF00FF"/>
                </a:solidFill>
                <a:latin typeface="Georgia" panose="02040502050405020303" pitchFamily="18" charset="0"/>
              </a:rPr>
              <a:t> banquet hall,</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And his banner over me is love.</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5</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“Sustain me with raisin cakes,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Refresh me with apples,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Because I am lovesick.</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6</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“Let his left hand be under my head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And his right hand embrace me.”</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7</a:t>
            </a:r>
            <a:r>
              <a:rPr lang="en-US" sz="4000" b="0" dirty="0">
                <a:solidFill>
                  <a:srgbClr val="FF00FF"/>
                </a:solidFill>
                <a:latin typeface="Georgia" panose="02040502050405020303" pitchFamily="18" charset="0"/>
              </a:rPr>
              <a:t> “I adjure you, O daughters of Jerusalem,</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By the gazelles or by the hinds of the field,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That you do not arouse or awaken </a:t>
            </a:r>
            <a:r>
              <a:rPr lang="en-US" sz="4000" b="0" i="1" dirty="0">
                <a:solidFill>
                  <a:srgbClr val="FF00FF"/>
                </a:solidFill>
                <a:latin typeface="Georgia" panose="02040502050405020303" pitchFamily="18" charset="0"/>
              </a:rPr>
              <a:t>my</a:t>
            </a:r>
            <a:r>
              <a:rPr lang="en-US" sz="4000" b="0" dirty="0">
                <a:solidFill>
                  <a:srgbClr val="FF00FF"/>
                </a:solidFill>
                <a:latin typeface="Georgia" panose="02040502050405020303" pitchFamily="18" charset="0"/>
              </a:rPr>
              <a:t> love</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Until she pleases.”</a:t>
            </a:r>
            <a:endParaRPr lang="en-US" sz="4000" b="0" dirty="0">
              <a:solidFill>
                <a:srgbClr val="383838"/>
              </a:solidFill>
              <a:latin typeface="Georgia" panose="02040502050405020303" pitchFamily="18" charset="0"/>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56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900" dirty="0"/>
              <a:t>The action moves to a banqueting hall. The phrase literally means “house of wine.” It refers      to a place where formal social gatherings are conducted.</a:t>
            </a:r>
          </a:p>
          <a:p>
            <a:r>
              <a:rPr lang="en-US" sz="2900" dirty="0"/>
              <a:t>The love between these two people has been building. The banner she is referring to is the battle standard used in battle to relay instructions about troop movements. During the noise    of battle, you cannot rely on anyone’s voice being loud enough and messengers between flanks can be slow or even killed in the action. Our young woman is saying that Solomon has his signal flag up and is broadcasting to everyone that he is in love with this young woman. Perhaps you have seen this when a couple walks into a room and you know they are in love. Every move they make and the way they gaze at each other tells everyone how they feel about each other.</a:t>
            </a:r>
          </a:p>
          <a:p>
            <a:r>
              <a:rPr lang="en-US" sz="2900" dirty="0"/>
              <a:t>She is so excited that she feels herself becoming faint. She needs something sweet to sustain herself so she can get through the evening. Her feelings are so strong that she is almost becoming ill from being in love.</a:t>
            </a:r>
          </a:p>
          <a:p>
            <a:r>
              <a:rPr lang="en-US" sz="2900" dirty="0"/>
              <a:t>And she begins to fantasize. Solomon is laying next to her. His left arm is under                           her head and with his right arm is pressing her tight against his body. . . .</a:t>
            </a:r>
          </a:p>
          <a:p>
            <a:r>
              <a:rPr lang="en-US" sz="3400" dirty="0"/>
              <a:t>HOLD IT! STOP RIGHT THERE!</a:t>
            </a: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306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Fantasies are nice but we must restrain our thoughts. These two love birds are not married yet and fantasies about sex are not appropriate at this stage in the relationship (</a:t>
            </a:r>
            <a:r>
              <a:rPr lang="en-US" dirty="0">
                <a:hlinkClick r:id="rId2"/>
              </a:rPr>
              <a:t>Matthew 5:28</a:t>
            </a:r>
            <a:r>
              <a:rPr lang="en-US" dirty="0"/>
              <a:t>). The young woman gets a grip on herself and temporarily steps out of her role. </a:t>
            </a:r>
            <a:r>
              <a:rPr lang="en-US" u="sng" dirty="0"/>
              <a:t>Turning     to the audience, she warns the young women there not to arouse or awaken love until the proper time.</a:t>
            </a:r>
            <a:r>
              <a:rPr lang="en-US" dirty="0"/>
              <a:t> We tend to rush things too quickly and if we allow ourselves to fantasize about inappropriate behavior,    it will not be long before we start acting out our fantasies (</a:t>
            </a:r>
            <a:r>
              <a:rPr lang="en-US" dirty="0">
                <a:hlinkClick r:id="rId3"/>
              </a:rPr>
              <a:t>Proverbs 23:7</a:t>
            </a:r>
            <a:r>
              <a:rPr lang="en-US" dirty="0"/>
              <a:t>). Gazelles and does are sleek, graceful creatures who, when startled, will quickly disappear. By bring up these animals, the young woman is warning that in a rush for love, we can easily lose the very thing we are pursuing.</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484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True, lasting love needs time to develop. It cannot be forced and hurried along. Moving into sexual relations before love    has come to fruition and before a solid commitment is made will spoil the very love these two people want to have for each other. How much trust can a couple have for each other, if they know that sexual passion overrides their reason? If they cannot restrain themselves even for the relatively short period before marriage, how will either of them know for certain that the other can restrain himself from sexual temptation after the marriage?</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336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8</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“Listen! My beloved!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Behold, he is coming,</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Climbing on the mountains,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Leaping on the hills!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9</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“My beloved is like a gazelle or a young stag.</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Behold, he is standing behind our wall,</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He is looking through the windows,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He is peering through the lattice.</a:t>
            </a:r>
            <a:endParaRPr lang="en-US" sz="40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10200"/>
            <a:ext cx="12090400" cy="11731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6033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1100" dirty="0"/>
          </a:p>
          <a:p>
            <a:r>
              <a:rPr lang="en-US" sz="2900" dirty="0"/>
              <a:t>The long winter of waiting is now coming to an end. Spring has arrived and with the budding flowers comes the time of the marriage ceremony. As the winter months, the prior months have been long and relatively dreary. With the coming spring and the approaching wedding, beauty has reawakened in the world.</a:t>
            </a:r>
          </a:p>
          <a:p>
            <a:r>
              <a:rPr lang="en-US" sz="2900" dirty="0"/>
              <a:t>Under Jewish traditions, engaged couples generally spent a year getting to know each other before the actual wedding took place. Assuming this tradition reached backed to the days of Solomon, then we can assume a year has almost past since the young woman arrived at the palace.</a:t>
            </a:r>
          </a:p>
          <a:p>
            <a:r>
              <a:rPr lang="en-US" sz="2900" dirty="0"/>
              <a:t>We see the excitement of Solomon through the eyes of the young woman. He comes bounding in to see his beloved woman like a gazelle or a stag. He is so excited that he can barely stand still! He is in a rush, running from place to place. He is full of boundless energy.</a:t>
            </a:r>
          </a:p>
          <a:p>
            <a:r>
              <a:rPr lang="en-US" sz="2900" dirty="0"/>
              <a:t>From this section, we learn that the area the young women reside in is walled off from the rest of the palace. Even the king cannot enter. Instead, he must impatiently wait outside the wall, peering through the latticework in the windows to see if she is coming yet.</a:t>
            </a: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2164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F6BF946-C461-CD9F-F713-90D177CC9917}"/>
              </a:ext>
            </a:extLst>
          </p:cNvPr>
          <p:cNvSpPr>
            <a:spLocks noGrp="1" noChangeArrowheads="1"/>
          </p:cNvSpPr>
          <p:nvPr>
            <p:ph type="body" idx="1"/>
          </p:nvPr>
        </p:nvSpPr>
        <p:spPr>
          <a:xfrm>
            <a:off x="2819400" y="1600200"/>
            <a:ext cx="6629400" cy="5029200"/>
          </a:xfrm>
        </p:spPr>
        <p:txBody>
          <a:bodyPr/>
          <a:lstStyle/>
          <a:p>
            <a:pPr marL="609600" indent="-609600">
              <a:buFont typeface="Wingdings" panose="05000000000000000000" pitchFamily="2" charset="2"/>
              <a:buAutoNum type="arabicPeriod"/>
            </a:pPr>
            <a:r>
              <a:rPr lang="en-US" altLang="en-US"/>
              <a:t>Allegorical (Jewish; Christian)</a:t>
            </a:r>
          </a:p>
          <a:p>
            <a:pPr marL="609600" indent="-609600">
              <a:buFont typeface="Wingdings" panose="05000000000000000000" pitchFamily="2" charset="2"/>
              <a:buAutoNum type="arabicPeriod"/>
            </a:pPr>
            <a:r>
              <a:rPr lang="en-US" altLang="en-US"/>
              <a:t>Typological</a:t>
            </a:r>
          </a:p>
          <a:p>
            <a:pPr marL="609600" indent="-609600">
              <a:buFont typeface="Wingdings" panose="05000000000000000000" pitchFamily="2" charset="2"/>
              <a:buAutoNum type="arabicPeriod"/>
            </a:pPr>
            <a:r>
              <a:rPr lang="en-US" altLang="en-US"/>
              <a:t>Anthological</a:t>
            </a:r>
          </a:p>
          <a:p>
            <a:pPr marL="609600" indent="-609600">
              <a:buFont typeface="Wingdings" panose="05000000000000000000" pitchFamily="2" charset="2"/>
              <a:buAutoNum type="arabicPeriod"/>
            </a:pPr>
            <a:r>
              <a:rPr lang="en-US" altLang="en-US"/>
              <a:t>Literal/Dramatic (Two Person; Three Person)</a:t>
            </a:r>
          </a:p>
          <a:p>
            <a:pPr marL="609600" indent="-609600"/>
            <a:endParaRPr lang="en-US" altLang="en-US"/>
          </a:p>
        </p:txBody>
      </p:sp>
      <p:sp>
        <p:nvSpPr>
          <p:cNvPr id="9219" name="Rectangle 3">
            <a:extLst>
              <a:ext uri="{FF2B5EF4-FFF2-40B4-BE49-F238E27FC236}">
                <a16:creationId xmlns:a16="http://schemas.microsoft.com/office/drawing/2014/main" id="{21D1A0BA-CBB1-E057-FAB3-485B1F2F2603}"/>
              </a:ext>
            </a:extLst>
          </p:cNvPr>
          <p:cNvSpPr>
            <a:spLocks noGrp="1" noChangeArrowheads="1"/>
          </p:cNvSpPr>
          <p:nvPr>
            <p:ph type="title"/>
          </p:nvPr>
        </p:nvSpPr>
        <p:spPr>
          <a:noFill/>
          <a:ln/>
        </p:spPr>
        <p:txBody>
          <a:bodyPr/>
          <a:lstStyle/>
          <a:p>
            <a:r>
              <a:rPr lang="en-US" altLang="en-US"/>
              <a:t>Methods of Interpreting the Song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She has left him waiting long enough and as she greets him, he says . . .</a:t>
            </a:r>
          </a:p>
          <a:p>
            <a:r>
              <a:rPr lang="en-US" sz="2600" baseline="30000" dirty="0">
                <a:solidFill>
                  <a:srgbClr val="383838"/>
                </a:solidFill>
                <a:latin typeface="Georgia" panose="02040502050405020303" pitchFamily="18" charset="0"/>
              </a:rPr>
              <a:t>10</a:t>
            </a:r>
            <a:r>
              <a:rPr lang="en-US" sz="2600" dirty="0">
                <a:solidFill>
                  <a:srgbClr val="383838"/>
                </a:solidFill>
                <a:latin typeface="Georgia" panose="02040502050405020303" pitchFamily="18" charset="0"/>
              </a:rPr>
              <a:t> </a:t>
            </a:r>
            <a:r>
              <a:rPr lang="en-US" sz="2600" dirty="0">
                <a:solidFill>
                  <a:srgbClr val="FF00FF"/>
                </a:solidFill>
                <a:latin typeface="Georgia" panose="02040502050405020303" pitchFamily="18" charset="0"/>
              </a:rPr>
              <a:t>“My beloved responded and said to me,</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‘Arise, my darling, my beautiful one,</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And come along.</a:t>
            </a:r>
            <a:endParaRPr lang="en-US" sz="2600" dirty="0">
              <a:solidFill>
                <a:srgbClr val="383838"/>
              </a:solidFill>
              <a:latin typeface="Georgia" panose="02040502050405020303" pitchFamily="18" charset="0"/>
            </a:endParaRPr>
          </a:p>
          <a:p>
            <a:r>
              <a:rPr lang="en-US" sz="2600" baseline="30000" dirty="0">
                <a:solidFill>
                  <a:srgbClr val="383838"/>
                </a:solidFill>
                <a:latin typeface="Georgia" panose="02040502050405020303" pitchFamily="18" charset="0"/>
              </a:rPr>
              <a:t>11</a:t>
            </a:r>
            <a:r>
              <a:rPr lang="en-US" sz="2600" dirty="0">
                <a:solidFill>
                  <a:srgbClr val="383838"/>
                </a:solidFill>
                <a:latin typeface="Georgia" panose="02040502050405020303" pitchFamily="18" charset="0"/>
              </a:rPr>
              <a:t> </a:t>
            </a:r>
            <a:r>
              <a:rPr lang="en-US" sz="2600" dirty="0">
                <a:solidFill>
                  <a:srgbClr val="3366FF"/>
                </a:solidFill>
                <a:latin typeface="Georgia" panose="02040502050405020303" pitchFamily="18" charset="0"/>
              </a:rPr>
              <a:t>‘For behold, the winter is past,</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The rain is over </a:t>
            </a:r>
            <a:r>
              <a:rPr lang="en-US" sz="2600" i="1" dirty="0">
                <a:solidFill>
                  <a:srgbClr val="3366FF"/>
                </a:solidFill>
                <a:latin typeface="Georgia" panose="02040502050405020303" pitchFamily="18" charset="0"/>
              </a:rPr>
              <a:t>and</a:t>
            </a:r>
            <a:r>
              <a:rPr lang="en-US" sz="2600" dirty="0">
                <a:solidFill>
                  <a:srgbClr val="3366FF"/>
                </a:solidFill>
                <a:latin typeface="Georgia" panose="02040502050405020303" pitchFamily="18" charset="0"/>
              </a:rPr>
              <a:t> gone.</a:t>
            </a:r>
            <a:endParaRPr lang="en-US" sz="2600" dirty="0">
              <a:solidFill>
                <a:srgbClr val="383838"/>
              </a:solidFill>
              <a:latin typeface="Georgia" panose="02040502050405020303" pitchFamily="18" charset="0"/>
            </a:endParaRPr>
          </a:p>
          <a:p>
            <a:r>
              <a:rPr lang="en-US" sz="2600" baseline="30000" dirty="0">
                <a:solidFill>
                  <a:srgbClr val="383838"/>
                </a:solidFill>
                <a:latin typeface="Georgia" panose="02040502050405020303" pitchFamily="18" charset="0"/>
              </a:rPr>
              <a:t>12</a:t>
            </a:r>
            <a:r>
              <a:rPr lang="en-US" sz="2600" dirty="0">
                <a:solidFill>
                  <a:srgbClr val="383838"/>
                </a:solidFill>
                <a:latin typeface="Georgia" panose="02040502050405020303" pitchFamily="18" charset="0"/>
              </a:rPr>
              <a:t> </a:t>
            </a:r>
            <a:r>
              <a:rPr lang="en-US" sz="2600" dirty="0">
                <a:solidFill>
                  <a:srgbClr val="3366FF"/>
                </a:solidFill>
                <a:latin typeface="Georgia" panose="02040502050405020303" pitchFamily="18" charset="0"/>
              </a:rPr>
              <a:t>‘The flowers have </a:t>
            </a:r>
            <a:r>
              <a:rPr lang="en-US" sz="2600" i="1" dirty="0">
                <a:solidFill>
                  <a:srgbClr val="3366FF"/>
                </a:solidFill>
                <a:latin typeface="Georgia" panose="02040502050405020303" pitchFamily="18" charset="0"/>
              </a:rPr>
              <a:t>already</a:t>
            </a:r>
            <a:r>
              <a:rPr lang="en-US" sz="2600" dirty="0">
                <a:solidFill>
                  <a:srgbClr val="3366FF"/>
                </a:solidFill>
                <a:latin typeface="Georgia" panose="02040502050405020303" pitchFamily="18" charset="0"/>
              </a:rPr>
              <a:t> appeared in the land;</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The time has arrived for pruning </a:t>
            </a:r>
            <a:r>
              <a:rPr lang="en-US" sz="2600" i="1" dirty="0">
                <a:solidFill>
                  <a:srgbClr val="3366FF"/>
                </a:solidFill>
                <a:latin typeface="Georgia" panose="02040502050405020303" pitchFamily="18" charset="0"/>
              </a:rPr>
              <a:t>the vines,</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And the voice of the turtledove has been heard in our land.</a:t>
            </a:r>
            <a:endParaRPr lang="en-US" sz="2600" dirty="0">
              <a:solidFill>
                <a:srgbClr val="383838"/>
              </a:solidFill>
              <a:latin typeface="Georgia" panose="02040502050405020303" pitchFamily="18" charset="0"/>
            </a:endParaRPr>
          </a:p>
          <a:p>
            <a:r>
              <a:rPr lang="en-US" sz="2600" baseline="30000" dirty="0">
                <a:solidFill>
                  <a:srgbClr val="383838"/>
                </a:solidFill>
                <a:latin typeface="Georgia" panose="02040502050405020303" pitchFamily="18" charset="0"/>
              </a:rPr>
              <a:t>13</a:t>
            </a:r>
            <a:r>
              <a:rPr lang="en-US" sz="2600" dirty="0">
                <a:solidFill>
                  <a:srgbClr val="383838"/>
                </a:solidFill>
                <a:latin typeface="Georgia" panose="02040502050405020303" pitchFamily="18" charset="0"/>
              </a:rPr>
              <a:t> </a:t>
            </a:r>
            <a:r>
              <a:rPr lang="en-US" sz="2600" dirty="0">
                <a:solidFill>
                  <a:srgbClr val="3366FF"/>
                </a:solidFill>
                <a:latin typeface="Georgia" panose="02040502050405020303" pitchFamily="18" charset="0"/>
              </a:rPr>
              <a:t>‘The fig tree has ripened its figs,</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And the vines in blossom have given forth </a:t>
            </a:r>
            <a:r>
              <a:rPr lang="en-US" sz="2600" i="1" dirty="0">
                <a:solidFill>
                  <a:srgbClr val="3366FF"/>
                </a:solidFill>
                <a:latin typeface="Georgia" panose="02040502050405020303" pitchFamily="18" charset="0"/>
              </a:rPr>
              <a:t>their</a:t>
            </a:r>
            <a:r>
              <a:rPr lang="en-US" sz="2600" dirty="0">
                <a:solidFill>
                  <a:srgbClr val="3366FF"/>
                </a:solidFill>
                <a:latin typeface="Georgia" panose="02040502050405020303" pitchFamily="18" charset="0"/>
              </a:rPr>
              <a:t> fragrance.</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Arise, my darling, my beautiful one,</a:t>
            </a:r>
            <a:br>
              <a:rPr lang="en-US" sz="2600" dirty="0">
                <a:solidFill>
                  <a:srgbClr val="383838"/>
                </a:solidFill>
                <a:latin typeface="Georgia" panose="02040502050405020303" pitchFamily="18" charset="0"/>
              </a:rPr>
            </a:br>
            <a:r>
              <a:rPr lang="en-US" sz="2600" dirty="0">
                <a:solidFill>
                  <a:srgbClr val="3366FF"/>
                </a:solidFill>
                <a:latin typeface="Georgia" panose="02040502050405020303" pitchFamily="18" charset="0"/>
              </a:rPr>
              <a:t>    And come along!’”</a:t>
            </a:r>
            <a:endParaRPr lang="en-US" sz="2600" dirty="0">
              <a:solidFill>
                <a:srgbClr val="383838"/>
              </a:solidFill>
              <a:latin typeface="Georgia" panose="02040502050405020303" pitchFamily="18" charset="0"/>
            </a:endParaRPr>
          </a:p>
          <a:p>
            <a:endParaRPr lang="en-US" sz="2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902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Notice that Solomon’s terms of endearment for this young woman are increasing as his love is increasing. No longer is she just his darling. Now she is his darling and his beautiful one.</a:t>
            </a:r>
          </a:p>
          <a:p>
            <a:r>
              <a:rPr lang="en-US" dirty="0"/>
              <a:t>Winter in Israel is a time of overcast skies and frequent rains, but these have ended just as their wait for marriage is about to end. Flowers have appeared. The gardeners are out. The birds are singing.</a:t>
            </a:r>
          </a:p>
          <a:p>
            <a:r>
              <a:rPr lang="en-US" dirty="0"/>
              <a:t>The Hebrew word </a:t>
            </a:r>
            <a:r>
              <a:rPr lang="en-US" i="1" dirty="0" err="1"/>
              <a:t>zamir</a:t>
            </a:r>
            <a:r>
              <a:rPr lang="en-US" dirty="0"/>
              <a:t> only appears in </a:t>
            </a:r>
            <a:r>
              <a:rPr lang="en-US" dirty="0">
                <a:hlinkClick r:id="rId2"/>
              </a:rPr>
              <a:t>Song of Solomon 2:12</a:t>
            </a:r>
            <a:r>
              <a:rPr lang="en-US" dirty="0"/>
              <a:t>. It is      a noun derived from the verb</a:t>
            </a:r>
            <a:r>
              <a:rPr lang="en-US" i="1" dirty="0"/>
              <a:t> </a:t>
            </a:r>
            <a:r>
              <a:rPr lang="en-US" i="1" dirty="0" err="1"/>
              <a:t>zamar</a:t>
            </a:r>
            <a:r>
              <a:rPr lang="en-US" dirty="0"/>
              <a:t>. The verb can mean either "to prune" or "to sing" depending on the verb stems used. This has lead to a debate as to the meaning of the noun. Some translations say "prune" and others "sing."</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0998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600" dirty="0"/>
              <a:t>Regardless, the budding of spring illustrates their love blossoming. It is nearing the time for it to bear fruit. Like many fruit-bearing plants, some pruning   is needed for maximum harvest. If these two lovers are to enjoy a rich harvest of love, now, while the relationship is still new and tender, some gentle pruning needs to be done.</a:t>
            </a:r>
            <a:endParaRPr lang="en-US" sz="3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3997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Many relationships begin with an infatuation between two people. People dream of the man or woman they are going to marry and    their heart leaps when they stumble across the man or woman of  their dreams. But as they spend time together, they realize that many of their dreams do not match reality. He is not as handsome as she thought at first. She has a few annoying habits that he didn’t expect. As a result, some of the dreams wither and die.</a:t>
            </a:r>
          </a:p>
          <a:p>
            <a:r>
              <a:rPr lang="en-US" dirty="0"/>
              <a:t>Yet, too, as you spend time with your beloved you find there is more  to him or her than you first expected. He has a unique way of looking at the world. She has a charming way with children that you never noticed before. New shoots of endearing love spring up, replacing the dead shoots of disappointment.</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843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400" dirty="0"/>
              <a:t>However, for the relationship to grow to its maximum potential, time must be spent between the couple in resolving those disappointments. You can’t build   a marriage always longing for what you thought should have been. You have to face reality and decide if what is really there is good enough.</a:t>
            </a:r>
          </a:p>
          <a:p>
            <a:r>
              <a:rPr lang="en-US" sz="2400" baseline="30000" dirty="0">
                <a:solidFill>
                  <a:srgbClr val="383838"/>
                </a:solidFill>
                <a:latin typeface="Georgia" panose="02040502050405020303" pitchFamily="18" charset="0"/>
              </a:rPr>
              <a:t>14</a:t>
            </a:r>
            <a:r>
              <a:rPr lang="en-US" sz="2400" dirty="0">
                <a:solidFill>
                  <a:srgbClr val="3366FF"/>
                </a:solidFill>
                <a:latin typeface="Georgia" panose="02040502050405020303" pitchFamily="18" charset="0"/>
              </a:rPr>
              <a:t> “O my dove, in the clefts of the rock,</a:t>
            </a:r>
            <a:br>
              <a:rPr lang="en-US" sz="2400" dirty="0"/>
            </a:br>
            <a:r>
              <a:rPr lang="en-US" sz="2400" dirty="0">
                <a:solidFill>
                  <a:srgbClr val="3366FF"/>
                </a:solidFill>
                <a:latin typeface="Georgia" panose="02040502050405020303" pitchFamily="18" charset="0"/>
              </a:rPr>
              <a:t>    In the secret place of the steep pathway,</a:t>
            </a:r>
            <a:br>
              <a:rPr lang="en-US" sz="2400" dirty="0"/>
            </a:br>
            <a:r>
              <a:rPr lang="en-US" sz="2400" dirty="0">
                <a:solidFill>
                  <a:srgbClr val="3366FF"/>
                </a:solidFill>
                <a:latin typeface="Georgia" panose="02040502050405020303" pitchFamily="18" charset="0"/>
              </a:rPr>
              <a:t>    Let me see your form,</a:t>
            </a:r>
            <a:br>
              <a:rPr lang="en-US" sz="2400" dirty="0"/>
            </a:br>
            <a:r>
              <a:rPr lang="en-US" sz="2400" dirty="0">
                <a:solidFill>
                  <a:srgbClr val="3366FF"/>
                </a:solidFill>
                <a:latin typeface="Georgia" panose="02040502050405020303" pitchFamily="18" charset="0"/>
              </a:rPr>
              <a:t>    Let me hear your voice;</a:t>
            </a:r>
            <a:br>
              <a:rPr lang="en-US" sz="2400" dirty="0"/>
            </a:br>
            <a:r>
              <a:rPr lang="en-US" sz="2400" dirty="0">
                <a:solidFill>
                  <a:srgbClr val="3366FF"/>
                </a:solidFill>
                <a:latin typeface="Georgia" panose="02040502050405020303" pitchFamily="18" charset="0"/>
              </a:rPr>
              <a:t>    For your voice is sweet,</a:t>
            </a:r>
            <a:br>
              <a:rPr lang="en-US" sz="2400" dirty="0"/>
            </a:br>
            <a:r>
              <a:rPr lang="en-US" sz="2400" dirty="0">
                <a:solidFill>
                  <a:srgbClr val="3366FF"/>
                </a:solidFill>
                <a:latin typeface="Georgia" panose="02040502050405020303" pitchFamily="18" charset="0"/>
              </a:rPr>
              <a:t>    And your form is lovely.”</a:t>
            </a:r>
            <a:endParaRPr lang="en-US" sz="2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648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400" dirty="0"/>
              <a:t>And so the two of them go off to quiet places where they can just talk. There are plenty of distractions in life and demands on our times, but at this critical junction in a couple’s lifetime must be set aside just for the two of them.</a:t>
            </a:r>
          </a:p>
          <a:p>
            <a:r>
              <a:rPr lang="en-US" sz="2400" dirty="0"/>
              <a:t>Solomon wants to spend time doing seemingly nothing more than to gaze at his love and listen to her speak. Now is the time that he can learn who she is inside – what her hopes, her dreams, and her aspirations may be. He calls her his dove, perhaps indicating that she brings him peace of mind.</a:t>
            </a:r>
          </a:p>
          <a:p>
            <a:r>
              <a:rPr lang="en-US" sz="2400" baseline="30000" dirty="0">
                <a:solidFill>
                  <a:srgbClr val="383838"/>
                </a:solidFill>
                <a:latin typeface="Georgia" panose="02040502050405020303" pitchFamily="18" charset="0"/>
              </a:rPr>
              <a:t>15</a:t>
            </a:r>
            <a:r>
              <a:rPr lang="en-US" sz="2400" dirty="0">
                <a:solidFill>
                  <a:srgbClr val="383838"/>
                </a:solidFill>
                <a:latin typeface="Georgia" panose="02040502050405020303" pitchFamily="18" charset="0"/>
              </a:rPr>
              <a:t> </a:t>
            </a:r>
            <a:r>
              <a:rPr lang="en-US" sz="2400" dirty="0">
                <a:solidFill>
                  <a:srgbClr val="3366FF"/>
                </a:solidFill>
                <a:latin typeface="Georgia" panose="02040502050405020303" pitchFamily="18" charset="0"/>
              </a:rPr>
              <a:t>“Catch the foxes for us,</a:t>
            </a:r>
            <a:br>
              <a:rPr lang="en-US" sz="2400" dirty="0"/>
            </a:br>
            <a:r>
              <a:rPr lang="en-US" sz="2400" dirty="0">
                <a:solidFill>
                  <a:srgbClr val="3366FF"/>
                </a:solidFill>
                <a:latin typeface="Georgia" panose="02040502050405020303" pitchFamily="18" charset="0"/>
              </a:rPr>
              <a:t>    The little foxes that are ruining the vineyards,</a:t>
            </a:r>
            <a:br>
              <a:rPr lang="en-US" sz="2400" dirty="0"/>
            </a:br>
            <a:r>
              <a:rPr lang="en-US" sz="2400" dirty="0">
                <a:solidFill>
                  <a:srgbClr val="3366FF"/>
                </a:solidFill>
                <a:latin typeface="Georgia" panose="02040502050405020303" pitchFamily="18" charset="0"/>
              </a:rPr>
              <a:t>    While our vineyards are in blossom.”</a:t>
            </a:r>
            <a:endParaRPr lang="en-US" sz="2400" dirty="0"/>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03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While grapes are in bloom, the vines are tender and the blossoms can easily be knocked off. Growers of grapes frequently had problems with fox cubs playing in the vineyards. Their antics would knock blossoms off and break the new shoots. So the growers had to set traps for the foxes and remove them from the vineyards so the vines could grow unmolested.</a:t>
            </a:r>
          </a:p>
          <a:p>
            <a:r>
              <a:rPr lang="en-US" dirty="0"/>
              <a:t>In new relationships, even ones that have been established for a year, problems are going to arise. It is tempting to ignore them. Who wants the distraction? There is hope that they will go away and not harm the relationship too much in the future. However, for love to reach its fullest potential, the problems need to be dealt with while the relationship is still new and little damage has been done.</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0070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9120" y="381000"/>
            <a:ext cx="1100328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16</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“My beloved is mine, and I am his;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He pastures </a:t>
            </a:r>
            <a:r>
              <a:rPr lang="en-US" sz="4000" b="0" i="1" dirty="0">
                <a:solidFill>
                  <a:srgbClr val="FF00FF"/>
                </a:solidFill>
                <a:latin typeface="Georgia" panose="02040502050405020303" pitchFamily="18" charset="0"/>
              </a:rPr>
              <a:t>his flock</a:t>
            </a:r>
            <a:r>
              <a:rPr lang="en-US" sz="4000" b="0" dirty="0">
                <a:solidFill>
                  <a:srgbClr val="FF00FF"/>
                </a:solidFill>
                <a:latin typeface="Georgia" panose="02040502050405020303" pitchFamily="18" charset="0"/>
              </a:rPr>
              <a:t> among the lilies.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17</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“Until the cool of the day when the shadows</a:t>
            </a:r>
          </a:p>
          <a:p>
            <a:r>
              <a:rPr lang="en-US" sz="4000" b="0" dirty="0">
                <a:solidFill>
                  <a:srgbClr val="FF00FF"/>
                </a:solidFill>
                <a:latin typeface="Georgia" panose="02040502050405020303" pitchFamily="18" charset="0"/>
              </a:rPr>
              <a:t>    flee away,</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Turn, my beloved, and be like a gazelle</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Or young stag on the mountains of </a:t>
            </a:r>
            <a:r>
              <a:rPr lang="en-US" sz="4000" b="0" dirty="0" err="1">
                <a:solidFill>
                  <a:srgbClr val="FF00FF"/>
                </a:solidFill>
                <a:latin typeface="Georgia" panose="02040502050405020303" pitchFamily="18" charset="0"/>
              </a:rPr>
              <a:t>Bether</a:t>
            </a:r>
            <a:r>
              <a:rPr lang="en-US" sz="4000" b="0" dirty="0">
                <a:solidFill>
                  <a:srgbClr val="FF00FF"/>
                </a:solidFill>
                <a:latin typeface="Georgia" panose="02040502050405020303" pitchFamily="18" charset="0"/>
              </a:rPr>
              <a:t>.”</a:t>
            </a:r>
            <a:endParaRPr lang="en-US" sz="40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447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As this couple resolves their differences, their love for one another solidifies. They belong to each other and no one else. True, he must spend time among the other lilies, but at the end of each day, he always returns to his fairest flower.</a:t>
            </a:r>
          </a:p>
          <a:p>
            <a:r>
              <a:rPr lang="en-US" dirty="0"/>
              <a:t>Once again she expresses her desire for him. She longs for the time they can spend the whole night together, until the dawn breaks being passionate with each other. Literally in Hebrew, she speaks of the day coming to blow the shadows away. As they are not yet married, he must leave, but in her heart she wants him to turn back to her and put that boundless energy   in him to use, playing like a stag upon her breasts.</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301466"/>
            <a:ext cx="2057400" cy="2032534"/>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046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400" dirty="0"/>
              <a:t>The phrase “mountains of </a:t>
            </a:r>
            <a:r>
              <a:rPr lang="en-US" sz="3400" dirty="0" err="1"/>
              <a:t>Bether</a:t>
            </a:r>
            <a:r>
              <a:rPr lang="en-US" sz="3400" dirty="0"/>
              <a:t>” is a subtle phrase containing many layers of meaning. </a:t>
            </a:r>
            <a:r>
              <a:rPr lang="en-US" sz="3400" dirty="0" err="1"/>
              <a:t>Bether</a:t>
            </a:r>
            <a:r>
              <a:rPr lang="en-US" sz="3400" dirty="0"/>
              <a:t> means a cutting or a cleavage. So in one sense, she is referring to the cleavage of her breasts (her mountains), and she’s expressing a desire for the physical delights of sex. But the same word is used in reference to cutting animal sacrifices in half. It is not mentioned often in the Bible, but when God made a covenant with Abraham, Abraham cut various animals in half and the presence of God in Abraham’s vision moved between the two halves sealing  the covenant (</a:t>
            </a:r>
            <a:r>
              <a:rPr lang="en-US" sz="3400" dirty="0">
                <a:hlinkClick r:id="rId2"/>
              </a:rPr>
              <a:t>Genesis 15:10</a:t>
            </a:r>
            <a:r>
              <a:rPr lang="en-US" sz="3400" dirty="0"/>
              <a:t>). Later God talks about other covenants that were made when people moved between the two halves of a calf (</a:t>
            </a:r>
            <a:r>
              <a:rPr lang="en-US" sz="3400" dirty="0">
                <a:hlinkClick r:id="rId3"/>
              </a:rPr>
              <a:t>Jeremiah 34:18-19</a:t>
            </a:r>
            <a:r>
              <a:rPr lang="en-US" sz="3400" dirty="0"/>
              <a:t>). So this idea of moving between two halves invokes the image of a covenant that cannot be lightly broken. The marriage of two people is the establishment of a covenant (</a:t>
            </a:r>
            <a:r>
              <a:rPr lang="en-US" sz="3400" dirty="0">
                <a:hlinkClick r:id="rId4"/>
              </a:rPr>
              <a:t>Malachi 2:14</a:t>
            </a:r>
            <a:r>
              <a:rPr lang="en-US" sz="3400" dirty="0"/>
              <a:t>). Hence she is also expressing her longing for the sealing of their covenant in marriage for which she has kept herself pure in expectation of that day.</a:t>
            </a:r>
            <a:endParaRPr lang="en-US" sz="3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226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WordArt 2">
            <a:extLst>
              <a:ext uri="{FF2B5EF4-FFF2-40B4-BE49-F238E27FC236}">
                <a16:creationId xmlns:a16="http://schemas.microsoft.com/office/drawing/2014/main" id="{E2257CDF-284A-E4B9-4715-BE269F2FCE0B}"/>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blipFill dpi="0" rotWithShape="0">
                  <a:blip r:embed="rId2"/>
                  <a:srcRect/>
                  <a:tile tx="0" ty="0" sx="100000" sy="100000" flip="none" algn="tl"/>
                </a:blipFill>
                <a:latin typeface="Arial" panose="020B0604020202020204" pitchFamily="34" charset="0"/>
                <a:cs typeface="Arial" panose="020B0604020202020204" pitchFamily="34" charset="0"/>
              </a:rPr>
              <a:t>Allegory?</a:t>
            </a:r>
          </a:p>
        </p:txBody>
      </p:sp>
      <p:sp>
        <p:nvSpPr>
          <p:cNvPr id="2051" name="WordArt 3">
            <a:extLst>
              <a:ext uri="{FF2B5EF4-FFF2-40B4-BE49-F238E27FC236}">
                <a16:creationId xmlns:a16="http://schemas.microsoft.com/office/drawing/2014/main" id="{20AC88BD-4776-174F-0F50-FD1070CAAF42}"/>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blipFill dpi="0" rotWithShape="0">
                  <a:blip r:embed="rId2"/>
                  <a:srcRect/>
                  <a:tile tx="0" ty="0" sx="100000" sy="100000" flip="none" algn="tl"/>
                </a:blipFill>
                <a:latin typeface="Arial" panose="020B0604020202020204" pitchFamily="34" charset="0"/>
                <a:cs typeface="Arial" panose="020B0604020202020204" pitchFamily="34" charset="0"/>
              </a:rPr>
              <a:t>Anthology?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1FFAF1-B513-AA6F-B577-9C0289073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75" y="1799924"/>
            <a:ext cx="10366408" cy="327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969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5D0F545-46F0-CBF9-8E76-B7D0D6D98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54" y="661988"/>
            <a:ext cx="10111665"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97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B3D212-13EE-57D1-3661-AC73612B9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155" y="488272"/>
            <a:ext cx="10227075" cy="580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47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FC822-8136-B057-5CAC-B485BDFBFE67}"/>
              </a:ext>
            </a:extLst>
          </p:cNvPr>
          <p:cNvSpPr txBox="1"/>
          <p:nvPr/>
        </p:nvSpPr>
        <p:spPr>
          <a:xfrm>
            <a:off x="885524" y="1087655"/>
            <a:ext cx="10703293" cy="4555093"/>
          </a:xfrm>
          <a:prstGeom prst="rect">
            <a:avLst/>
          </a:prstGeom>
          <a:noFill/>
        </p:spPr>
        <p:txBody>
          <a:bodyPr wrap="square">
            <a:spAutoFit/>
          </a:bodyPr>
          <a:lstStyle/>
          <a:p>
            <a:pPr algn="just" rtl="0"/>
            <a:r>
              <a:rPr lang="en-US" sz="3200" b="1" dirty="0">
                <a:solidFill>
                  <a:srgbClr val="C00000"/>
                </a:solidFill>
                <a:effectLst>
                  <a:outerShdw blurRad="38100" dist="38100" dir="2700000" algn="tl">
                    <a:srgbClr val="000000">
                      <a:alpha val="43137"/>
                    </a:srgbClr>
                  </a:outerShdw>
                </a:effectLst>
              </a:rPr>
              <a:t>A Troubled Night, a Glorious Wedding (Song of Solomon 3)</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800" b="1" dirty="0">
                <a:solidFill>
                  <a:srgbClr val="C00000"/>
                </a:solidFill>
                <a:effectLst>
                  <a:outerShdw blurRad="38100" dist="38100" dir="2700000" algn="tl">
                    <a:srgbClr val="000000">
                      <a:alpha val="43137"/>
                    </a:srgbClr>
                  </a:outerShdw>
                </a:effectLst>
              </a:rPr>
              <a:t>A.	The Maiden Searches for Her Beloved (3:1–5)</a:t>
            </a:r>
          </a:p>
          <a:p>
            <a:pPr algn="just" rtl="0"/>
            <a:r>
              <a:rPr lang="en-US" sz="2800" b="1" dirty="0">
                <a:solidFill>
                  <a:srgbClr val="C00000"/>
                </a:solidFill>
                <a:effectLst>
                  <a:outerShdw blurRad="38100" dist="38100" dir="2700000" algn="tl">
                    <a:srgbClr val="000000">
                      <a:alpha val="43137"/>
                    </a:srgbClr>
                  </a:outerShdw>
                </a:effectLst>
              </a:rPr>
              <a:t>1.	The Restless Maiden Searches for Her Beloved (1–3)</a:t>
            </a:r>
          </a:p>
          <a:p>
            <a:pPr algn="just" rtl="0"/>
            <a:r>
              <a:rPr lang="en-US" sz="2800" b="1" dirty="0">
                <a:solidFill>
                  <a:srgbClr val="C00000"/>
                </a:solidFill>
                <a:effectLst>
                  <a:outerShdw blurRad="38100" dist="38100" dir="2700000" algn="tl">
                    <a:srgbClr val="000000">
                      <a:alpha val="43137"/>
                    </a:srgbClr>
                  </a:outerShdw>
                </a:effectLst>
              </a:rPr>
              <a:t>2.	Finding Her Beloved (4)</a:t>
            </a:r>
          </a:p>
          <a:p>
            <a:pPr algn="just" rtl="0"/>
            <a:r>
              <a:rPr lang="en-US" sz="2800" b="1" dirty="0">
                <a:solidFill>
                  <a:srgbClr val="C00000"/>
                </a:solidFill>
                <a:effectLst>
                  <a:outerShdw blurRad="38100" dist="38100" dir="2700000" algn="tl">
                    <a:srgbClr val="000000">
                      <a:alpha val="43137"/>
                    </a:srgbClr>
                  </a:outerShdw>
                </a:effectLst>
              </a:rPr>
              <a:t>3.	An Exhortation to the Maiden’s Companions (5)</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800" b="1" dirty="0">
                <a:solidFill>
                  <a:srgbClr val="C00000"/>
                </a:solidFill>
                <a:effectLst>
                  <a:outerShdw blurRad="38100" dist="38100" dir="2700000" algn="tl">
                    <a:srgbClr val="000000">
                      <a:alpha val="43137"/>
                    </a:srgbClr>
                  </a:outerShdw>
                </a:effectLst>
              </a:rPr>
              <a:t>B.	The Spectacular Arrival of the Wedding Party (3:6–11)</a:t>
            </a:r>
          </a:p>
          <a:p>
            <a:pPr algn="just" rtl="0"/>
            <a:r>
              <a:rPr lang="en-US" sz="2800" b="1" dirty="0">
                <a:solidFill>
                  <a:srgbClr val="C00000"/>
                </a:solidFill>
                <a:effectLst>
                  <a:outerShdw blurRad="38100" dist="38100" dir="2700000" algn="tl">
                    <a:srgbClr val="000000">
                      <a:alpha val="43137"/>
                    </a:srgbClr>
                  </a:outerShdw>
                </a:effectLst>
              </a:rPr>
              <a:t>1.	Solomon’s Entourage Brings the Maiden to the Wedding (6–8)</a:t>
            </a:r>
          </a:p>
          <a:p>
            <a:pPr algn="just" rtl="0"/>
            <a:r>
              <a:rPr lang="en-US" sz="2800" b="1" dirty="0">
                <a:solidFill>
                  <a:srgbClr val="C00000"/>
                </a:solidFill>
                <a:effectLst>
                  <a:outerShdw blurRad="38100" dist="38100" dir="2700000" algn="tl">
                    <a:srgbClr val="000000">
                      <a:alpha val="43137"/>
                    </a:srgbClr>
                  </a:outerShdw>
                </a:effectLst>
              </a:rPr>
              <a:t>2.	Solomon Enthroned and Crowned (9–11)</a:t>
            </a:r>
          </a:p>
          <a:p>
            <a:pPr lvl="1"/>
            <a:r>
              <a:rPr lang="sv-SE" dirty="0"/>
              <a:t> </a:t>
            </a:r>
            <a:endParaRPr lang="en-US" dirty="0"/>
          </a:p>
          <a:p>
            <a:r>
              <a:rPr lang="en-US" b="0" i="0" u="none" strike="noStrike" baseline="0" dirty="0"/>
              <a:t> </a:t>
            </a:r>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2"/>
              </a:rPr>
              <a:t>Song of Solomon</a:t>
            </a:r>
            <a:r>
              <a:rPr lang="en-US" sz="2800" b="0" i="0" u="none" strike="noStrike" baseline="0" dirty="0">
                <a:solidFill>
                  <a:srgbClr val="0000FF"/>
                </a:solidFill>
                <a:hlinkClick r:id="rId2"/>
              </a:rPr>
              <a:t>. Santa Barbara, CA: David </a:t>
            </a:r>
            <a:r>
              <a:rPr lang="en-US" sz="2800" b="0" i="0" u="none" strike="noStrike" baseline="0" dirty="0" err="1">
                <a:solidFill>
                  <a:srgbClr val="0000FF"/>
                </a:solidFill>
                <a:hlinkClick r:id="rId2"/>
              </a:rPr>
              <a:t>Guzik</a:t>
            </a:r>
            <a:r>
              <a:rPr lang="en-US" sz="2800" b="0" i="0" u="none" strike="noStrike" baseline="0" dirty="0">
                <a:solidFill>
                  <a:srgbClr val="0000FF"/>
                </a:solidFill>
                <a:hlinkClick r:id="rId2"/>
              </a:rPr>
              <a:t>.</a:t>
            </a:r>
          </a:p>
        </p:txBody>
      </p:sp>
    </p:spTree>
    <p:extLst>
      <p:ext uri="{BB962C8B-B14F-4D97-AF65-F5344CB8AC3E}">
        <p14:creationId xmlns:p14="http://schemas.microsoft.com/office/powerpoint/2010/main" val="2467216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Pre-Wedding Jitters. Who has not been nervous just prior  to their wedding day? You have carefully searched and selected a companion whom you are about to state vows before the almighty God that you will join your lives together to live as one. Was a mistake made? Was some thing important overlooked? Perhaps it was too good to    be true and he or she will reject you at the last moment. How do you really know that your beloved loves                you and you alone</a:t>
            </a:r>
            <a:r>
              <a:rPr lang="en-US" b="0" dirty="0"/>
              <a:t>?</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599"/>
            <a:ext cx="2057400" cy="1988419"/>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029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0000" lnSpcReduction="20000"/>
          </a:bodyPr>
          <a:lstStyle/>
          <a:p>
            <a:r>
              <a:rPr lang="en-US" sz="10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500" b="0" dirty="0">
                <a:solidFill>
                  <a:srgbClr val="383838"/>
                </a:solidFill>
                <a:latin typeface="Georgia" panose="02040502050405020303" pitchFamily="18" charset="0"/>
              </a:rPr>
              <a:t>3 </a:t>
            </a:r>
            <a:r>
              <a:rPr lang="en-US" sz="4500" b="0" baseline="30000" dirty="0">
                <a:solidFill>
                  <a:srgbClr val="383838"/>
                </a:solidFill>
                <a:latin typeface="Georgia" panose="02040502050405020303" pitchFamily="18" charset="0"/>
              </a:rPr>
              <a:t>1</a:t>
            </a:r>
            <a:r>
              <a:rPr lang="en-US" sz="4500" b="0" dirty="0">
                <a:solidFill>
                  <a:srgbClr val="383838"/>
                </a:solidFill>
                <a:latin typeface="Georgia" panose="02040502050405020303" pitchFamily="18" charset="0"/>
              </a:rPr>
              <a:t> </a:t>
            </a:r>
            <a:r>
              <a:rPr lang="en-US" sz="4500" b="0" dirty="0">
                <a:solidFill>
                  <a:srgbClr val="FF00FF"/>
                </a:solidFill>
                <a:latin typeface="Georgia" panose="02040502050405020303" pitchFamily="18" charset="0"/>
              </a:rPr>
              <a:t>“On my bed night after night I sought him</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Whom my soul loves;</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I sought him but did not find him.</a:t>
            </a:r>
            <a:endParaRPr lang="en-US" sz="4500" b="0" dirty="0">
              <a:solidFill>
                <a:srgbClr val="383838"/>
              </a:solidFill>
              <a:latin typeface="Georgia" panose="02040502050405020303" pitchFamily="18" charset="0"/>
            </a:endParaRPr>
          </a:p>
          <a:p>
            <a:r>
              <a:rPr lang="en-US" sz="4500" b="0" baseline="30000" dirty="0">
                <a:solidFill>
                  <a:srgbClr val="383838"/>
                </a:solidFill>
                <a:latin typeface="Georgia" panose="02040502050405020303" pitchFamily="18" charset="0"/>
              </a:rPr>
              <a:t>2</a:t>
            </a:r>
            <a:r>
              <a:rPr lang="en-US" sz="4500" b="0" dirty="0">
                <a:solidFill>
                  <a:srgbClr val="383838"/>
                </a:solidFill>
                <a:latin typeface="Georgia" panose="02040502050405020303" pitchFamily="18" charset="0"/>
              </a:rPr>
              <a:t>    </a:t>
            </a:r>
            <a:r>
              <a:rPr lang="en-US" sz="4500" b="0" dirty="0">
                <a:solidFill>
                  <a:srgbClr val="FF00FF"/>
                </a:solidFill>
                <a:latin typeface="Georgia" panose="02040502050405020303" pitchFamily="18" charset="0"/>
              </a:rPr>
              <a:t>‘I must arise now and go about the city;</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In the streets and in the squares</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I must seek him whom my soul loves.’</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I sought him but did not find him.</a:t>
            </a:r>
            <a:endParaRPr lang="en-US" sz="4500" b="0" dirty="0">
              <a:solidFill>
                <a:srgbClr val="383838"/>
              </a:solidFill>
              <a:latin typeface="Georgia" panose="02040502050405020303" pitchFamily="18" charset="0"/>
            </a:endParaRPr>
          </a:p>
          <a:p>
            <a:r>
              <a:rPr lang="en-US" sz="4500" b="0" baseline="30000" dirty="0">
                <a:solidFill>
                  <a:srgbClr val="383838"/>
                </a:solidFill>
                <a:latin typeface="Georgia" panose="02040502050405020303" pitchFamily="18" charset="0"/>
              </a:rPr>
              <a:t>3</a:t>
            </a:r>
            <a:r>
              <a:rPr lang="en-US" sz="4500" b="0" dirty="0">
                <a:solidFill>
                  <a:srgbClr val="383838"/>
                </a:solidFill>
                <a:latin typeface="Georgia" panose="02040502050405020303" pitchFamily="18" charset="0"/>
              </a:rPr>
              <a:t>     </a:t>
            </a:r>
            <a:r>
              <a:rPr lang="en-US" sz="4500" b="0" dirty="0">
                <a:solidFill>
                  <a:srgbClr val="FF00FF"/>
                </a:solidFill>
                <a:latin typeface="Georgia" panose="02040502050405020303" pitchFamily="18" charset="0"/>
              </a:rPr>
              <a:t>“The watchmen who make the rounds in the city found me,</a:t>
            </a:r>
            <a:br>
              <a:rPr lang="en-US" sz="4500" b="0" dirty="0">
                <a:solidFill>
                  <a:srgbClr val="383838"/>
                </a:solidFill>
                <a:latin typeface="Georgia" panose="02040502050405020303" pitchFamily="18" charset="0"/>
              </a:rPr>
            </a:br>
            <a:r>
              <a:rPr lang="en-US" sz="4500" b="0" i="1" dirty="0">
                <a:solidFill>
                  <a:srgbClr val="FF00FF"/>
                </a:solidFill>
                <a:latin typeface="Georgia" panose="02040502050405020303" pitchFamily="18" charset="0"/>
              </a:rPr>
              <a:t>       And I </a:t>
            </a:r>
            <a:r>
              <a:rPr lang="en-US" sz="4500" b="0" i="1" dirty="0" err="1">
                <a:solidFill>
                  <a:srgbClr val="FF00FF"/>
                </a:solidFill>
                <a:latin typeface="Georgia" panose="02040502050405020303" pitchFamily="18" charset="0"/>
              </a:rPr>
              <a:t>said,</a:t>
            </a:r>
            <a:r>
              <a:rPr lang="en-US" sz="4500" b="0" dirty="0" err="1">
                <a:solidFill>
                  <a:srgbClr val="FF00FF"/>
                </a:solidFill>
                <a:latin typeface="Georgia" panose="02040502050405020303" pitchFamily="18" charset="0"/>
              </a:rPr>
              <a:t>’Have</a:t>
            </a:r>
            <a:r>
              <a:rPr lang="en-US" sz="4500" b="0" dirty="0">
                <a:solidFill>
                  <a:srgbClr val="FF00FF"/>
                </a:solidFill>
                <a:latin typeface="Georgia" panose="02040502050405020303" pitchFamily="18" charset="0"/>
              </a:rPr>
              <a:t> you seen him whom my soul loves?’</a:t>
            </a:r>
            <a:endParaRPr lang="en-US" sz="4500" b="0" dirty="0">
              <a:solidFill>
                <a:srgbClr val="383838"/>
              </a:solidFill>
              <a:latin typeface="Georgia" panose="02040502050405020303" pitchFamily="18" charset="0"/>
            </a:endParaRPr>
          </a:p>
          <a:p>
            <a:r>
              <a:rPr lang="en-US" sz="4500" b="0" baseline="30000" dirty="0">
                <a:solidFill>
                  <a:srgbClr val="383838"/>
                </a:solidFill>
                <a:latin typeface="Georgia" panose="02040502050405020303" pitchFamily="18" charset="0"/>
              </a:rPr>
              <a:t>4</a:t>
            </a:r>
            <a:r>
              <a:rPr lang="en-US" sz="4500" b="0" dirty="0">
                <a:solidFill>
                  <a:srgbClr val="383838"/>
                </a:solidFill>
                <a:latin typeface="Georgia" panose="02040502050405020303" pitchFamily="18" charset="0"/>
              </a:rPr>
              <a:t>    </a:t>
            </a:r>
            <a:r>
              <a:rPr lang="en-US" sz="4500" b="0" dirty="0">
                <a:solidFill>
                  <a:srgbClr val="FF00FF"/>
                </a:solidFill>
                <a:latin typeface="Georgia" panose="02040502050405020303" pitchFamily="18" charset="0"/>
              </a:rPr>
              <a:t> “Scarcely had I left them</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When I found him whom my soul loves;</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I held on to him and would not let him go</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Until I had brought him to my mother’s house,</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And into the room of her who conceived me.”</a:t>
            </a:r>
            <a:endParaRPr lang="en-US" sz="4500" b="0" dirty="0">
              <a:solidFill>
                <a:srgbClr val="383838"/>
              </a:solidFill>
              <a:latin typeface="Georgia" panose="02040502050405020303" pitchFamily="18" charset="0"/>
            </a:endParaRPr>
          </a:p>
          <a:p>
            <a:r>
              <a:rPr lang="en-US" sz="4500" b="0" baseline="30000" dirty="0">
                <a:solidFill>
                  <a:srgbClr val="383838"/>
                </a:solidFill>
                <a:latin typeface="Georgia" panose="02040502050405020303" pitchFamily="18" charset="0"/>
              </a:rPr>
              <a:t>5</a:t>
            </a:r>
            <a:r>
              <a:rPr lang="en-US" sz="4500" b="0" dirty="0">
                <a:solidFill>
                  <a:srgbClr val="383838"/>
                </a:solidFill>
                <a:latin typeface="Georgia" panose="02040502050405020303" pitchFamily="18" charset="0"/>
              </a:rPr>
              <a:t>     </a:t>
            </a:r>
            <a:r>
              <a:rPr lang="en-US" sz="4500" b="0" dirty="0">
                <a:solidFill>
                  <a:srgbClr val="FF00FF"/>
                </a:solidFill>
                <a:latin typeface="Georgia" panose="02040502050405020303" pitchFamily="18" charset="0"/>
              </a:rPr>
              <a:t>“I adjure you, O daughters of Jerusalem,</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By the gazelles or by the hinds of the field,</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That you will not arouse or awaken </a:t>
            </a:r>
            <a:r>
              <a:rPr lang="en-US" sz="4500" b="0" i="1" dirty="0">
                <a:solidFill>
                  <a:srgbClr val="FF00FF"/>
                </a:solidFill>
                <a:latin typeface="Georgia" panose="02040502050405020303" pitchFamily="18" charset="0"/>
              </a:rPr>
              <a:t>my</a:t>
            </a:r>
            <a:r>
              <a:rPr lang="en-US" sz="4500" b="0" dirty="0">
                <a:solidFill>
                  <a:srgbClr val="FF00FF"/>
                </a:solidFill>
                <a:latin typeface="Georgia" panose="02040502050405020303" pitchFamily="18" charset="0"/>
              </a:rPr>
              <a:t> love</a:t>
            </a:r>
            <a:br>
              <a:rPr lang="en-US" sz="4500" b="0" dirty="0">
                <a:solidFill>
                  <a:srgbClr val="383838"/>
                </a:solidFill>
                <a:latin typeface="Georgia" panose="02040502050405020303" pitchFamily="18" charset="0"/>
              </a:rPr>
            </a:br>
            <a:r>
              <a:rPr lang="en-US" sz="4500" b="0" dirty="0">
                <a:solidFill>
                  <a:srgbClr val="FF00FF"/>
                </a:solidFill>
                <a:latin typeface="Georgia" panose="02040502050405020303" pitchFamily="18" charset="0"/>
              </a:rPr>
              <a:t>       Until she pleases.”</a:t>
            </a:r>
            <a:endParaRPr lang="en-US" sz="45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94360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For several nights our heroine has been having nightmares. She dreams that she cannot find Solomon despite her most diligent search. She wonders everywhere in the city and cannot find a trace of him. Night falls and the watchmen come across her still looking. Just she leaves them, she suddenly finds him. She is determined not to let go of him until the marriage is final.</a:t>
            </a:r>
          </a:p>
          <a:p>
            <a:r>
              <a:rPr lang="en-US" dirty="0"/>
              <a:t>She is terrified that she will lose her beloved Solomon at the last minute.</a:t>
            </a:r>
          </a:p>
          <a:p>
            <a:r>
              <a:rPr lang="en-US" dirty="0"/>
              <a:t>Her desire is to bring him to her mother’s house, to the room and the bed on which she was conceived, and there have him to herself. There are comfort and security in being in your own home. It was this security that she longs for in her relationship with Solomon, but it won’t be there until they were married. One ancient marriage rite was to spend the night of your marriage in the room where you were born (</a:t>
            </a:r>
            <a:r>
              <a:rPr lang="en-US" dirty="0">
                <a:hlinkClick r:id="rId2"/>
              </a:rPr>
              <a:t>Genesis 24:67</a:t>
            </a:r>
            <a:r>
              <a:rPr lang="en-US" dirty="0"/>
              <a:t>).</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6916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Once again she has gone too far in her thoughts and she warns her audience not to arouse passions before their appropriate time. In her desire for security, she dreamed of having sex with Solomon as a way of binding him to her. Perhaps some would even think it would be justified since they would be married shortly anyway. However, this woman understood that intercourse was only honorable within the bonds of marriage (</a:t>
            </a:r>
            <a:r>
              <a:rPr lang="en-US" dirty="0">
                <a:hlinkClick r:id="rId2"/>
              </a:rPr>
              <a:t>Hebrews 13:4</a:t>
            </a:r>
            <a:r>
              <a:rPr lang="en-US" dirty="0"/>
              <a:t>, note that the word often translated “bed” is the Greek word for sexual intercourse). You cannot fully bind someone to you through the act of sex. The bonds of marriage, the covenant, must be in place first, then the two hearts can be joined in sexual passion.</a:t>
            </a:r>
          </a:p>
          <a:p>
            <a:r>
              <a:rPr lang="en-US" dirty="0"/>
              <a:t>Too many people want the security of a permanent relationship, but they are scared   to commit themselves for life. So they play at marriage. They live together, they share each other’s body, but they leave the back door open because, after all, it was only pretend anyway. The sexual relationship does bind two souls (</a:t>
            </a:r>
            <a:r>
              <a:rPr lang="en-US" dirty="0">
                <a:hlinkClick r:id="rId3"/>
              </a:rPr>
              <a:t>I Corinthians 6:15-17</a:t>
            </a:r>
            <a:r>
              <a:rPr lang="en-US" dirty="0"/>
              <a:t>), but it is not a tight enough bond by itself. It is too easily and too frequently broken.</a:t>
            </a:r>
          </a:p>
          <a:p>
            <a:pPr marL="0" indent="0">
              <a:buNone/>
            </a:pP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230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When two people lie with one another before marriage, even though they have full intentions on marrying soon, they introduce doubt into their relationship. If he could not restrain himself for the short time before your wedding how do you fully know he will exercise restraint after you are joined as husband and wife? One of the foundations of love is trust (</a:t>
            </a:r>
            <a:r>
              <a:rPr lang="en-US" dirty="0">
                <a:hlinkClick r:id="rId2"/>
              </a:rPr>
              <a:t>I Corinthians 13:4-8</a:t>
            </a:r>
            <a:r>
              <a:rPr lang="en-US" dirty="0"/>
              <a:t>). When that trust is broken in even a small way, it can take years to rebuild – if it is rebuilt at all.</a:t>
            </a:r>
          </a:p>
          <a:p>
            <a:r>
              <a:rPr lang="en-US" dirty="0">
                <a:solidFill>
                  <a:srgbClr val="C00000"/>
                </a:solidFill>
              </a:rPr>
              <a:t>You know that a couple is rushing marriage when they say things like:</a:t>
            </a:r>
          </a:p>
          <a:p>
            <a:r>
              <a:rPr lang="en-US" dirty="0">
                <a:solidFill>
                  <a:srgbClr val="C00000"/>
                </a:solidFill>
              </a:rPr>
              <a:t>“If it doesn’t work, we can get a divorce.”</a:t>
            </a:r>
          </a:p>
          <a:p>
            <a:r>
              <a:rPr lang="en-US" dirty="0">
                <a:solidFill>
                  <a:srgbClr val="C00000"/>
                </a:solidFill>
              </a:rPr>
              <a:t>“We’ve come this far, it would be embarrassing to end it now.”</a:t>
            </a:r>
          </a:p>
          <a:p>
            <a:r>
              <a:rPr lang="en-US" dirty="0">
                <a:solidFill>
                  <a:srgbClr val="C00000"/>
                </a:solidFill>
              </a:rPr>
              <a:t>“I want this person for as long as our love lasts.”</a:t>
            </a:r>
          </a:p>
          <a:p>
            <a:r>
              <a:rPr lang="en-US" dirty="0">
                <a:solidFill>
                  <a:srgbClr val="C00000"/>
                </a:solidFill>
              </a:rPr>
              <a:t>"I’ll be faithful as long as I can.”</a:t>
            </a:r>
          </a:p>
          <a:p>
            <a:r>
              <a:rPr lang="en-US" dirty="0"/>
              <a:t>Remarks such as these are not honest assessments. They are expressions of a person wanting to rush into marriage. Such a person is looking for a sexual affair and not a lifelong marriage.</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399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childTnLst>
                          </p:cTn>
                        </p:par>
                        <p:par>
                          <p:cTn id="55" fill="hold">
                            <p:stCondLst>
                              <p:cond delay="0"/>
                            </p:stCondLst>
                            <p:childTnLst>
                              <p:par>
                                <p:cTn id="56" presetID="17" presetClass="entr" presetSubtype="2"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ppt_w/2"/>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47500" lnSpcReduction="20000"/>
          </a:bodyPr>
          <a:lstStyle/>
          <a:p>
            <a:r>
              <a:rPr lang="en-US" sz="8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400" dirty="0"/>
              <a:t>The Wedding. We expect the marriage of a king to be accompanied by much pomp, and in this, we are not disappointed.</a:t>
            </a:r>
          </a:p>
          <a:p>
            <a:r>
              <a:rPr lang="en-US" sz="2900" baseline="30000" dirty="0">
                <a:solidFill>
                  <a:srgbClr val="383838"/>
                </a:solidFill>
                <a:latin typeface="Georgia" panose="02040502050405020303" pitchFamily="18" charset="0"/>
              </a:rPr>
              <a:t>6</a:t>
            </a:r>
            <a:r>
              <a:rPr lang="en-US" sz="2900" dirty="0">
                <a:solidFill>
                  <a:srgbClr val="383838"/>
                </a:solidFill>
                <a:latin typeface="Georgia" panose="02040502050405020303" pitchFamily="18" charset="0"/>
              </a:rPr>
              <a:t>         </a:t>
            </a:r>
            <a:r>
              <a:rPr lang="en-US" sz="2900" dirty="0">
                <a:solidFill>
                  <a:srgbClr val="993366"/>
                </a:solidFill>
                <a:latin typeface="Georgia" panose="02040502050405020303" pitchFamily="18" charset="0"/>
              </a:rPr>
              <a:t>“What is this coming up from the wilderness</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Like columns of smoke,</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Perfumed with myrrh and frankincense,</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With all scented powders of the merchant?</a:t>
            </a:r>
            <a:endParaRPr lang="en-US" sz="2900" dirty="0">
              <a:solidFill>
                <a:srgbClr val="383838"/>
              </a:solidFill>
              <a:latin typeface="Georgia" panose="02040502050405020303" pitchFamily="18" charset="0"/>
            </a:endParaRPr>
          </a:p>
          <a:p>
            <a:r>
              <a:rPr lang="en-US" sz="2900" baseline="30000" dirty="0">
                <a:solidFill>
                  <a:srgbClr val="383838"/>
                </a:solidFill>
                <a:latin typeface="Georgia" panose="02040502050405020303" pitchFamily="18" charset="0"/>
              </a:rPr>
              <a:t>7</a:t>
            </a:r>
            <a:r>
              <a:rPr lang="en-US" sz="2900" dirty="0">
                <a:solidFill>
                  <a:srgbClr val="383838"/>
                </a:solidFill>
                <a:latin typeface="Georgia" panose="02040502050405020303" pitchFamily="18" charset="0"/>
              </a:rPr>
              <a:t>        </a:t>
            </a:r>
            <a:r>
              <a:rPr lang="en-US" sz="2900" dirty="0">
                <a:solidFill>
                  <a:srgbClr val="993366"/>
                </a:solidFill>
                <a:latin typeface="Georgia" panose="02040502050405020303" pitchFamily="18" charset="0"/>
              </a:rPr>
              <a:t> “Behold, it is the </a:t>
            </a:r>
            <a:r>
              <a:rPr lang="en-US" sz="2900" i="1" dirty="0">
                <a:solidFill>
                  <a:srgbClr val="993366"/>
                </a:solidFill>
                <a:latin typeface="Georgia" panose="02040502050405020303" pitchFamily="18" charset="0"/>
              </a:rPr>
              <a:t>traveling</a:t>
            </a:r>
            <a:r>
              <a:rPr lang="en-US" sz="2900" dirty="0">
                <a:solidFill>
                  <a:srgbClr val="993366"/>
                </a:solidFill>
                <a:latin typeface="Georgia" panose="02040502050405020303" pitchFamily="18" charset="0"/>
              </a:rPr>
              <a:t> couch of Solomon;</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Sixty mighty men around it,</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Of the mighty men of Israel.</a:t>
            </a:r>
            <a:endParaRPr lang="en-US" sz="2900" dirty="0">
              <a:solidFill>
                <a:srgbClr val="383838"/>
              </a:solidFill>
              <a:latin typeface="Georgia" panose="02040502050405020303" pitchFamily="18" charset="0"/>
            </a:endParaRPr>
          </a:p>
          <a:p>
            <a:r>
              <a:rPr lang="en-US" sz="2900" baseline="30000" dirty="0">
                <a:solidFill>
                  <a:srgbClr val="383838"/>
                </a:solidFill>
                <a:latin typeface="Georgia" panose="02040502050405020303" pitchFamily="18" charset="0"/>
              </a:rPr>
              <a:t>8</a:t>
            </a:r>
            <a:r>
              <a:rPr lang="en-US" sz="2900" dirty="0">
                <a:solidFill>
                  <a:srgbClr val="383838"/>
                </a:solidFill>
                <a:latin typeface="Georgia" panose="02040502050405020303" pitchFamily="18" charset="0"/>
              </a:rPr>
              <a:t>         </a:t>
            </a:r>
            <a:r>
              <a:rPr lang="en-US" sz="2900" dirty="0">
                <a:solidFill>
                  <a:srgbClr val="993366"/>
                </a:solidFill>
                <a:latin typeface="Georgia" panose="02040502050405020303" pitchFamily="18" charset="0"/>
              </a:rPr>
              <a:t>“All of them are wielders of the sword,</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Expert in war;</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Each man has his sword at his side,</a:t>
            </a:r>
            <a:br>
              <a:rPr lang="en-US" sz="2900" dirty="0">
                <a:solidFill>
                  <a:srgbClr val="383838"/>
                </a:solidFill>
                <a:latin typeface="Georgia" panose="02040502050405020303" pitchFamily="18" charset="0"/>
              </a:rPr>
            </a:br>
            <a:r>
              <a:rPr lang="en-US" sz="2900" i="1" dirty="0">
                <a:solidFill>
                  <a:srgbClr val="993366"/>
                </a:solidFill>
                <a:latin typeface="Georgia" panose="02040502050405020303" pitchFamily="18" charset="0"/>
              </a:rPr>
              <a:t>          Guarding</a:t>
            </a:r>
            <a:r>
              <a:rPr lang="en-US" sz="2900" dirty="0">
                <a:solidFill>
                  <a:srgbClr val="993366"/>
                </a:solidFill>
                <a:latin typeface="Georgia" panose="02040502050405020303" pitchFamily="18" charset="0"/>
              </a:rPr>
              <a:t> against the terrors of the night.</a:t>
            </a:r>
            <a:endParaRPr lang="en-US" sz="2900" dirty="0">
              <a:solidFill>
                <a:srgbClr val="383838"/>
              </a:solidFill>
              <a:latin typeface="Georgia" panose="02040502050405020303" pitchFamily="18" charset="0"/>
            </a:endParaRPr>
          </a:p>
          <a:p>
            <a:r>
              <a:rPr lang="en-US" sz="2900" baseline="30000" dirty="0">
                <a:solidFill>
                  <a:srgbClr val="383838"/>
                </a:solidFill>
                <a:latin typeface="Georgia" panose="02040502050405020303" pitchFamily="18" charset="0"/>
              </a:rPr>
              <a:t>9</a:t>
            </a:r>
            <a:r>
              <a:rPr lang="en-US" sz="2900" dirty="0">
                <a:solidFill>
                  <a:srgbClr val="383838"/>
                </a:solidFill>
                <a:latin typeface="Georgia" panose="02040502050405020303" pitchFamily="18" charset="0"/>
              </a:rPr>
              <a:t>        </a:t>
            </a:r>
            <a:r>
              <a:rPr lang="en-US" sz="2900" dirty="0">
                <a:solidFill>
                  <a:srgbClr val="993366"/>
                </a:solidFill>
                <a:latin typeface="Georgia" panose="02040502050405020303" pitchFamily="18" charset="0"/>
              </a:rPr>
              <a:t> “King Solomon has made for himself a sedan chair</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From the timber of Lebanon.</a:t>
            </a:r>
            <a:endParaRPr lang="en-US" sz="2900" dirty="0">
              <a:solidFill>
                <a:srgbClr val="383838"/>
              </a:solidFill>
              <a:latin typeface="Georgia" panose="02040502050405020303" pitchFamily="18" charset="0"/>
            </a:endParaRPr>
          </a:p>
          <a:p>
            <a:r>
              <a:rPr lang="en-US" sz="2900" baseline="30000" dirty="0">
                <a:solidFill>
                  <a:srgbClr val="383838"/>
                </a:solidFill>
                <a:latin typeface="Georgia" panose="02040502050405020303" pitchFamily="18" charset="0"/>
              </a:rPr>
              <a:t>10</a:t>
            </a:r>
            <a:r>
              <a:rPr lang="en-US" sz="2900" dirty="0">
                <a:solidFill>
                  <a:srgbClr val="383838"/>
                </a:solidFill>
                <a:latin typeface="Georgia" panose="02040502050405020303" pitchFamily="18" charset="0"/>
              </a:rPr>
              <a:t>       </a:t>
            </a:r>
            <a:r>
              <a:rPr lang="en-US" sz="2900" dirty="0">
                <a:solidFill>
                  <a:srgbClr val="993366"/>
                </a:solidFill>
                <a:latin typeface="Georgia" panose="02040502050405020303" pitchFamily="18" charset="0"/>
              </a:rPr>
              <a:t>“He made its posts of silver,</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Its back of gold</a:t>
            </a:r>
            <a:br>
              <a:rPr lang="en-US" sz="2900" dirty="0">
                <a:solidFill>
                  <a:srgbClr val="383838"/>
                </a:solidFill>
                <a:latin typeface="Georgia" panose="02040502050405020303" pitchFamily="18" charset="0"/>
              </a:rPr>
            </a:br>
            <a:r>
              <a:rPr lang="en-US" sz="2900" i="1" dirty="0">
                <a:solidFill>
                  <a:srgbClr val="993366"/>
                </a:solidFill>
                <a:latin typeface="Georgia" panose="02040502050405020303" pitchFamily="18" charset="0"/>
              </a:rPr>
              <a:t>          And</a:t>
            </a:r>
            <a:r>
              <a:rPr lang="en-US" sz="2900" dirty="0">
                <a:solidFill>
                  <a:srgbClr val="993366"/>
                </a:solidFill>
                <a:latin typeface="Georgia" panose="02040502050405020303" pitchFamily="18" charset="0"/>
              </a:rPr>
              <a:t> its seat of purple fabric,</a:t>
            </a:r>
            <a:br>
              <a:rPr lang="en-US" sz="2900" dirty="0">
                <a:solidFill>
                  <a:srgbClr val="383838"/>
                </a:solidFill>
                <a:latin typeface="Georgia" panose="02040502050405020303" pitchFamily="18" charset="0"/>
              </a:rPr>
            </a:br>
            <a:r>
              <a:rPr lang="en-US" sz="2900" i="1" dirty="0">
                <a:solidFill>
                  <a:srgbClr val="993366"/>
                </a:solidFill>
                <a:latin typeface="Georgia" panose="02040502050405020303" pitchFamily="18" charset="0"/>
              </a:rPr>
              <a:t>          With</a:t>
            </a:r>
            <a:r>
              <a:rPr lang="en-US" sz="2900" dirty="0">
                <a:solidFill>
                  <a:srgbClr val="993366"/>
                </a:solidFill>
                <a:latin typeface="Georgia" panose="02040502050405020303" pitchFamily="18" charset="0"/>
              </a:rPr>
              <a:t> its interior lovingly fitted out</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By the daughters of Jerusalem.</a:t>
            </a:r>
            <a:endParaRPr lang="en-US" sz="2900" dirty="0">
              <a:solidFill>
                <a:srgbClr val="383838"/>
              </a:solidFill>
              <a:latin typeface="Georgia" panose="02040502050405020303" pitchFamily="18" charset="0"/>
            </a:endParaRPr>
          </a:p>
          <a:p>
            <a:r>
              <a:rPr lang="en-US" sz="2900" baseline="30000" dirty="0">
                <a:solidFill>
                  <a:srgbClr val="383838"/>
                </a:solidFill>
                <a:latin typeface="Georgia" panose="02040502050405020303" pitchFamily="18" charset="0"/>
              </a:rPr>
              <a:t>11</a:t>
            </a:r>
            <a:r>
              <a:rPr lang="en-US" sz="2900" dirty="0">
                <a:solidFill>
                  <a:srgbClr val="383838"/>
                </a:solidFill>
                <a:latin typeface="Georgia" panose="02040502050405020303" pitchFamily="18" charset="0"/>
              </a:rPr>
              <a:t>       </a:t>
            </a:r>
            <a:r>
              <a:rPr lang="en-US" sz="2900" dirty="0">
                <a:solidFill>
                  <a:srgbClr val="993366"/>
                </a:solidFill>
                <a:latin typeface="Georgia" panose="02040502050405020303" pitchFamily="18" charset="0"/>
              </a:rPr>
              <a:t>“Go forth, O daughters of Zion,</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And gaze on King Solomon with the crown</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With which his mother has crowned him</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On the day of his wedding,</a:t>
            </a:r>
            <a:br>
              <a:rPr lang="en-US" sz="2900" dirty="0">
                <a:solidFill>
                  <a:srgbClr val="383838"/>
                </a:solidFill>
                <a:latin typeface="Georgia" panose="02040502050405020303" pitchFamily="18" charset="0"/>
              </a:rPr>
            </a:br>
            <a:r>
              <a:rPr lang="en-US" sz="2900" dirty="0">
                <a:solidFill>
                  <a:srgbClr val="993366"/>
                </a:solidFill>
                <a:latin typeface="Georgia" panose="02040502050405020303" pitchFamily="18" charset="0"/>
              </a:rPr>
              <a:t>          And on the day of his gladness of heart.”</a:t>
            </a:r>
            <a:endParaRPr lang="en-US" sz="2900" dirty="0">
              <a:solidFill>
                <a:srgbClr val="383838"/>
              </a:solidFill>
              <a:latin typeface="Georgia" panose="02040502050405020303" pitchFamily="18" charset="0"/>
            </a:endParaRPr>
          </a:p>
          <a:p>
            <a:endParaRPr lang="en-US" sz="2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86400"/>
            <a:ext cx="12090400" cy="10969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083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childTnLst>
                          </p:cTn>
                        </p:par>
                        <p:par>
                          <p:cTn id="55" fill="hold">
                            <p:stCondLst>
                              <p:cond delay="0"/>
                            </p:stCondLst>
                            <p:childTnLst>
                              <p:par>
                                <p:cTn id="56" presetID="17" presetClass="entr" presetSubtype="2"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ppt_w/2"/>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70" name="WordArt 2">
            <a:extLst>
              <a:ext uri="{FF2B5EF4-FFF2-40B4-BE49-F238E27FC236}">
                <a16:creationId xmlns:a16="http://schemas.microsoft.com/office/drawing/2014/main" id="{BA72BC9E-346C-2533-2668-11B28EB03365}"/>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7171" name="Rectangle 3">
            <a:extLst>
              <a:ext uri="{FF2B5EF4-FFF2-40B4-BE49-F238E27FC236}">
                <a16:creationId xmlns:a16="http://schemas.microsoft.com/office/drawing/2014/main" id="{BB93EA54-AE69-2028-9E01-C27D7DF7D91B}"/>
              </a:ext>
            </a:extLst>
          </p:cNvPr>
          <p:cNvSpPr>
            <a:spLocks noChangeArrowheads="1"/>
          </p:cNvSpPr>
          <p:nvPr/>
        </p:nvSpPr>
        <p:spPr bwMode="auto">
          <a:xfrm>
            <a:off x="1752600" y="1828800"/>
            <a:ext cx="7543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Christ and His Bride</a:t>
            </a:r>
          </a:p>
          <a:p>
            <a:pPr eaLnBrk="0" fontAlgn="base" hangingPunct="0">
              <a:lnSpc>
                <a:spcPct val="130000"/>
              </a:lnSpc>
              <a:spcBef>
                <a:spcPct val="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KJV headings</a:t>
            </a: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Some of our hymns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The scene is told from the viewpoint of a neutral third party – the narrator if you will.  It opens with a view of a cloud of dust rising in the distance. As it draws near, we first notice the smells of expensive perfumes, as if we had stumbled into the marketplace  of merchants in the perfume business. The procession comes closer and we see the platform carrying Solomon. It is one of those covered chairs that’s born on shoulders  of men. Surrounding the sedan chair are 60 mighty warriors. They serve as groomsmen to the king.</a:t>
            </a:r>
          </a:p>
          <a:p>
            <a:r>
              <a:rPr lang="en-US" dirty="0"/>
              <a:t>As the procession moves by, we see the beauty of the platform being carried. No expense has been spared in this wedding. Even the noblewomen have a hand in the outfitting of the chair. And, of course, the one that everyone wants to see – especially the ladies – is the groom himself. Solomon is wearing a crown given to him by his mother just for this occasion.</a:t>
            </a:r>
          </a:p>
          <a:p>
            <a:r>
              <a:rPr lang="en-US" dirty="0"/>
              <a:t>Of the wedding ceremony itself, we are not told. Perhaps, as with most weddings, it becomes a large blur in the minds of the participants. The vows are made before the Almighty, but the exact details are lost in the excitement and joy of the occasion</a:t>
            </a:r>
            <a:r>
              <a:rPr lang="en-US" b="0" dirty="0"/>
              <a:t>.</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209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1FFAF1-B513-AA6F-B577-9C0289073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75" y="1799924"/>
            <a:ext cx="10366408" cy="327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124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C3D226FB-1DE2-5441-97F6-F6D16D189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135" y="577049"/>
            <a:ext cx="10306974" cy="561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85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832DBA7-0324-A9E2-B3DF-1E9E5407E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44" y="479394"/>
            <a:ext cx="10351363" cy="580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87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5A6192-9A9F-89A7-AE25-20FB1900FF61}"/>
              </a:ext>
            </a:extLst>
          </p:cNvPr>
          <p:cNvSpPr txBox="1"/>
          <p:nvPr/>
        </p:nvSpPr>
        <p:spPr>
          <a:xfrm>
            <a:off x="558265" y="875899"/>
            <a:ext cx="11184556" cy="5486147"/>
          </a:xfrm>
          <a:prstGeom prst="rect">
            <a:avLst/>
          </a:prstGeom>
          <a:noFill/>
        </p:spPr>
        <p:txBody>
          <a:bodyPr wrap="square">
            <a:spAutoFit/>
          </a:bodyPr>
          <a:lstStyle/>
          <a:p>
            <a:pPr algn="just" rtl="0"/>
            <a:r>
              <a:rPr lang="en-US" sz="3600" b="1" u="sng" dirty="0">
                <a:solidFill>
                  <a:srgbClr val="C00000"/>
                </a:solidFill>
                <a:effectLst>
                  <a:outerShdw blurRad="38100" dist="38100" dir="2700000" algn="tl">
                    <a:srgbClr val="000000">
                      <a:alpha val="43137"/>
                    </a:srgbClr>
                  </a:outerShdw>
                </a:effectLst>
              </a:rPr>
              <a:t>The Beauty of Consummated Love (Song of Solomon 4)</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400" b="1" dirty="0">
                <a:solidFill>
                  <a:srgbClr val="C00000"/>
                </a:solidFill>
                <a:effectLst>
                  <a:outerShdw blurRad="38100" dist="38100" dir="2700000" algn="tl">
                    <a:srgbClr val="000000">
                      <a:alpha val="43137"/>
                    </a:srgbClr>
                  </a:outerShdw>
                </a:effectLst>
              </a:rPr>
              <a:t>A.	The Beloved Praises the Appearance and Character of the Maiden (4:1–11)</a:t>
            </a:r>
          </a:p>
          <a:p>
            <a:pPr algn="just" rtl="0"/>
            <a:r>
              <a:rPr lang="en-US" sz="2400" b="1" dirty="0">
                <a:solidFill>
                  <a:srgbClr val="C00000"/>
                </a:solidFill>
                <a:effectLst>
                  <a:outerShdw blurRad="38100" dist="38100" dir="2700000" algn="tl">
                    <a:srgbClr val="000000">
                      <a:alpha val="43137"/>
                    </a:srgbClr>
                  </a:outerShdw>
                </a:effectLst>
              </a:rPr>
              <a:t>1.	The Beloved Praises the Appearance of the Maiden (1–5)</a:t>
            </a:r>
          </a:p>
          <a:p>
            <a:pPr algn="just" rtl="0"/>
            <a:r>
              <a:rPr lang="en-US" sz="2400" b="1" dirty="0">
                <a:solidFill>
                  <a:srgbClr val="C00000"/>
                </a:solidFill>
                <a:effectLst>
                  <a:outerShdw blurRad="38100" dist="38100" dir="2700000" algn="tl">
                    <a:srgbClr val="000000">
                      <a:alpha val="43137"/>
                    </a:srgbClr>
                  </a:outerShdw>
                </a:effectLst>
              </a:rPr>
              <a:t>2.	The Beloved Longs to Consummate His Love for the Maiden (6)</a:t>
            </a:r>
          </a:p>
          <a:p>
            <a:pPr algn="just" rtl="0"/>
            <a:r>
              <a:rPr lang="en-US" sz="2400" b="1" dirty="0">
                <a:solidFill>
                  <a:srgbClr val="C00000"/>
                </a:solidFill>
                <a:effectLst>
                  <a:outerShdw blurRad="38100" dist="38100" dir="2700000" algn="tl">
                    <a:srgbClr val="000000">
                      <a:alpha val="43137"/>
                    </a:srgbClr>
                  </a:outerShdw>
                </a:effectLst>
              </a:rPr>
              <a:t>3.	The Beloved Praises the Maiden’s Character Of His Desire to Be with Her (7–8)</a:t>
            </a:r>
          </a:p>
          <a:p>
            <a:pPr algn="just" rtl="0"/>
            <a:r>
              <a:rPr lang="en-US" sz="2400" b="1" dirty="0">
                <a:solidFill>
                  <a:srgbClr val="C00000"/>
                </a:solidFill>
                <a:effectLst>
                  <a:outerShdw blurRad="38100" dist="38100" dir="2700000" algn="tl">
                    <a:srgbClr val="000000">
                      <a:alpha val="43137"/>
                    </a:srgbClr>
                  </a:outerShdw>
                </a:effectLst>
              </a:rPr>
              <a:t>4.	The Beloved Expresses the Depth of His Passion for the Maiden (9–11)</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400" b="1" dirty="0">
                <a:solidFill>
                  <a:srgbClr val="C00000"/>
                </a:solidFill>
                <a:effectLst>
                  <a:outerShdw blurRad="38100" dist="38100" dir="2700000" algn="tl">
                    <a:srgbClr val="000000">
                      <a:alpha val="43137"/>
                    </a:srgbClr>
                  </a:outerShdw>
                </a:effectLst>
              </a:rPr>
              <a:t>B.	The Consummation of the Love between the Maiden &amp; the Beloved (4:12–5:1b)</a:t>
            </a:r>
          </a:p>
          <a:p>
            <a:pPr algn="just" rtl="0"/>
            <a:r>
              <a:rPr lang="en-US" sz="2400" b="1" dirty="0">
                <a:solidFill>
                  <a:srgbClr val="C00000"/>
                </a:solidFill>
                <a:effectLst>
                  <a:outerShdw blurRad="38100" dist="38100" dir="2700000" algn="tl">
                    <a:srgbClr val="000000">
                      <a:alpha val="43137"/>
                    </a:srgbClr>
                  </a:outerShdw>
                </a:effectLst>
              </a:rPr>
              <a:t>1.	The Beloved Praises the Virginity of the Maiden (12–15)</a:t>
            </a:r>
          </a:p>
          <a:p>
            <a:pPr algn="just" rtl="0"/>
            <a:r>
              <a:rPr lang="en-US" sz="2400" b="1" dirty="0">
                <a:solidFill>
                  <a:srgbClr val="C00000"/>
                </a:solidFill>
                <a:effectLst>
                  <a:outerShdw blurRad="38100" dist="38100" dir="2700000" algn="tl">
                    <a:srgbClr val="000000">
                      <a:alpha val="43137"/>
                    </a:srgbClr>
                  </a:outerShdw>
                </a:effectLst>
              </a:rPr>
              <a:t>2.	The Maiden Yields Her Virginity to Her Beloved (16)</a:t>
            </a:r>
          </a:p>
          <a:p>
            <a:pPr algn="just" rtl="0"/>
            <a:r>
              <a:rPr lang="en-US" sz="2400" b="1" dirty="0">
                <a:solidFill>
                  <a:srgbClr val="C00000"/>
                </a:solidFill>
                <a:effectLst>
                  <a:outerShdw blurRad="38100" dist="38100" dir="2700000" algn="tl">
                    <a:srgbClr val="000000">
                      <a:alpha val="43137"/>
                    </a:srgbClr>
                  </a:outerShdw>
                </a:effectLst>
              </a:rPr>
              <a:t>3.	The Beloved Receives the Offered Virginity of the Maiden (5:1a)</a:t>
            </a:r>
          </a:p>
          <a:p>
            <a:pPr algn="just" rtl="0"/>
            <a:r>
              <a:rPr lang="en-US" sz="2400" b="1" dirty="0">
                <a:solidFill>
                  <a:srgbClr val="C00000"/>
                </a:solidFill>
                <a:effectLst>
                  <a:outerShdw blurRad="38100" dist="38100" dir="2700000" algn="tl">
                    <a:srgbClr val="000000">
                      <a:alpha val="43137"/>
                    </a:srgbClr>
                  </a:outerShdw>
                </a:effectLst>
              </a:rPr>
              <a:t>4.	The Comment from Heaven (5:1b)</a:t>
            </a:r>
          </a:p>
          <a:p>
            <a:pPr lvl="1"/>
            <a:r>
              <a:rPr lang="sv-SE" sz="2800" dirty="0"/>
              <a:t> </a:t>
            </a:r>
            <a:endParaRPr lang="en-US" sz="2800" dirty="0"/>
          </a:p>
          <a:p>
            <a:r>
              <a:rPr lang="en-US" sz="2800" b="0" i="0" u="none" strike="noStrike" baseline="0" dirty="0"/>
              <a:t> </a:t>
            </a:r>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3"/>
              </a:rPr>
              <a:t>Song of Solomon</a:t>
            </a:r>
            <a:r>
              <a:rPr lang="en-US" sz="2800" b="0" i="0" u="none" strike="noStrike" baseline="0" dirty="0">
                <a:solidFill>
                  <a:srgbClr val="0000FF"/>
                </a:solidFill>
                <a:hlinkClick r:id="rId3"/>
              </a:rPr>
              <a:t>. Santa Barbara, CA: David </a:t>
            </a:r>
            <a:r>
              <a:rPr lang="en-US" sz="2800" b="0" i="0" u="none" strike="noStrike" baseline="0" dirty="0" err="1">
                <a:solidFill>
                  <a:srgbClr val="0000FF"/>
                </a:solidFill>
                <a:hlinkClick r:id="rId3"/>
              </a:rPr>
              <a:t>Guzik</a:t>
            </a:r>
            <a:r>
              <a:rPr lang="en-US" sz="2800" b="0" i="0" u="none" strike="noStrike" baseline="0" dirty="0">
                <a:solidFill>
                  <a:srgbClr val="0000FF"/>
                </a:solidFill>
                <a:hlinkClick r:id="rId3"/>
              </a:rPr>
              <a:t>.</a:t>
            </a:r>
          </a:p>
        </p:txBody>
      </p:sp>
    </p:spTree>
    <p:extLst>
      <p:ext uri="{BB962C8B-B14F-4D97-AF65-F5344CB8AC3E}">
        <p14:creationId xmlns:p14="http://schemas.microsoft.com/office/powerpoint/2010/main" val="8996533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7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300" dirty="0"/>
              <a:t>First Night Together. Now comes the time for which our heroine has long desired. Now is the time that  they can share their love in a more physical way. The scene opens with Solomon speaking.</a:t>
            </a:r>
          </a:p>
          <a:p>
            <a:r>
              <a:rPr lang="en-US" sz="2000" dirty="0">
                <a:solidFill>
                  <a:srgbClr val="383838"/>
                </a:solidFill>
                <a:latin typeface="Georgia" panose="02040502050405020303" pitchFamily="18" charset="0"/>
              </a:rPr>
              <a:t>4 </a:t>
            </a:r>
            <a:r>
              <a:rPr lang="en-US" sz="2000" baseline="30000" dirty="0">
                <a:solidFill>
                  <a:srgbClr val="383838"/>
                </a:solidFill>
                <a:latin typeface="Georgia" panose="02040502050405020303" pitchFamily="18" charset="0"/>
              </a:rPr>
              <a:t>1</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“How beautiful you are, my darling,</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How beautiful you are!</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Your eyes are </a:t>
            </a:r>
            <a:r>
              <a:rPr lang="en-US" sz="2000" i="1" dirty="0">
                <a:solidFill>
                  <a:srgbClr val="3366FF"/>
                </a:solidFill>
                <a:latin typeface="Georgia" panose="02040502050405020303" pitchFamily="18" charset="0"/>
              </a:rPr>
              <a:t>like</a:t>
            </a:r>
            <a:r>
              <a:rPr lang="en-US" sz="2000" dirty="0">
                <a:solidFill>
                  <a:srgbClr val="3366FF"/>
                </a:solidFill>
                <a:latin typeface="Georgia" panose="02040502050405020303" pitchFamily="18" charset="0"/>
              </a:rPr>
              <a:t> doves behind your veil;</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Your hair is like a flock of goats</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That have descended from Mount Gilead.</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2</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“Your teeth are like a flock of </a:t>
            </a:r>
            <a:r>
              <a:rPr lang="en-US" sz="2000" i="1" dirty="0">
                <a:solidFill>
                  <a:srgbClr val="3366FF"/>
                </a:solidFill>
                <a:latin typeface="Georgia" panose="02040502050405020303" pitchFamily="18" charset="0"/>
              </a:rPr>
              <a:t>newly</a:t>
            </a:r>
            <a:r>
              <a:rPr lang="en-US" sz="2000" dirty="0">
                <a:solidFill>
                  <a:srgbClr val="3366FF"/>
                </a:solidFill>
                <a:latin typeface="Georgia" panose="02040502050405020303" pitchFamily="18" charset="0"/>
              </a:rPr>
              <a:t> shorn ewes</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Which have come up from </a:t>
            </a:r>
            <a:r>
              <a:rPr lang="en-US" sz="2000" i="1" dirty="0">
                <a:solidFill>
                  <a:srgbClr val="3366FF"/>
                </a:solidFill>
                <a:latin typeface="Georgia" panose="02040502050405020303" pitchFamily="18" charset="0"/>
              </a:rPr>
              <a:t>their</a:t>
            </a:r>
            <a:r>
              <a:rPr lang="en-US" sz="2000" dirty="0">
                <a:solidFill>
                  <a:srgbClr val="3366FF"/>
                </a:solidFill>
                <a:latin typeface="Georgia" panose="02040502050405020303" pitchFamily="18" charset="0"/>
              </a:rPr>
              <a:t> washing,</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All of which bear twins,</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And not one among them has lost her young.</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3</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“Your lips are like a scarlet thread,</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And your mouth is lovely.</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Your temples are like a slice of a pomegranate</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Behind your veil.</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4</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“Your neck is like the tower of David,</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Built with rows of stones</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On which are hung a thousand shields,</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All the round shields of the mighty men.</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5</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“Your two breasts are like two fawns,</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Twins of a gazelle</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Which feed among the lilies.</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6</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 “Until the cool of the day</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When the shadows flee away,</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I will go my way to the mountain of myrrh</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And to the hill of frankincense.</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7</a:t>
            </a:r>
            <a:r>
              <a:rPr lang="en-US" sz="2000" dirty="0">
                <a:solidFill>
                  <a:srgbClr val="383838"/>
                </a:solidFill>
                <a:latin typeface="Georgia" panose="02040502050405020303" pitchFamily="18" charset="0"/>
              </a:rPr>
              <a:t>         </a:t>
            </a:r>
            <a:r>
              <a:rPr lang="en-US" sz="2000" dirty="0">
                <a:solidFill>
                  <a:srgbClr val="3366FF"/>
                </a:solidFill>
                <a:latin typeface="Georgia" panose="02040502050405020303" pitchFamily="18" charset="0"/>
              </a:rPr>
              <a:t>“You are altogether beautiful, my darling,</a:t>
            </a:r>
            <a:br>
              <a:rPr lang="en-US" sz="2000" dirty="0">
                <a:solidFill>
                  <a:srgbClr val="383838"/>
                </a:solidFill>
                <a:latin typeface="Georgia" panose="02040502050405020303" pitchFamily="18" charset="0"/>
              </a:rPr>
            </a:br>
            <a:r>
              <a:rPr lang="en-US" sz="2000" dirty="0">
                <a:solidFill>
                  <a:srgbClr val="3366FF"/>
                </a:solidFill>
                <a:latin typeface="Georgia" panose="02040502050405020303" pitchFamily="18" charset="0"/>
              </a:rPr>
              <a:t>          And there is no blemish in you.</a:t>
            </a:r>
            <a:endParaRPr lang="en-US" sz="2000" dirty="0">
              <a:solidFill>
                <a:srgbClr val="383838"/>
              </a:solidFill>
              <a:latin typeface="Georgia" panose="02040502050405020303" pitchFamily="18" charset="0"/>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1485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500"/>
                                        <p:tgtEl>
                                          <p:spTgt spid="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childTnLst>
                                </p:cTn>
                              </p:par>
                            </p:childTnLst>
                          </p:cTn>
                        </p:par>
                        <p:par>
                          <p:cTn id="60" fill="hold">
                            <p:stCondLst>
                              <p:cond delay="0"/>
                            </p:stCondLst>
                            <p:childTnLst>
                              <p:par>
                                <p:cTn id="61" presetID="17" presetClass="entr" presetSubtype="2"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ppt_x</p:attrName>
                                        </p:attrNameLst>
                                      </p:cBhvr>
                                      <p:tavLst>
                                        <p:tav tm="0">
                                          <p:val>
                                            <p:strVal val="#ppt_x+#ppt_w/2"/>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400" dirty="0"/>
              <a:t>Solomon has nothing but praise for his bride. He doesn’t just use vague flattery but enumerates each captivating feature he sees.</a:t>
            </a:r>
          </a:p>
          <a:p>
            <a:r>
              <a:rPr lang="en-US" sz="2900" dirty="0"/>
              <a:t>He lifts her veil and once again compares her eyes to doves. (See the comments on chapter 1 verse 15.) The choice of the dove is important. The name “Solomon” means “peace.” His new bride is later called “</a:t>
            </a:r>
            <a:r>
              <a:rPr lang="en-US" sz="2900" dirty="0" err="1"/>
              <a:t>Shulammith</a:t>
            </a:r>
            <a:r>
              <a:rPr lang="en-US" sz="2900" dirty="0"/>
              <a:t>” which is the female form of the word for peace. The dove is often used as a symbol of peace. As with much of the Song of Solomon, there are many layers  of meaning which can be mined from the words.</a:t>
            </a:r>
          </a:p>
          <a:p>
            <a:endParaRPr lang="en-US" sz="1100" dirty="0"/>
          </a:p>
          <a:p>
            <a:r>
              <a:rPr lang="en-US" sz="2900" dirty="0"/>
              <a:t>Solomon then moves to her hair that was revealed with her veil was removed. He compares      it to a flock of goats coming down a mountain. To our modern-day ears, this almost sounds insulting. Who would want to hear that her hair reminds someone else of goats? Goats in that region were dark-haired, almost black in color. This gives us a clue as to </a:t>
            </a:r>
            <a:r>
              <a:rPr lang="en-US" sz="2900" dirty="0" err="1"/>
              <a:t>Shulammith’s</a:t>
            </a:r>
            <a:r>
              <a:rPr lang="en-US" sz="2900" dirty="0"/>
              <a:t> </a:t>
            </a:r>
            <a:r>
              <a:rPr lang="en-US" sz="2900" dirty="0" err="1"/>
              <a:t>haircolor</a:t>
            </a:r>
            <a:r>
              <a:rPr lang="en-US" sz="2900" dirty="0"/>
              <a:t>. Goat herds in those days were often quite large. Watching shepherds leading their flocks down a distant mountain, you could not see each individual goat, but you could see a flow of dark color moving and bouncing down the hillside. To Solomon, his bride was the mountain where her dark hair flows and bounces gently down.</a:t>
            </a: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590223"/>
            <a:ext cx="2057400" cy="1743777"/>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894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400" dirty="0"/>
              <a:t>The praise brings a smile to his bride’s lips and Solomon begins to praise her teeth. Continuing with the shepherding theme, he compares her teeth to a  flock of newly shorn sheep who have just been bathed. Sheep wool is normally white, but the wool becomes gray from the dirt in the outdoors. Shearing the sheep exposes the clean, fresh wool underneath and a freshly bathed sheep      is even whiter yet. So in a poetic way, Solomon is saying her teeth are pearly white. He also says they all have twins (they are even and matched), and none of them are missing. This is very noticeable in a country that did not benefit from modern dentistry.</a:t>
            </a:r>
          </a:p>
          <a:p>
            <a:r>
              <a:rPr lang="en-US" sz="3400" dirty="0"/>
              <a:t>One cannot mention teeth without mentioning their frame. Her lips, Solomon says are like scarlet thread. This is not to say they were thin like a thread, but that their color was deep red of the scarlet thread. He finds the shape of her mouth lovely and perhaps takes the opportunity to place a kiss thereupon.</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5067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400" dirty="0"/>
              <a:t>All this praise and attention brings a blush to her cheeks, to which Solomon gives notice. Her complexion is compared to a slice of ripe pomegranate. The flesh inside of a pomegranate is rosy color. His praise is much like an American saying she has a peaches-and-cream complexion. The blush of the peach reminds one of the blushes of a woman, embarrassed but pleased with the things being said about her.</a:t>
            </a:r>
          </a:p>
          <a:p>
            <a:r>
              <a:rPr lang="en-US" sz="2400" dirty="0"/>
              <a:t>Solomon moves his eyes down to her neck which he compares to the tower of David. By this, he means that her neck is impressive and shows a strength of character. The tower of David was decorated with shields around its sides so that from a distance it looked like a necklace. Not only is he complimenting    her jewelry, but he is also alluding to the fact that she had the integrity to  shield herself. She kept herself pure for her husband.</a:t>
            </a:r>
            <a:endParaRPr lang="en-US" sz="2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1988419"/>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141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1800" dirty="0"/>
              <a:t>Opening her robe, Solomon gives praise to her breasts. He compares them to twin fawns of a gazelle.        By calling them twins, he says they are evenly matched. By referring to them as fawns, he conjures the allusion of soft, gentle creatures that fills one with a desire to hold. But as gazelles, he acknowledges      that he must approach quietly and gently or they may be frightened off.</a:t>
            </a:r>
          </a:p>
          <a:p>
            <a:r>
              <a:rPr lang="en-US" sz="1800" dirty="0"/>
              <a:t>Remember, shortly before the wedding, our young woman expressed her desire for Solomon to be like       a young stag playing upon her breasts? (</a:t>
            </a:r>
            <a:r>
              <a:rPr lang="en-US" sz="1800" dirty="0">
                <a:hlinkClick r:id="rId2"/>
              </a:rPr>
              <a:t>Song of Solomon 2:17</a:t>
            </a:r>
            <a:r>
              <a:rPr lang="en-US" sz="1800" dirty="0"/>
              <a:t>.) Here Solomon answers her request by promising to stay with her all night, until the dawn comes, enjoying the delights of her fragrant breasts. (See also </a:t>
            </a:r>
            <a:r>
              <a:rPr lang="en-US" sz="1800" dirty="0">
                <a:hlinkClick r:id="rId3"/>
              </a:rPr>
              <a:t>Proverbs 5:18-19</a:t>
            </a:r>
            <a:r>
              <a:rPr lang="en-US" sz="1800" dirty="0"/>
              <a:t>.)</a:t>
            </a:r>
          </a:p>
          <a:p>
            <a:r>
              <a:rPr lang="en-US" sz="1800" b="0" baseline="30000" dirty="0">
                <a:solidFill>
                  <a:srgbClr val="383838"/>
                </a:solidFill>
                <a:latin typeface="Georgia" panose="02040502050405020303" pitchFamily="18" charset="0"/>
              </a:rPr>
              <a:t>8</a:t>
            </a:r>
            <a:r>
              <a:rPr lang="en-US" sz="1800" b="0" dirty="0">
                <a:solidFill>
                  <a:srgbClr val="383838"/>
                </a:solidFill>
                <a:latin typeface="Georgia" panose="02040502050405020303" pitchFamily="18" charset="0"/>
              </a:rPr>
              <a:t>         </a:t>
            </a:r>
            <a:r>
              <a:rPr lang="en-US" sz="1800" b="0" dirty="0">
                <a:solidFill>
                  <a:srgbClr val="3366FF"/>
                </a:solidFill>
                <a:latin typeface="Georgia" panose="02040502050405020303" pitchFamily="18" charset="0"/>
              </a:rPr>
              <a:t>“</a:t>
            </a:r>
            <a:r>
              <a:rPr lang="en-US" sz="1800" b="0" i="1" dirty="0">
                <a:solidFill>
                  <a:srgbClr val="3366FF"/>
                </a:solidFill>
                <a:latin typeface="Georgia" panose="02040502050405020303" pitchFamily="18" charset="0"/>
              </a:rPr>
              <a:t>Come</a:t>
            </a:r>
            <a:r>
              <a:rPr lang="en-US" sz="1800" b="0" dirty="0">
                <a:solidFill>
                  <a:srgbClr val="3366FF"/>
                </a:solidFill>
                <a:latin typeface="Georgia" panose="02040502050405020303" pitchFamily="18" charset="0"/>
              </a:rPr>
              <a:t> with me from Lebanon, </a:t>
            </a:r>
            <a:r>
              <a:rPr lang="en-US" sz="1800" b="0" i="1" dirty="0">
                <a:solidFill>
                  <a:srgbClr val="3366FF"/>
                </a:solidFill>
                <a:latin typeface="Georgia" panose="02040502050405020303" pitchFamily="18" charset="0"/>
              </a:rPr>
              <a:t>my</a:t>
            </a:r>
            <a:r>
              <a:rPr lang="en-US" sz="1800" b="0" dirty="0">
                <a:solidFill>
                  <a:srgbClr val="3366FF"/>
                </a:solidFill>
                <a:latin typeface="Georgia" panose="02040502050405020303" pitchFamily="18" charset="0"/>
              </a:rPr>
              <a:t> bride,</a:t>
            </a:r>
            <a:br>
              <a:rPr lang="en-US" sz="1800" dirty="0"/>
            </a:br>
            <a:r>
              <a:rPr lang="en-US" sz="1800" b="0" dirty="0">
                <a:solidFill>
                  <a:srgbClr val="3366FF"/>
                </a:solidFill>
                <a:latin typeface="Georgia" panose="02040502050405020303" pitchFamily="18" charset="0"/>
              </a:rPr>
              <a:t>          May you come with me from Lebanon.</a:t>
            </a:r>
            <a:br>
              <a:rPr lang="en-US" sz="1800" dirty="0"/>
            </a:br>
            <a:r>
              <a:rPr lang="en-US" sz="1800" b="0" dirty="0">
                <a:solidFill>
                  <a:srgbClr val="3366FF"/>
                </a:solidFill>
                <a:latin typeface="Georgia" panose="02040502050405020303" pitchFamily="18" charset="0"/>
              </a:rPr>
              <a:t>          Journey down from the summit of Amana,</a:t>
            </a:r>
            <a:br>
              <a:rPr lang="en-US" sz="1800" dirty="0"/>
            </a:br>
            <a:r>
              <a:rPr lang="en-US" sz="1800" b="0" dirty="0">
                <a:solidFill>
                  <a:srgbClr val="3366FF"/>
                </a:solidFill>
                <a:latin typeface="Georgia" panose="02040502050405020303" pitchFamily="18" charset="0"/>
              </a:rPr>
              <a:t>          From the summit of </a:t>
            </a:r>
            <a:r>
              <a:rPr lang="en-US" sz="1800" b="0" dirty="0" err="1">
                <a:solidFill>
                  <a:srgbClr val="3366FF"/>
                </a:solidFill>
                <a:latin typeface="Georgia" panose="02040502050405020303" pitchFamily="18" charset="0"/>
              </a:rPr>
              <a:t>Senir</a:t>
            </a:r>
            <a:r>
              <a:rPr lang="en-US" sz="1800" b="0" dirty="0">
                <a:solidFill>
                  <a:srgbClr val="3366FF"/>
                </a:solidFill>
                <a:latin typeface="Georgia" panose="02040502050405020303" pitchFamily="18" charset="0"/>
              </a:rPr>
              <a:t> and Hermon,</a:t>
            </a:r>
            <a:br>
              <a:rPr lang="en-US" sz="1800" dirty="0"/>
            </a:br>
            <a:r>
              <a:rPr lang="en-US" sz="1800" b="0" dirty="0">
                <a:solidFill>
                  <a:srgbClr val="3366FF"/>
                </a:solidFill>
                <a:latin typeface="Georgia" panose="02040502050405020303" pitchFamily="18" charset="0"/>
              </a:rPr>
              <a:t>          From the dens of lions,</a:t>
            </a:r>
            <a:br>
              <a:rPr lang="en-US" sz="1800" dirty="0"/>
            </a:br>
            <a:r>
              <a:rPr lang="en-US" sz="1800" b="0" dirty="0">
                <a:solidFill>
                  <a:srgbClr val="3366FF"/>
                </a:solidFill>
                <a:latin typeface="Georgia" panose="02040502050405020303" pitchFamily="18" charset="0"/>
              </a:rPr>
              <a:t>          From the mountains of leopards.”</a:t>
            </a:r>
            <a:endParaRPr lang="en-US" sz="18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887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WordArt 2">
            <a:extLst>
              <a:ext uri="{FF2B5EF4-FFF2-40B4-BE49-F238E27FC236}">
                <a16:creationId xmlns:a16="http://schemas.microsoft.com/office/drawing/2014/main" id="{05DA9346-1AB8-0F88-46CA-1C63F1590E7B}"/>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3077" name="Rectangle 5">
            <a:extLst>
              <a:ext uri="{FF2B5EF4-FFF2-40B4-BE49-F238E27FC236}">
                <a16:creationId xmlns:a16="http://schemas.microsoft.com/office/drawing/2014/main" id="{F0E09AD2-2699-841E-5B10-80D5A3584B4E}"/>
              </a:ext>
            </a:extLst>
          </p:cNvPr>
          <p:cNvSpPr>
            <a:spLocks noChangeArrowheads="1"/>
          </p:cNvSpPr>
          <p:nvPr/>
        </p:nvSpPr>
        <p:spPr bwMode="auto">
          <a:xfrm>
            <a:off x="1752600" y="1828800"/>
            <a:ext cx="7543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Christ and His Bride</a:t>
            </a:r>
            <a:endParaRPr lang="en-US" altLang="en-US" sz="2400" b="1" i="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lnSpc>
                <a:spcPct val="130000"/>
              </a:lnSpc>
              <a:spcBef>
                <a:spcPct val="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lnSpc>
                <a:spcPct val="130000"/>
              </a:lnSpc>
              <a:spcBef>
                <a:spcPct val="0"/>
              </a:spcBef>
              <a:spcAft>
                <a:spcPct val="0"/>
              </a:spcAft>
            </a:pPr>
            <a:r>
              <a:rPr lang="en-US" altLang="en-US" sz="2400" b="1" i="1">
                <a:solidFill>
                  <a:srgbClr val="FFFF00"/>
                </a:solidFill>
                <a:effectLst>
                  <a:outerShdw blurRad="38100" dist="38100" dir="2700000" algn="tl">
                    <a:srgbClr val="000000"/>
                  </a:outerShdw>
                </a:effectLst>
                <a:latin typeface="Verdana" panose="020B0604030504040204" pitchFamily="34" charset="0"/>
              </a:rPr>
              <a:t>identity of the bride…</a:t>
            </a:r>
          </a:p>
        </p:txBody>
      </p:sp>
      <p:sp>
        <p:nvSpPr>
          <p:cNvPr id="3078" name="Text Box 6">
            <a:extLst>
              <a:ext uri="{FF2B5EF4-FFF2-40B4-BE49-F238E27FC236}">
                <a16:creationId xmlns:a16="http://schemas.microsoft.com/office/drawing/2014/main" id="{28B34180-A301-B183-11AB-BA0B2244265D}"/>
              </a:ext>
            </a:extLst>
          </p:cNvPr>
          <p:cNvSpPr txBox="1">
            <a:spLocks noChangeArrowheads="1"/>
          </p:cNvSpPr>
          <p:nvPr/>
        </p:nvSpPr>
        <p:spPr bwMode="auto">
          <a:xfrm>
            <a:off x="1828800" y="3429001"/>
            <a:ext cx="80772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the individual believer</a:t>
            </a: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the church corporate</a:t>
            </a: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the Virgin Mary</a:t>
            </a:r>
            <a:endParaRPr lang="en-US" alt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1100" dirty="0"/>
          </a:p>
          <a:p>
            <a:r>
              <a:rPr lang="en-US" sz="3400" dirty="0"/>
              <a:t>The region of Lebanon was a wild country. Great forests of cedars covered the mountainsides and they were the home of many wild animals.</a:t>
            </a:r>
          </a:p>
          <a:p>
            <a:r>
              <a:rPr lang="en-US" sz="3400" dirty="0"/>
              <a:t>Though she long desired to have sex with Solomon, as is befitting the right of a wife, the idea was frightening when the actual time approached. Her thoughts scattered in her fear. Solomon gently calls her back to him and calms her fears. He will not behave like a wild animal. Sexual relations will come when she is ready for it.</a:t>
            </a:r>
          </a:p>
          <a:p>
            <a:r>
              <a:rPr lang="en-US" sz="3400" dirty="0"/>
              <a:t>Weddings are stressful events. So many preparations must be made and you hope they will turn out as planned. Yet the wedding is hardly over before you are in the arms of your love and nervous about this thing called sex that you heard so much about. The very anticipation of it can make a person ill. In fact, most couples are nervous. </a:t>
            </a:r>
            <a:endParaRPr lang="en-US" sz="3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609475"/>
            <a:ext cx="2057400" cy="1724526"/>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2372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6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9</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“You have made my heart beat faster, my sister, </a:t>
            </a:r>
            <a:r>
              <a:rPr lang="en-US" sz="4000" b="0" i="1" dirty="0">
                <a:solidFill>
                  <a:srgbClr val="3366FF"/>
                </a:solidFill>
                <a:latin typeface="Georgia" panose="02040502050405020303" pitchFamily="18" charset="0"/>
              </a:rPr>
              <a:t>my</a:t>
            </a:r>
            <a:r>
              <a:rPr lang="en-US" sz="4000" b="0" dirty="0">
                <a:solidFill>
                  <a:srgbClr val="3366FF"/>
                </a:solidFill>
                <a:latin typeface="Georgia" panose="02040502050405020303" pitchFamily="18" charset="0"/>
              </a:rPr>
              <a:t> bride;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You have made my heart beat faster with a single </a:t>
            </a:r>
            <a:r>
              <a:rPr lang="en-US" sz="4000" b="0" i="1" dirty="0">
                <a:solidFill>
                  <a:srgbClr val="3366FF"/>
                </a:solidFill>
                <a:latin typeface="Georgia" panose="02040502050405020303" pitchFamily="18" charset="0"/>
              </a:rPr>
              <a:t>glance</a:t>
            </a:r>
            <a:r>
              <a:rPr lang="en-US" sz="4000" b="0" dirty="0">
                <a:solidFill>
                  <a:srgbClr val="3366FF"/>
                </a:solidFill>
                <a:latin typeface="Georgia" panose="02040502050405020303" pitchFamily="18" charset="0"/>
              </a:rPr>
              <a:t> of</a:t>
            </a:r>
          </a:p>
          <a:p>
            <a:r>
              <a:rPr lang="en-US" sz="4000" b="0" dirty="0">
                <a:solidFill>
                  <a:srgbClr val="3366FF"/>
                </a:solidFill>
                <a:latin typeface="Georgia" panose="02040502050405020303" pitchFamily="18" charset="0"/>
              </a:rPr>
              <a:t>          your eyes,</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With a single strand of your necklace.</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10</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“How beautiful is your love, my sister, </a:t>
            </a:r>
            <a:r>
              <a:rPr lang="en-US" sz="4000" b="0" i="1" dirty="0">
                <a:solidFill>
                  <a:srgbClr val="3366FF"/>
                </a:solidFill>
                <a:latin typeface="Georgia" panose="02040502050405020303" pitchFamily="18" charset="0"/>
              </a:rPr>
              <a:t>my</a:t>
            </a:r>
            <a:r>
              <a:rPr lang="en-US" sz="4000" b="0" dirty="0">
                <a:solidFill>
                  <a:srgbClr val="3366FF"/>
                </a:solidFill>
                <a:latin typeface="Georgia" panose="02040502050405020303" pitchFamily="18" charset="0"/>
              </a:rPr>
              <a:t> bride!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How much better is your love than wine,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And the fragrance of your oils</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Than all </a:t>
            </a:r>
            <a:r>
              <a:rPr lang="en-US" sz="4000" b="0" i="1" dirty="0">
                <a:solidFill>
                  <a:srgbClr val="3366FF"/>
                </a:solidFill>
                <a:latin typeface="Georgia" panose="02040502050405020303" pitchFamily="18" charset="0"/>
              </a:rPr>
              <a:t>kinds</a:t>
            </a:r>
            <a:r>
              <a:rPr lang="en-US" sz="4000" b="0" dirty="0">
                <a:solidFill>
                  <a:srgbClr val="3366FF"/>
                </a:solidFill>
                <a:latin typeface="Georgia" panose="02040502050405020303" pitchFamily="18" charset="0"/>
              </a:rPr>
              <a:t> of spices!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11</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“Your lips, </a:t>
            </a:r>
            <a:r>
              <a:rPr lang="en-US" sz="4000" b="0" i="1" dirty="0">
                <a:solidFill>
                  <a:srgbClr val="3366FF"/>
                </a:solidFill>
                <a:latin typeface="Georgia" panose="02040502050405020303" pitchFamily="18" charset="0"/>
              </a:rPr>
              <a:t>my</a:t>
            </a:r>
            <a:r>
              <a:rPr lang="en-US" sz="4000" b="0" dirty="0">
                <a:solidFill>
                  <a:srgbClr val="3366FF"/>
                </a:solidFill>
                <a:latin typeface="Georgia" panose="02040502050405020303" pitchFamily="18" charset="0"/>
              </a:rPr>
              <a:t> bride, drip honey;</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Honey and milk are under your tongue,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And the fragrance of your garments is like the </a:t>
            </a:r>
          </a:p>
          <a:p>
            <a:r>
              <a:rPr lang="en-US" sz="4000" b="0" dirty="0">
                <a:solidFill>
                  <a:srgbClr val="3366FF"/>
                </a:solidFill>
                <a:latin typeface="Georgia" panose="02040502050405020303" pitchFamily="18" charset="0"/>
              </a:rPr>
              <a:t>          fragrance of Lebanon.</a:t>
            </a:r>
            <a:endParaRPr lang="en-US" sz="40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6688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Events are now progressing to more serious matters. He is aroused by his wife. His heart is beating faster. Just a glance from her is giving him a rush. It doesn’t take much; even a glimpse of a link of her necklace causes his heart to race.</a:t>
            </a:r>
          </a:p>
          <a:p>
            <a:r>
              <a:rPr lang="en-US" dirty="0"/>
              <a:t>Solomon calls her his sister, his bride. It was considered a term of endearment to refer to your wife as your sister. Your sister was close to you. She knew everything about you. She was a good friend as you grew up. Now she has been replaced by your wife, the woman who is your best friend and companion.</a:t>
            </a:r>
          </a:p>
          <a:p>
            <a:r>
              <a:rPr lang="en-US" dirty="0"/>
              <a:t>As their passions arise, Solomon extolls that her love is more intoxicating than wine. The Hebrew word here appears to refer to the physical actions that result from the desire of two people. In </a:t>
            </a:r>
            <a:r>
              <a:rPr lang="en-US" dirty="0">
                <a:hlinkClick r:id="rId2"/>
              </a:rPr>
              <a:t>Song of Solomon 1:2</a:t>
            </a:r>
            <a:r>
              <a:rPr lang="en-US" dirty="0"/>
              <a:t>, the young woman used a similar phrase to complement Solomon’s kisses. The use of the same word in </a:t>
            </a:r>
            <a:r>
              <a:rPr lang="en-US" dirty="0" err="1">
                <a:hlinkClick r:id="rId3"/>
              </a:rPr>
              <a:t>Ezek</a:t>
            </a:r>
            <a:r>
              <a:rPr lang="en-US" dirty="0">
                <a:hlinkClick r:id="rId3"/>
              </a:rPr>
              <a:t> 16:8</a:t>
            </a:r>
            <a:r>
              <a:rPr lang="en-US" dirty="0"/>
              <a:t> and </a:t>
            </a:r>
            <a:r>
              <a:rPr lang="en-US" dirty="0">
                <a:hlinkClick r:id="rId4"/>
              </a:rPr>
              <a:t>23:17</a:t>
            </a:r>
            <a:r>
              <a:rPr lang="en-US" dirty="0"/>
              <a:t> also focuses on the physical expressions of love’s desire. Hence, Solomon is saying he is becoming giddy as she kisses and caresses his body.</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3349592"/>
            <a:ext cx="2057400" cy="1984407"/>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9275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1000" dirty="0"/>
          </a:p>
          <a:p>
            <a:endParaRPr lang="en-US" sz="1000" dirty="0"/>
          </a:p>
          <a:p>
            <a:r>
              <a:rPr lang="en-US" dirty="0"/>
              <a:t>As their bodies warm, the aromas of her perfumes smell better to him in his passion than all other fragrances combined.</a:t>
            </a:r>
          </a:p>
          <a:p>
            <a:r>
              <a:rPr lang="en-US" dirty="0"/>
              <a:t>Their kisses become deep and compassionate. No longer content with just her lips, his tongue joins her tongue and he finds the result very sweet. Today, this is called “French kissing.”</a:t>
            </a:r>
          </a:p>
          <a:p>
            <a:r>
              <a:rPr lang="en-US" dirty="0"/>
              <a:t>As the last of her garments come off, he takes time to enjoy their fragrant aroma of cedars. Notice that time is being taken to enjoy each phase of the lovemaking. Solomon is not in a rush to enter into his wife, even though the desire is strong. As any woman will tell her man, lovemaking is more than coupling together. A woman needs to know she is loved in order to fully express love physically. </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503596"/>
            <a:ext cx="2057400" cy="1830403"/>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822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12</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“A garden locked is my sister, </a:t>
            </a:r>
            <a:r>
              <a:rPr lang="en-US" sz="4000" b="0" i="1" dirty="0">
                <a:solidFill>
                  <a:srgbClr val="3366FF"/>
                </a:solidFill>
                <a:latin typeface="Georgia" panose="02040502050405020303" pitchFamily="18" charset="0"/>
              </a:rPr>
              <a:t>my</a:t>
            </a:r>
            <a:r>
              <a:rPr lang="en-US" sz="4000" b="0" dirty="0">
                <a:solidFill>
                  <a:srgbClr val="3366FF"/>
                </a:solidFill>
                <a:latin typeface="Georgia" panose="02040502050405020303" pitchFamily="18" charset="0"/>
              </a:rPr>
              <a:t> bride,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A rock garden locked, a spring sealed up.</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13</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“Your shoots are an orchard of pomegranates</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With choice fruits, henna with nard plants,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14</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Nard and saffron, calamus and cinnamon,</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With all the trees of frankincense,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Myrrh and aloes, along with all the finest spices.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15</a:t>
            </a:r>
            <a:r>
              <a:rPr lang="en-US" sz="4000" b="0" dirty="0">
                <a:solidFill>
                  <a:srgbClr val="383838"/>
                </a:solidFill>
                <a:latin typeface="Georgia" panose="02040502050405020303" pitchFamily="18" charset="0"/>
              </a:rPr>
              <a:t>       </a:t>
            </a:r>
            <a:r>
              <a:rPr lang="en-US" sz="4000" b="0" dirty="0">
                <a:solidFill>
                  <a:srgbClr val="3366FF"/>
                </a:solidFill>
                <a:latin typeface="Georgia" panose="02040502050405020303" pitchFamily="18" charset="0"/>
              </a:rPr>
              <a:t>“</a:t>
            </a:r>
            <a:r>
              <a:rPr lang="en-US" sz="4000" b="0" i="1" dirty="0">
                <a:solidFill>
                  <a:srgbClr val="3366FF"/>
                </a:solidFill>
                <a:latin typeface="Georgia" panose="02040502050405020303" pitchFamily="18" charset="0"/>
              </a:rPr>
              <a:t>You are</a:t>
            </a:r>
            <a:r>
              <a:rPr lang="en-US" sz="4000" b="0" dirty="0">
                <a:solidFill>
                  <a:srgbClr val="3366FF"/>
                </a:solidFill>
                <a:latin typeface="Georgia" panose="02040502050405020303" pitchFamily="18" charset="0"/>
              </a:rPr>
              <a:t> a garden spring,</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A well of fresh water,</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          And streams </a:t>
            </a:r>
            <a:r>
              <a:rPr lang="en-US" sz="4000" b="0" i="1" dirty="0">
                <a:solidFill>
                  <a:srgbClr val="3366FF"/>
                </a:solidFill>
                <a:latin typeface="Georgia" panose="02040502050405020303" pitchFamily="18" charset="0"/>
              </a:rPr>
              <a:t>flowing</a:t>
            </a:r>
            <a:r>
              <a:rPr lang="en-US" sz="4000" b="0" dirty="0">
                <a:solidFill>
                  <a:srgbClr val="3366FF"/>
                </a:solidFill>
                <a:latin typeface="Georgia" panose="02040502050405020303" pitchFamily="18" charset="0"/>
              </a:rPr>
              <a:t> from Lebanon.”</a:t>
            </a:r>
            <a:endParaRPr lang="en-US" sz="40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2311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Two imagines are combined to describe </a:t>
            </a:r>
            <a:r>
              <a:rPr lang="en-US" dirty="0" err="1"/>
              <a:t>Shulammith’s</a:t>
            </a:r>
            <a:r>
              <a:rPr lang="en-US" dirty="0"/>
              <a:t> passion. Solomon describes it in such beautiful words that it seems almost  crass to describe what is happening in plain words.</a:t>
            </a:r>
          </a:p>
          <a:p>
            <a:r>
              <a:rPr lang="en-US" dirty="0"/>
              <a:t>The first image is that of a private garden, walled off from others, locked behind a garden gate. Behind that gate is an orchard filled    with many delights for the sight, the taste, and the smell. The garden Solomon is referring to is </a:t>
            </a:r>
            <a:r>
              <a:rPr lang="en-US" dirty="0" err="1"/>
              <a:t>Shulammith’s</a:t>
            </a:r>
            <a:r>
              <a:rPr lang="en-US" dirty="0"/>
              <a:t> body which she has kept locked up from men – saving herself for her husband. As her passions flare, her garden gate is opening up. With that opening come odors of her passion to which some husbands are sensitive. It is the fragrance of the delights that are about to come.</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429000"/>
            <a:ext cx="2057400" cy="1904999"/>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9983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The second image is that of flowing water. Water is sometimes used to describe sexual intercourse in the Scriptures. For example, in </a:t>
            </a:r>
            <a:r>
              <a:rPr lang="en-US" u="sng" dirty="0">
                <a:hlinkClick r:id="rId2"/>
              </a:rPr>
              <a:t>Proverbs 5:15-20</a:t>
            </a:r>
            <a:r>
              <a:rPr lang="en-US" dirty="0"/>
              <a:t> Solomon warns of the unreasonableness of seeking sexual satisfaction with someone who is not your wife. One should drink water (intercourse) with his own wife. The water in your own well is clean, pure, and refreshing. In those days enclosed sewage systems were not commonly in use. Instead, gutters were made along the sides of the streets. When you were done with washing the dishes or had completed your bath, you opened up a window and poured out the used water. No one in their right mind would quench their thirst by drinking from the street gutters. It is disgusting and unhealthy! Yet there are men who will seek to quench their desire for sex with women who have been used by countless men prior to them – and it is just as disgusting and unhealthy!</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19023"/>
            <a:ext cx="12090400" cy="1164340"/>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8809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400" b="0" baseline="30000" dirty="0">
                <a:solidFill>
                  <a:srgbClr val="383838"/>
                </a:solidFill>
                <a:latin typeface="Georgia" panose="02040502050405020303" pitchFamily="18" charset="0"/>
              </a:rPr>
              <a:t>16</a:t>
            </a:r>
            <a:r>
              <a:rPr lang="en-US" sz="2400" b="0" dirty="0">
                <a:solidFill>
                  <a:srgbClr val="383838"/>
                </a:solidFill>
                <a:latin typeface="Georgia" panose="02040502050405020303" pitchFamily="18" charset="0"/>
              </a:rPr>
              <a:t>       </a:t>
            </a:r>
            <a:r>
              <a:rPr lang="en-US" sz="2400" b="0" dirty="0">
                <a:solidFill>
                  <a:srgbClr val="FF00FF"/>
                </a:solidFill>
                <a:latin typeface="Georgia" panose="02040502050405020303" pitchFamily="18" charset="0"/>
              </a:rPr>
              <a:t>“Awake, O north </a:t>
            </a:r>
            <a:r>
              <a:rPr lang="en-US" sz="2400" b="0" i="1" dirty="0">
                <a:solidFill>
                  <a:srgbClr val="FF00FF"/>
                </a:solidFill>
                <a:latin typeface="Georgia" panose="02040502050405020303" pitchFamily="18" charset="0"/>
              </a:rPr>
              <a:t>wind,</a:t>
            </a:r>
            <a:br>
              <a:rPr lang="en-US" sz="2400" dirty="0"/>
            </a:br>
            <a:r>
              <a:rPr lang="en-US" sz="2400" b="0" dirty="0">
                <a:solidFill>
                  <a:srgbClr val="FF00FF"/>
                </a:solidFill>
                <a:latin typeface="Georgia" panose="02040502050405020303" pitchFamily="18" charset="0"/>
              </a:rPr>
              <a:t>          And come, </a:t>
            </a:r>
            <a:r>
              <a:rPr lang="en-US" sz="2400" b="0" i="1" dirty="0">
                <a:solidFill>
                  <a:srgbClr val="FF00FF"/>
                </a:solidFill>
                <a:latin typeface="Georgia" panose="02040502050405020303" pitchFamily="18" charset="0"/>
              </a:rPr>
              <a:t>wind of</a:t>
            </a:r>
            <a:r>
              <a:rPr lang="en-US" sz="2400" b="0" dirty="0">
                <a:solidFill>
                  <a:srgbClr val="FF00FF"/>
                </a:solidFill>
                <a:latin typeface="Georgia" panose="02040502050405020303" pitchFamily="18" charset="0"/>
              </a:rPr>
              <a:t> the south;</a:t>
            </a:r>
            <a:br>
              <a:rPr lang="en-US" sz="2400" dirty="0"/>
            </a:br>
            <a:r>
              <a:rPr lang="en-US" sz="2400" b="0" dirty="0">
                <a:solidFill>
                  <a:srgbClr val="FF00FF"/>
                </a:solidFill>
                <a:latin typeface="Georgia" panose="02040502050405020303" pitchFamily="18" charset="0"/>
              </a:rPr>
              <a:t>          Make my garden breathe out </a:t>
            </a:r>
            <a:r>
              <a:rPr lang="en-US" sz="2400" b="0" i="1" dirty="0">
                <a:solidFill>
                  <a:srgbClr val="FF00FF"/>
                </a:solidFill>
                <a:latin typeface="Georgia" panose="02040502050405020303" pitchFamily="18" charset="0"/>
              </a:rPr>
              <a:t>fragrance,</a:t>
            </a:r>
            <a:br>
              <a:rPr lang="en-US" sz="2400" dirty="0"/>
            </a:br>
            <a:r>
              <a:rPr lang="en-US" sz="2400" b="0" dirty="0">
                <a:solidFill>
                  <a:srgbClr val="FF00FF"/>
                </a:solidFill>
                <a:latin typeface="Georgia" panose="02040502050405020303" pitchFamily="18" charset="0"/>
              </a:rPr>
              <a:t>          Let its spices be wafted abroad.</a:t>
            </a:r>
            <a:br>
              <a:rPr lang="en-US" sz="2400" dirty="0"/>
            </a:br>
            <a:r>
              <a:rPr lang="en-US" sz="2400" b="0" dirty="0">
                <a:solidFill>
                  <a:srgbClr val="FF00FF"/>
                </a:solidFill>
                <a:latin typeface="Georgia" panose="02040502050405020303" pitchFamily="18" charset="0"/>
              </a:rPr>
              <a:t>          May my beloved come into his garden</a:t>
            </a:r>
            <a:br>
              <a:rPr lang="en-US" sz="2400" dirty="0"/>
            </a:br>
            <a:r>
              <a:rPr lang="en-US" sz="2400" b="0" dirty="0">
                <a:solidFill>
                  <a:srgbClr val="FF00FF"/>
                </a:solidFill>
                <a:latin typeface="Georgia" panose="02040502050405020303" pitchFamily="18" charset="0"/>
              </a:rPr>
              <a:t>          And eat its choice fruits!”</a:t>
            </a:r>
          </a:p>
          <a:p>
            <a:r>
              <a:rPr lang="en-US" sz="2400" b="0" dirty="0">
                <a:solidFill>
                  <a:srgbClr val="383838"/>
                </a:solidFill>
                <a:latin typeface="Georgia" panose="02040502050405020303" pitchFamily="18" charset="0"/>
              </a:rPr>
              <a:t>5 </a:t>
            </a:r>
            <a:r>
              <a:rPr lang="en-US" sz="2400" b="0" baseline="30000" dirty="0">
                <a:solidFill>
                  <a:srgbClr val="383838"/>
                </a:solidFill>
                <a:latin typeface="Georgia" panose="02040502050405020303" pitchFamily="18" charset="0"/>
              </a:rPr>
              <a:t>1</a:t>
            </a:r>
            <a:r>
              <a:rPr lang="en-US" sz="2400" b="0" dirty="0">
                <a:solidFill>
                  <a:srgbClr val="383838"/>
                </a:solidFill>
                <a:latin typeface="Georgia" panose="02040502050405020303" pitchFamily="18" charset="0"/>
              </a:rPr>
              <a:t>     </a:t>
            </a:r>
            <a:r>
              <a:rPr lang="en-US" sz="2400" b="0" dirty="0">
                <a:solidFill>
                  <a:srgbClr val="3366FF"/>
                </a:solidFill>
                <a:latin typeface="Georgia" panose="02040502050405020303" pitchFamily="18" charset="0"/>
              </a:rPr>
              <a:t>I have come into my garden, my sister, </a:t>
            </a:r>
            <a:r>
              <a:rPr lang="en-US" sz="2400" b="0" i="1" dirty="0">
                <a:solidFill>
                  <a:srgbClr val="3366FF"/>
                </a:solidFill>
                <a:latin typeface="Georgia" panose="02040502050405020303" pitchFamily="18" charset="0"/>
              </a:rPr>
              <a:t>my</a:t>
            </a:r>
            <a:r>
              <a:rPr lang="en-US" sz="2400" b="0" dirty="0">
                <a:solidFill>
                  <a:srgbClr val="3366FF"/>
                </a:solidFill>
                <a:latin typeface="Georgia" panose="02040502050405020303" pitchFamily="18" charset="0"/>
              </a:rPr>
              <a:t> bride;</a:t>
            </a:r>
            <a:br>
              <a:rPr lang="en-US" sz="2400" dirty="0"/>
            </a:br>
            <a:r>
              <a:rPr lang="en-US" sz="2400" b="0" dirty="0">
                <a:solidFill>
                  <a:srgbClr val="3366FF"/>
                </a:solidFill>
                <a:latin typeface="Georgia" panose="02040502050405020303" pitchFamily="18" charset="0"/>
              </a:rPr>
              <a:t>          I have gathered my myrrh along with my balsam.</a:t>
            </a:r>
            <a:br>
              <a:rPr lang="en-US" sz="2400" dirty="0"/>
            </a:br>
            <a:r>
              <a:rPr lang="en-US" sz="2400" b="0" dirty="0">
                <a:solidFill>
                  <a:srgbClr val="3366FF"/>
                </a:solidFill>
                <a:latin typeface="Georgia" panose="02040502050405020303" pitchFamily="18" charset="0"/>
              </a:rPr>
              <a:t>          I have eaten my honeycomb and my honey;</a:t>
            </a:r>
            <a:br>
              <a:rPr lang="en-US" sz="2400" dirty="0"/>
            </a:br>
            <a:r>
              <a:rPr lang="en-US" sz="2400" b="0" dirty="0">
                <a:solidFill>
                  <a:srgbClr val="3366FF"/>
                </a:solidFill>
                <a:latin typeface="Georgia" panose="02040502050405020303" pitchFamily="18" charset="0"/>
              </a:rPr>
              <a:t>          I have drunk my wine and my milk.</a:t>
            </a:r>
          </a:p>
          <a:p>
            <a:pPr marL="0" indent="0">
              <a:buNone/>
            </a:pPr>
            <a:endParaRPr lang="en-US" sz="2800" u="sng" dirty="0">
              <a:solidFill>
                <a:schemeClr val="accent6">
                  <a:lumMod val="75000"/>
                </a:schemeClr>
              </a:solidFill>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338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835F2D0-A3A5-322B-1FC0-FF62B787D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5" y="439445"/>
            <a:ext cx="10608816" cy="590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30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F932DE6-342E-1F49-C24F-24AF9284C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932" y="461639"/>
            <a:ext cx="10209319" cy="593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25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098" name="WordArt 2">
            <a:extLst>
              <a:ext uri="{FF2B5EF4-FFF2-40B4-BE49-F238E27FC236}">
                <a16:creationId xmlns:a16="http://schemas.microsoft.com/office/drawing/2014/main" id="{434FCBF9-6AD7-87F6-0A7D-13894EB2F688}"/>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4100" name="Rectangle 4">
            <a:extLst>
              <a:ext uri="{FF2B5EF4-FFF2-40B4-BE49-F238E27FC236}">
                <a16:creationId xmlns:a16="http://schemas.microsoft.com/office/drawing/2014/main" id="{7DA209B5-9B6E-8BAD-CAF0-05189F88173A}"/>
              </a:ext>
            </a:extLst>
          </p:cNvPr>
          <p:cNvSpPr>
            <a:spLocks noChangeArrowheads="1"/>
          </p:cNvSpPr>
          <p:nvPr/>
        </p:nvSpPr>
        <p:spPr bwMode="auto">
          <a:xfrm>
            <a:off x="1752600" y="1828800"/>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Among the known advocates...</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p:txBody>
      </p:sp>
      <p:sp>
        <p:nvSpPr>
          <p:cNvPr id="4101" name="Text Box 5">
            <a:extLst>
              <a:ext uri="{FF2B5EF4-FFF2-40B4-BE49-F238E27FC236}">
                <a16:creationId xmlns:a16="http://schemas.microsoft.com/office/drawing/2014/main" id="{6D63B465-1B8C-B567-F07C-1BD50621912A}"/>
              </a:ext>
            </a:extLst>
          </p:cNvPr>
          <p:cNvSpPr txBox="1">
            <a:spLocks noChangeArrowheads="1"/>
          </p:cNvSpPr>
          <p:nvPr/>
        </p:nvSpPr>
        <p:spPr bwMode="auto">
          <a:xfrm>
            <a:off x="1676400" y="2743201"/>
            <a:ext cx="76962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pPr>
            <a:r>
              <a:rPr lang="en-US" altLang="en-US" sz="2400" b="1" i="1">
                <a:solidFill>
                  <a:srgbClr val="FFFF00"/>
                </a:solidFill>
                <a:effectLst>
                  <a:outerShdw blurRad="38100" dist="38100" dir="2700000" algn="tl">
                    <a:srgbClr val="000000"/>
                  </a:outerShdw>
                </a:effectLst>
                <a:latin typeface="Verdana" panose="020B0604030504040204" pitchFamily="34" charset="0"/>
              </a:rPr>
              <a:t>Hippolytus </a:t>
            </a:r>
            <a:r>
              <a:rPr lang="en-US" altLang="en-US" sz="2400" i="1">
                <a:solidFill>
                  <a:srgbClr val="FFFF00"/>
                </a:solidFill>
                <a:effectLst>
                  <a:outerShdw blurRad="38100" dist="38100" dir="2700000" algn="tl">
                    <a:srgbClr val="000000"/>
                  </a:outerShdw>
                </a:effectLst>
                <a:latin typeface="Verdana" panose="020B0604030504040204" pitchFamily="34" charset="0"/>
              </a:rPr>
              <a:t>(died sometime after 235)</a:t>
            </a:r>
            <a:endParaRPr lang="en-US" altLang="en-US" sz="2400" b="1" i="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earliest </a:t>
            </a:r>
            <a:r>
              <a:rPr lang="en-US" altLang="en-US" sz="2400" b="1" i="1">
                <a:solidFill>
                  <a:srgbClr val="FFFF00"/>
                </a:solidFill>
                <a:effectLst>
                  <a:outerShdw blurRad="38100" dist="38100" dir="2700000" algn="tl">
                    <a:srgbClr val="000000"/>
                  </a:outerShdw>
                </a:effectLst>
                <a:latin typeface="Verdana" panose="020B0604030504040204" pitchFamily="34" charset="0"/>
              </a:rPr>
              <a:t>known</a:t>
            </a:r>
            <a:r>
              <a:rPr lang="en-US" altLang="en-US" sz="2400" b="1">
                <a:solidFill>
                  <a:srgbClr val="FFFF00"/>
                </a:solidFill>
                <a:effectLst>
                  <a:outerShdw blurRad="38100" dist="38100" dir="2700000" algn="tl">
                    <a:srgbClr val="000000"/>
                  </a:outerShdw>
                </a:effectLst>
                <a:latin typeface="Verdana" panose="020B0604030504040204" pitchFamily="34" charset="0"/>
              </a:rPr>
              <a:t> advocate</a:t>
            </a: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breasts (4:5) = the </a:t>
            </a:r>
            <a:r>
              <a:rPr lang="en-US" altLang="en-US" sz="2400" b="1" i="1">
                <a:solidFill>
                  <a:srgbClr val="FFFF00"/>
                </a:solidFill>
                <a:effectLst>
                  <a:outerShdw blurRad="38100" dist="38100" dir="2700000" algn="tl">
                    <a:srgbClr val="000000"/>
                  </a:outerShdw>
                </a:effectLst>
                <a:latin typeface="Verdana" panose="020B0604030504040204" pitchFamily="34" charset="0"/>
              </a:rPr>
              <a:t>Old &amp; New Covenants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10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1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6CA2F0-8DB4-0369-59C2-CB8C0708B8FA}"/>
              </a:ext>
            </a:extLst>
          </p:cNvPr>
          <p:cNvSpPr txBox="1"/>
          <p:nvPr/>
        </p:nvSpPr>
        <p:spPr>
          <a:xfrm>
            <a:off x="731519" y="808522"/>
            <a:ext cx="10741795" cy="5424706"/>
          </a:xfrm>
          <a:prstGeom prst="rect">
            <a:avLst/>
          </a:prstGeom>
          <a:noFill/>
        </p:spPr>
        <p:txBody>
          <a:bodyPr wrap="square">
            <a:spAutoFit/>
          </a:bodyPr>
          <a:lstStyle/>
          <a:p>
            <a:pPr algn="just" rtl="0"/>
            <a:r>
              <a:rPr lang="en-US" sz="4800" b="1" dirty="0">
                <a:solidFill>
                  <a:srgbClr val="C00000"/>
                </a:solidFill>
                <a:effectLst>
                  <a:outerShdw blurRad="38100" dist="38100" dir="2700000" algn="tl">
                    <a:srgbClr val="000000">
                      <a:alpha val="43137"/>
                    </a:srgbClr>
                  </a:outerShdw>
                </a:effectLst>
              </a:rPr>
              <a:t>The Maiden’s Dream (Song of Solomon 5)</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800" b="1" dirty="0">
                <a:solidFill>
                  <a:srgbClr val="C00000"/>
                </a:solidFill>
                <a:effectLst>
                  <a:outerShdw blurRad="38100" dist="38100" dir="2700000" algn="tl">
                    <a:srgbClr val="000000">
                      <a:alpha val="43137"/>
                    </a:srgbClr>
                  </a:outerShdw>
                </a:effectLst>
              </a:rPr>
              <a:t>A.	The Maiden Describes Her Dream (5:2–8)</a:t>
            </a:r>
          </a:p>
          <a:p>
            <a:pPr algn="just" rtl="0"/>
            <a:r>
              <a:rPr lang="en-US" sz="2800" b="1" dirty="0">
                <a:solidFill>
                  <a:srgbClr val="C00000"/>
                </a:solidFill>
                <a:effectLst>
                  <a:outerShdw blurRad="38100" dist="38100" dir="2700000" algn="tl">
                    <a:srgbClr val="000000">
                      <a:alpha val="43137"/>
                    </a:srgbClr>
                  </a:outerShdw>
                </a:effectLst>
              </a:rPr>
              <a:t>1.	The Maiden Dreams of Her Beloved Coming to Her at Night (2)</a:t>
            </a:r>
          </a:p>
          <a:p>
            <a:pPr algn="just" rtl="0"/>
            <a:r>
              <a:rPr lang="en-US" sz="2800" b="1" dirty="0">
                <a:solidFill>
                  <a:srgbClr val="C00000"/>
                </a:solidFill>
                <a:effectLst>
                  <a:outerShdw blurRad="38100" dist="38100" dir="2700000" algn="tl">
                    <a:srgbClr val="000000">
                      <a:alpha val="43137"/>
                    </a:srgbClr>
                  </a:outerShdw>
                </a:effectLst>
              </a:rPr>
              <a:t>2.	The Maiden Fails to Meet Her Beloved at the Door (3–6)</a:t>
            </a:r>
          </a:p>
          <a:p>
            <a:pPr algn="just" rtl="0"/>
            <a:r>
              <a:rPr lang="en-US" sz="2800" b="1" dirty="0">
                <a:solidFill>
                  <a:srgbClr val="C00000"/>
                </a:solidFill>
                <a:effectLst>
                  <a:outerShdw blurRad="38100" dist="38100" dir="2700000" algn="tl">
                    <a:srgbClr val="000000">
                      <a:alpha val="43137"/>
                    </a:srgbClr>
                  </a:outerShdw>
                </a:effectLst>
              </a:rPr>
              <a:t>3.	The Maiden’s Disappointing Search for Her Beloved (7–8)</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800" b="1" dirty="0">
                <a:solidFill>
                  <a:srgbClr val="C00000"/>
                </a:solidFill>
                <a:effectLst>
                  <a:outerShdw blurRad="38100" dist="38100" dir="2700000" algn="tl">
                    <a:srgbClr val="000000">
                      <a:alpha val="43137"/>
                    </a:srgbClr>
                  </a:outerShdw>
                </a:effectLst>
              </a:rPr>
              <a:t>B.	The Maiden Describes Her Beloved (5:9–16)</a:t>
            </a:r>
          </a:p>
          <a:p>
            <a:pPr algn="just" rtl="0"/>
            <a:r>
              <a:rPr lang="en-US" sz="2800" b="1" dirty="0">
                <a:solidFill>
                  <a:srgbClr val="C00000"/>
                </a:solidFill>
                <a:effectLst>
                  <a:outerShdw blurRad="38100" dist="38100" dir="2700000" algn="tl">
                    <a:srgbClr val="000000">
                      <a:alpha val="43137"/>
                    </a:srgbClr>
                  </a:outerShdw>
                </a:effectLst>
              </a:rPr>
              <a:t>1.	The Daughters of Jerusalem Ask about the Beloved (9)</a:t>
            </a:r>
          </a:p>
          <a:p>
            <a:pPr algn="just" rtl="0"/>
            <a:r>
              <a:rPr lang="en-US" sz="2800" b="1" dirty="0">
                <a:solidFill>
                  <a:srgbClr val="C00000"/>
                </a:solidFill>
                <a:effectLst>
                  <a:outerShdw blurRad="38100" dist="38100" dir="2700000" algn="tl">
                    <a:srgbClr val="000000">
                      <a:alpha val="43137"/>
                    </a:srgbClr>
                  </a:outerShdw>
                </a:effectLst>
              </a:rPr>
              <a:t>2.	The Maiden Responds by Describing the Beloved (10–16)</a:t>
            </a:r>
          </a:p>
          <a:p>
            <a:pPr lvl="1"/>
            <a:r>
              <a:rPr lang="sv-SE" dirty="0"/>
              <a:t>.</a:t>
            </a:r>
          </a:p>
          <a:p>
            <a:pPr algn="just" rtl="0"/>
            <a:endParaRPr lang="en-US" sz="2800" dirty="0"/>
          </a:p>
          <a:p>
            <a:r>
              <a:rPr lang="en-US" sz="2800" b="0" i="0" u="none" strike="noStrike" baseline="0" dirty="0"/>
              <a:t> </a:t>
            </a:r>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2"/>
              </a:rPr>
              <a:t>Song of Solomon</a:t>
            </a:r>
            <a:r>
              <a:rPr lang="en-US" sz="2800" b="0" i="0" u="none" strike="noStrike" baseline="0" dirty="0">
                <a:solidFill>
                  <a:srgbClr val="0000FF"/>
                </a:solidFill>
                <a:hlinkClick r:id="rId2"/>
              </a:rPr>
              <a:t>. Santa Barbara, CA: David </a:t>
            </a:r>
            <a:r>
              <a:rPr lang="en-US" sz="2800" b="0" i="0" u="none" strike="noStrike" baseline="0" dirty="0" err="1">
                <a:solidFill>
                  <a:srgbClr val="0000FF"/>
                </a:solidFill>
                <a:hlinkClick r:id="rId2"/>
              </a:rPr>
              <a:t>Guzik</a:t>
            </a:r>
            <a:r>
              <a:rPr lang="en-US" sz="2800" b="0" i="0" u="none" strike="noStrike" baseline="0" dirty="0">
                <a:solidFill>
                  <a:srgbClr val="0000FF"/>
                </a:solidFill>
                <a:hlinkClick r:id="rId2"/>
              </a:rPr>
              <a:t>.</a:t>
            </a:r>
          </a:p>
        </p:txBody>
      </p:sp>
    </p:spTree>
    <p:extLst>
      <p:ext uri="{BB962C8B-B14F-4D97-AF65-F5344CB8AC3E}">
        <p14:creationId xmlns:p14="http://schemas.microsoft.com/office/powerpoint/2010/main" val="2904010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000000"/>
                </a:solidFill>
                <a:latin typeface="Open Sans" panose="020B0606030504020204" pitchFamily="34" charset="0"/>
              </a:rPr>
              <a:t>1</a:t>
            </a:r>
            <a:r>
              <a:rPr lang="en-US" sz="4000" b="0" dirty="0">
                <a:solidFill>
                  <a:srgbClr val="000000"/>
                </a:solidFill>
                <a:latin typeface="Open Sans" panose="020B0606030504020204" pitchFamily="34" charset="0"/>
              </a:rPr>
              <a:t>         </a:t>
            </a:r>
            <a:r>
              <a:rPr lang="en-US" sz="4000" b="0" dirty="0">
                <a:solidFill>
                  <a:srgbClr val="993300"/>
                </a:solidFill>
                <a:latin typeface="Open Sans" panose="020B0606030504020204" pitchFamily="34" charset="0"/>
              </a:rPr>
              <a:t>“Eat, friends;</a:t>
            </a:r>
            <a:br>
              <a:rPr lang="en-US" sz="4000" dirty="0"/>
            </a:br>
            <a:r>
              <a:rPr lang="en-US" sz="4000" b="0" dirty="0">
                <a:solidFill>
                  <a:srgbClr val="993300"/>
                </a:solidFill>
                <a:latin typeface="Open Sans" panose="020B0606030504020204" pitchFamily="34" charset="0"/>
              </a:rPr>
              <a:t>          Drink and imbibe deeply, O lovers.”</a:t>
            </a:r>
          </a:p>
          <a:p>
            <a:r>
              <a:rPr lang="en-US" dirty="0"/>
              <a:t>The speaker is neither Solomon nor his bride, as the tense has changed from first-person to third-person. Some commentators see this as the well-wishing of their friends, but this would imply that some of their friends were looking on during this most intimate of times between a husband and wife. A more likely source is that these are the words of the narrator, more specifically, God who gives his blessing to their union (</a:t>
            </a:r>
            <a:r>
              <a:rPr lang="en-US" dirty="0">
                <a:hlinkClick r:id="rId2"/>
              </a:rPr>
              <a:t>Proverbs 18:22</a:t>
            </a:r>
            <a:r>
              <a:rPr lang="en-US" dirty="0"/>
              <a:t>). God is always present, even at our most intimate moments. It was He who created us and created sex for the enjoyment of husbands &amp; wives. We expect our merciful Father to approve of the joining of a man and woman in marriage and to encourage them to fully enjoy the delights of that union (</a:t>
            </a:r>
            <a:r>
              <a:rPr lang="en-US" dirty="0">
                <a:hlinkClick r:id="rId3"/>
              </a:rPr>
              <a:t>Ecclesiastes 9:9</a:t>
            </a:r>
            <a:r>
              <a:rPr lang="en-US" dirty="0"/>
              <a:t>).</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4675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I suppose the story could stop right here and we could float away on the clouds from the beauty of this marriage, but then the picture would be incomplete. Every marriage faces problems. Every husband and wife relationship must overcome difficulties, some of them of their own making.</a:t>
            </a:r>
          </a:p>
          <a:p>
            <a:r>
              <a:rPr lang="en-US" sz="2600" dirty="0"/>
              <a:t>Some indefinite period of time has passed after the wedding. Our new scene opens with Solomon approaching a locked bedroom door while his wife sleeps on the bed inside.</a:t>
            </a:r>
          </a:p>
          <a:p>
            <a:r>
              <a:rPr lang="en-US" sz="2600" baseline="30000" dirty="0">
                <a:solidFill>
                  <a:srgbClr val="383838"/>
                </a:solidFill>
                <a:latin typeface="Georgia" panose="02040502050405020303" pitchFamily="18" charset="0"/>
              </a:rPr>
              <a:t>2</a:t>
            </a:r>
            <a:r>
              <a:rPr lang="en-US" sz="2600" dirty="0">
                <a:solidFill>
                  <a:srgbClr val="383838"/>
                </a:solidFill>
                <a:latin typeface="Georgia" panose="02040502050405020303" pitchFamily="18" charset="0"/>
              </a:rPr>
              <a:t>        </a:t>
            </a:r>
            <a:r>
              <a:rPr lang="en-US" sz="2600" dirty="0">
                <a:solidFill>
                  <a:srgbClr val="FF00FF"/>
                </a:solidFill>
                <a:latin typeface="Georgia" panose="02040502050405020303" pitchFamily="18" charset="0"/>
              </a:rPr>
              <a:t> “I was asleep but my heart was awake.</a:t>
            </a:r>
            <a:br>
              <a:rPr lang="en-US" sz="2600" dirty="0"/>
            </a:br>
            <a:r>
              <a:rPr lang="en-US" sz="2600" dirty="0">
                <a:solidFill>
                  <a:srgbClr val="FF00FF"/>
                </a:solidFill>
                <a:latin typeface="Georgia" panose="02040502050405020303" pitchFamily="18" charset="0"/>
              </a:rPr>
              <a:t>          A voice! My beloved was knocking:</a:t>
            </a:r>
            <a:br>
              <a:rPr lang="en-US" sz="2600" dirty="0"/>
            </a:br>
            <a:r>
              <a:rPr lang="en-US" sz="2600" dirty="0">
                <a:solidFill>
                  <a:srgbClr val="FF00FF"/>
                </a:solidFill>
                <a:latin typeface="Georgia" panose="02040502050405020303" pitchFamily="18" charset="0"/>
              </a:rPr>
              <a:t>          </a:t>
            </a:r>
            <a:r>
              <a:rPr lang="en-US" sz="2600" dirty="0">
                <a:solidFill>
                  <a:srgbClr val="3366FF"/>
                </a:solidFill>
                <a:latin typeface="Georgia" panose="02040502050405020303" pitchFamily="18" charset="0"/>
              </a:rPr>
              <a:t>‘Open to me, my sister, my darling,</a:t>
            </a:r>
            <a:br>
              <a:rPr lang="en-US" sz="2600" dirty="0"/>
            </a:br>
            <a:r>
              <a:rPr lang="en-US" sz="2600" dirty="0">
                <a:solidFill>
                  <a:srgbClr val="3366FF"/>
                </a:solidFill>
                <a:latin typeface="Georgia" panose="02040502050405020303" pitchFamily="18" charset="0"/>
              </a:rPr>
              <a:t>          My dove, my perfect one!</a:t>
            </a:r>
            <a:br>
              <a:rPr lang="en-US" sz="2600" dirty="0"/>
            </a:br>
            <a:r>
              <a:rPr lang="en-US" sz="2600" dirty="0">
                <a:solidFill>
                  <a:srgbClr val="3366FF"/>
                </a:solidFill>
                <a:latin typeface="Georgia" panose="02040502050405020303" pitchFamily="18" charset="0"/>
              </a:rPr>
              <a:t>          For my head is drenched with dew,</a:t>
            </a:r>
            <a:br>
              <a:rPr lang="en-US" sz="2600" dirty="0"/>
            </a:br>
            <a:r>
              <a:rPr lang="en-US" sz="2600" dirty="0">
                <a:solidFill>
                  <a:srgbClr val="3366FF"/>
                </a:solidFill>
                <a:latin typeface="Georgia" panose="02040502050405020303" pitchFamily="18" charset="0"/>
              </a:rPr>
              <a:t>          My locks with the damp of the night.</a:t>
            </a:r>
            <a:r>
              <a:rPr lang="en-US" sz="2600" dirty="0">
                <a:solidFill>
                  <a:srgbClr val="FF00FF"/>
                </a:solidFill>
                <a:latin typeface="Georgia" panose="02040502050405020303" pitchFamily="18" charset="0"/>
              </a:rPr>
              <a:t>”</a:t>
            </a:r>
            <a:endParaRPr lang="en-US" sz="2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538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000" dirty="0" err="1"/>
              <a:t>Shulammith</a:t>
            </a:r>
            <a:r>
              <a:rPr lang="en-US" sz="2000" dirty="0"/>
              <a:t> was sleeping soundly when a knock caused her to stir. She was groggy, but she heard the voice of her husband outside the door. He gently called through the door, asking her to let him in. He apologized for being late, but he just got in from the outdoors. We realize that it must have been early in the morning because his hair is damp from the dew that had settled.</a:t>
            </a:r>
          </a:p>
          <a:p>
            <a:r>
              <a:rPr lang="en-US" sz="2000" b="0" baseline="30000" dirty="0">
                <a:solidFill>
                  <a:srgbClr val="383838"/>
                </a:solidFill>
                <a:latin typeface="Georgia" panose="02040502050405020303" pitchFamily="18" charset="0"/>
              </a:rPr>
              <a:t>3</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“I have taken off my dress,</a:t>
            </a:r>
            <a:br>
              <a:rPr lang="en-US" sz="2000" dirty="0"/>
            </a:br>
            <a:r>
              <a:rPr lang="en-US" sz="2000" b="0" dirty="0">
                <a:solidFill>
                  <a:srgbClr val="FF00FF"/>
                </a:solidFill>
                <a:latin typeface="Georgia" panose="02040502050405020303" pitchFamily="18" charset="0"/>
              </a:rPr>
              <a:t>          How can I put it on </a:t>
            </a:r>
            <a:r>
              <a:rPr lang="en-US" sz="2000" b="0" i="1" dirty="0">
                <a:solidFill>
                  <a:srgbClr val="FF00FF"/>
                </a:solidFill>
                <a:latin typeface="Georgia" panose="02040502050405020303" pitchFamily="18" charset="0"/>
              </a:rPr>
              <a:t>again?</a:t>
            </a:r>
            <a:br>
              <a:rPr lang="en-US" sz="2000" dirty="0"/>
            </a:br>
            <a:r>
              <a:rPr lang="en-US" sz="2000" b="0" dirty="0">
                <a:solidFill>
                  <a:srgbClr val="FF00FF"/>
                </a:solidFill>
                <a:latin typeface="Georgia" panose="02040502050405020303" pitchFamily="18" charset="0"/>
              </a:rPr>
              <a:t>          I have washed my feet,</a:t>
            </a:r>
            <a:br>
              <a:rPr lang="en-US" sz="2000" dirty="0"/>
            </a:br>
            <a:r>
              <a:rPr lang="en-US" sz="2000" b="0" dirty="0">
                <a:solidFill>
                  <a:srgbClr val="FF00FF"/>
                </a:solidFill>
                <a:latin typeface="Georgia" panose="02040502050405020303" pitchFamily="18" charset="0"/>
              </a:rPr>
              <a:t>          How can I dirty them </a:t>
            </a:r>
            <a:r>
              <a:rPr lang="en-US" sz="2000" b="0" i="1" dirty="0">
                <a:solidFill>
                  <a:srgbClr val="FF00FF"/>
                </a:solidFill>
                <a:latin typeface="Georgia" panose="02040502050405020303" pitchFamily="18" charset="0"/>
              </a:rPr>
              <a:t>again?</a:t>
            </a:r>
          </a:p>
          <a:p>
            <a:r>
              <a:rPr lang="en-US" sz="2000" b="0" baseline="30000" dirty="0">
                <a:solidFill>
                  <a:srgbClr val="383838"/>
                </a:solidFill>
                <a:latin typeface="Georgia" panose="02040502050405020303" pitchFamily="18" charset="0"/>
              </a:rPr>
              <a:t>4</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“My beloved extended his hand through the opening,</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And my feelings were aroused for him.</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5</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“I arose to open to my beloved;</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And my hands dripped with myrrh,</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And my fingers with liquid myrrh,</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On the handles of the bolt.</a:t>
            </a:r>
            <a:endParaRPr lang="en-US" sz="2000" b="0" dirty="0">
              <a:solidFill>
                <a:srgbClr val="383838"/>
              </a:solidFill>
              <a:latin typeface="Georgia" panose="02040502050405020303" pitchFamily="18" charset="0"/>
            </a:endParaRP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194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000" dirty="0"/>
              <a:t>As she heard him at the door, she was embarrassed at her careless attitude. She saw his hand reach through an opening near the door, perhaps attempting to unlock it for himself. The sight of just his arm stirs her into action and she jumps out of bed. When she touches the lock, she was startled to find it wet with his favorite cologne made from an expensive spice called myrrh. Paper was less common in those days, so instead of love notes, couples sometimes poured a little of their favorite perfume on an object their beloved would be sure to find. It was a simple way of saying, “I was here and thinking of you.” Solomon wasn’t trying to force his way in, he was quietly leaving a message.</a:t>
            </a:r>
          </a:p>
          <a:p>
            <a:r>
              <a:rPr lang="en-US" sz="2000" b="0" baseline="30000" dirty="0">
                <a:solidFill>
                  <a:srgbClr val="383838"/>
                </a:solidFill>
                <a:latin typeface="Georgia" panose="02040502050405020303" pitchFamily="18" charset="0"/>
              </a:rPr>
              <a:t>6</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“I opened to my beloved,</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But my beloved had turned away </a:t>
            </a:r>
            <a:r>
              <a:rPr lang="en-US" sz="2000" b="0" i="1" dirty="0">
                <a:solidFill>
                  <a:srgbClr val="FF00FF"/>
                </a:solidFill>
                <a:latin typeface="Georgia" panose="02040502050405020303" pitchFamily="18" charset="0"/>
              </a:rPr>
              <a:t>and</a:t>
            </a:r>
            <a:r>
              <a:rPr lang="en-US" sz="2000" b="0" dirty="0">
                <a:solidFill>
                  <a:srgbClr val="FF00FF"/>
                </a:solidFill>
                <a:latin typeface="Georgia" panose="02040502050405020303" pitchFamily="18" charset="0"/>
              </a:rPr>
              <a:t> had gone!</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My heart went out </a:t>
            </a:r>
            <a:r>
              <a:rPr lang="en-US" sz="2000" b="0" i="1" dirty="0">
                <a:solidFill>
                  <a:srgbClr val="FF00FF"/>
                </a:solidFill>
                <a:latin typeface="Georgia" panose="02040502050405020303" pitchFamily="18" charset="0"/>
              </a:rPr>
              <a:t>to him</a:t>
            </a:r>
            <a:r>
              <a:rPr lang="en-US" sz="2000" b="0" dirty="0">
                <a:solidFill>
                  <a:srgbClr val="FF00FF"/>
                </a:solidFill>
                <a:latin typeface="Georgia" panose="02040502050405020303" pitchFamily="18" charset="0"/>
              </a:rPr>
              <a:t> as he spoke.</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I searched for him but I did not find him;</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I called him but he did not answer me.</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7</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“The watchmen who make the rounds in the city found me,</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They struck me </a:t>
            </a:r>
            <a:r>
              <a:rPr lang="en-US" sz="2000" b="0" i="1" dirty="0">
                <a:solidFill>
                  <a:srgbClr val="FF00FF"/>
                </a:solidFill>
                <a:latin typeface="Georgia" panose="02040502050405020303" pitchFamily="18" charset="0"/>
              </a:rPr>
              <a:t>and</a:t>
            </a:r>
            <a:r>
              <a:rPr lang="en-US" sz="2000" b="0" dirty="0">
                <a:solidFill>
                  <a:srgbClr val="FF00FF"/>
                </a:solidFill>
                <a:latin typeface="Georgia" panose="02040502050405020303" pitchFamily="18" charset="0"/>
              </a:rPr>
              <a:t> wounded me;</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          The guardsmen of the walls took away my shawl from me.</a:t>
            </a:r>
            <a:endParaRPr lang="en-US" sz="2000" b="0" dirty="0">
              <a:solidFill>
                <a:srgbClr val="383838"/>
              </a:solidFill>
              <a:latin typeface="Georgia" panose="02040502050405020303" pitchFamily="18" charset="0"/>
            </a:endParaRP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281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She quickly opens the door, but Solomon had already left. Now he will think that she didn’t care enough about him to even open the door of their own bedroom. He didn’t know she came, but just too slow.</a:t>
            </a:r>
          </a:p>
          <a:p>
            <a:r>
              <a:rPr lang="en-US" dirty="0" err="1"/>
              <a:t>Shulammith</a:t>
            </a:r>
            <a:r>
              <a:rPr lang="en-US" dirty="0"/>
              <a:t> begins to search for him, calling his name, but getting no answer. Her search takes her out into the city, where the night watchmen find her wandering aimlessly through the streets. The situation brings to remembrance the young woman’s nightmares before her wedding of losing Solomon and not being able to find him. She did lose him, not because he left, but because she had become too complacent in her marriage.</a:t>
            </a:r>
          </a:p>
          <a:p>
            <a:r>
              <a:rPr lang="en-US" dirty="0"/>
              <a:t>The guards mistake her for a prostitute or some other low-life looking for trouble. They start to rough her up, but when her shawl is removed, they discover they were striking the queen. </a:t>
            </a:r>
            <a:r>
              <a:rPr lang="en-US" dirty="0" err="1"/>
              <a:t>Shulammith</a:t>
            </a:r>
            <a:r>
              <a:rPr lang="en-US" dirty="0"/>
              <a:t> doesn’t seem to care     or to notice. The only thing on her mind is that she has to find Solomon.</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268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000" dirty="0"/>
              <a:t>She goes to the noblewomen, Solomon’s other wives, to see if they know what has happened  to him.</a:t>
            </a:r>
          </a:p>
          <a:p>
            <a:r>
              <a:rPr lang="en-US" sz="2000" baseline="30000" dirty="0">
                <a:solidFill>
                  <a:srgbClr val="383838"/>
                </a:solidFill>
                <a:latin typeface="Georgia" panose="02040502050405020303" pitchFamily="18" charset="0"/>
              </a:rPr>
              <a:t>8</a:t>
            </a:r>
            <a:r>
              <a:rPr lang="en-US" sz="2000" dirty="0">
                <a:solidFill>
                  <a:srgbClr val="383838"/>
                </a:solidFill>
                <a:latin typeface="Georgia" panose="02040502050405020303" pitchFamily="18" charset="0"/>
              </a:rPr>
              <a:t>         </a:t>
            </a:r>
            <a:r>
              <a:rPr lang="en-US" sz="2000" dirty="0">
                <a:solidFill>
                  <a:srgbClr val="FF00FF"/>
                </a:solidFill>
                <a:latin typeface="Georgia" panose="02040502050405020303" pitchFamily="18" charset="0"/>
              </a:rPr>
              <a:t>“I adjure you, O daughters of Jerusalem,</a:t>
            </a:r>
            <a:br>
              <a:rPr lang="en-US" sz="2000" dirty="0"/>
            </a:br>
            <a:r>
              <a:rPr lang="en-US" sz="2000" dirty="0">
                <a:solidFill>
                  <a:srgbClr val="FF00FF"/>
                </a:solidFill>
                <a:latin typeface="Georgia" panose="02040502050405020303" pitchFamily="18" charset="0"/>
              </a:rPr>
              <a:t>          If you find my beloved,</a:t>
            </a:r>
            <a:br>
              <a:rPr lang="en-US" sz="2000" dirty="0"/>
            </a:br>
            <a:r>
              <a:rPr lang="en-US" sz="2000" dirty="0">
                <a:solidFill>
                  <a:srgbClr val="FF00FF"/>
                </a:solidFill>
                <a:latin typeface="Georgia" panose="02040502050405020303" pitchFamily="18" charset="0"/>
              </a:rPr>
              <a:t>          As to what you will tell him:</a:t>
            </a:r>
            <a:br>
              <a:rPr lang="en-US" sz="2000" dirty="0"/>
            </a:br>
            <a:r>
              <a:rPr lang="en-US" sz="2000" dirty="0">
                <a:solidFill>
                  <a:srgbClr val="FF00FF"/>
                </a:solidFill>
                <a:latin typeface="Georgia" panose="02040502050405020303" pitchFamily="18" charset="0"/>
              </a:rPr>
              <a:t>          For I am lovesick.”</a:t>
            </a:r>
          </a:p>
          <a:p>
            <a:r>
              <a:rPr lang="en-US" sz="2000" dirty="0"/>
              <a:t>She pleads with the women that if they find Solomon before she does to let him know that    she has become ill from desiring him.</a:t>
            </a:r>
          </a:p>
          <a:p>
            <a:r>
              <a:rPr lang="en-US" sz="2000" dirty="0"/>
              <a:t>However, before these ladies will agree to help her in her search, they ask her                             two very pointed questions that open her eyes to her own fault in this matter.</a:t>
            </a:r>
          </a:p>
          <a:p>
            <a:r>
              <a:rPr lang="en-US" sz="2000" baseline="30000" dirty="0">
                <a:solidFill>
                  <a:srgbClr val="383838"/>
                </a:solidFill>
                <a:latin typeface="Georgia" panose="02040502050405020303" pitchFamily="18" charset="0"/>
              </a:rPr>
              <a:t>9</a:t>
            </a:r>
            <a:r>
              <a:rPr lang="en-US" sz="2000" dirty="0">
                <a:solidFill>
                  <a:srgbClr val="383838"/>
                </a:solidFill>
                <a:latin typeface="Georgia" panose="02040502050405020303" pitchFamily="18" charset="0"/>
              </a:rPr>
              <a:t>         </a:t>
            </a:r>
            <a:r>
              <a:rPr lang="en-US" sz="2000" dirty="0">
                <a:solidFill>
                  <a:srgbClr val="339966"/>
                </a:solidFill>
                <a:latin typeface="Georgia" panose="02040502050405020303" pitchFamily="18" charset="0"/>
              </a:rPr>
              <a:t>“What kind of beloved is your beloved,</a:t>
            </a:r>
            <a:br>
              <a:rPr lang="en-US" sz="2000" dirty="0"/>
            </a:br>
            <a:r>
              <a:rPr lang="en-US" sz="2000" dirty="0">
                <a:solidFill>
                  <a:srgbClr val="339966"/>
                </a:solidFill>
                <a:latin typeface="Georgia" panose="02040502050405020303" pitchFamily="18" charset="0"/>
              </a:rPr>
              <a:t>          O most beautiful among women?</a:t>
            </a:r>
            <a:br>
              <a:rPr lang="en-US" sz="2000" dirty="0"/>
            </a:br>
            <a:r>
              <a:rPr lang="en-US" sz="2000" dirty="0">
                <a:solidFill>
                  <a:srgbClr val="339966"/>
                </a:solidFill>
                <a:latin typeface="Georgia" panose="02040502050405020303" pitchFamily="18" charset="0"/>
              </a:rPr>
              <a:t>          What kind of beloved is your beloved,</a:t>
            </a:r>
            <a:br>
              <a:rPr lang="en-US" sz="2000" dirty="0"/>
            </a:br>
            <a:r>
              <a:rPr lang="en-US" sz="2000" dirty="0">
                <a:solidFill>
                  <a:srgbClr val="339966"/>
                </a:solidFill>
                <a:latin typeface="Georgia" panose="02040502050405020303" pitchFamily="18" charset="0"/>
              </a:rPr>
              <a:t>          That thus you adjure us?”</a:t>
            </a:r>
            <a:endParaRPr lang="en-US" sz="2000" dirty="0"/>
          </a:p>
          <a:p>
            <a:endParaRPr lang="en-US" sz="2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2589"/>
            <a:ext cx="2057400" cy="2061411"/>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060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1100" dirty="0"/>
          </a:p>
          <a:p>
            <a:r>
              <a:rPr lang="en-US" dirty="0"/>
              <a:t>Their first question is “What kind of man are you claiming to love so deeply that you want us to deliver a message to him on your behalf?” The question is wise and telling. It was </a:t>
            </a:r>
            <a:r>
              <a:rPr lang="en-US" dirty="0" err="1"/>
              <a:t>Shulammith</a:t>
            </a:r>
            <a:r>
              <a:rPr lang="en-US" dirty="0"/>
              <a:t> who did not want, at first, to get out of bed just to open the door for her husband. It is a frequent problem between couples. We put all our energies into winning the love of our spouse, but once we have committed ourselves to our spouse, we begin to take the relationship for granted. “Of course, he loves me!” “Of course,  she will always be there for me!” Instead of thinking about fulfilling the needs of our spouse, we begin to think about our own needs. The question of why is he so special is important for </a:t>
            </a:r>
            <a:r>
              <a:rPr lang="en-US" dirty="0" err="1"/>
              <a:t>Shulammith</a:t>
            </a:r>
            <a:r>
              <a:rPr lang="en-US" dirty="0"/>
              <a:t> to remember.</a:t>
            </a:r>
          </a:p>
          <a:p>
            <a:r>
              <a:rPr lang="en-US" sz="3400" dirty="0"/>
              <a:t>Yet, there is a second barb to this question as well. Why does </a:t>
            </a:r>
            <a:r>
              <a:rPr lang="en-US" sz="3400" dirty="0" err="1"/>
              <a:t>Shulammith</a:t>
            </a:r>
            <a:r>
              <a:rPr lang="en-US" sz="3400" dirty="0"/>
              <a:t> want the noblewomen to tell Solomon how much she loves him? If the relationship   is as it is supposed to be, why isn’t she able to tell Solomon herself? Sure, she can’t find him, but why not just find out where he is and go directly to him?</a:t>
            </a:r>
          </a:p>
          <a:p>
            <a:pPr marL="0" indent="0">
              <a:buNone/>
            </a:pP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9370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32500" lnSpcReduction="20000"/>
          </a:bodyPr>
          <a:lstStyle/>
          <a:p>
            <a:r>
              <a:rPr lang="en-US" sz="12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10</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“My beloved is dazzling and ruddy,</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Outstanding among ten thousand.</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11</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“His head is </a:t>
            </a:r>
            <a:r>
              <a:rPr lang="en-US" sz="4000" b="0" i="1" dirty="0">
                <a:solidFill>
                  <a:srgbClr val="FF00FF"/>
                </a:solidFill>
                <a:latin typeface="Georgia" panose="02040502050405020303" pitchFamily="18" charset="0"/>
              </a:rPr>
              <a:t>like</a:t>
            </a:r>
            <a:r>
              <a:rPr lang="en-US" sz="4000" b="0" dirty="0">
                <a:solidFill>
                  <a:srgbClr val="FF00FF"/>
                </a:solidFill>
                <a:latin typeface="Georgia" panose="02040502050405020303" pitchFamily="18" charset="0"/>
              </a:rPr>
              <a:t> gold, pure gold;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His locks are </a:t>
            </a:r>
            <a:r>
              <a:rPr lang="en-US" sz="4000" b="0" i="1" dirty="0">
                <a:solidFill>
                  <a:srgbClr val="FF00FF"/>
                </a:solidFill>
                <a:latin typeface="Georgia" panose="02040502050405020303" pitchFamily="18" charset="0"/>
              </a:rPr>
              <a:t>like</a:t>
            </a:r>
            <a:r>
              <a:rPr lang="en-US" sz="4000" b="0" dirty="0">
                <a:solidFill>
                  <a:srgbClr val="FF00FF"/>
                </a:solidFill>
                <a:latin typeface="Georgia" panose="02040502050405020303" pitchFamily="18" charset="0"/>
              </a:rPr>
              <a:t> clusters of dates</a:t>
            </a:r>
            <a:br>
              <a:rPr lang="en-US" sz="4000" b="0" dirty="0">
                <a:solidFill>
                  <a:srgbClr val="383838"/>
                </a:solidFill>
                <a:latin typeface="Georgia" panose="02040502050405020303" pitchFamily="18" charset="0"/>
              </a:rPr>
            </a:br>
            <a:r>
              <a:rPr lang="en-US" sz="4000" b="0" i="1" dirty="0">
                <a:solidFill>
                  <a:srgbClr val="FF00FF"/>
                </a:solidFill>
                <a:latin typeface="Georgia" panose="02040502050405020303" pitchFamily="18" charset="0"/>
              </a:rPr>
              <a:t>          And</a:t>
            </a:r>
            <a:r>
              <a:rPr lang="en-US" sz="4000" b="0" dirty="0">
                <a:solidFill>
                  <a:srgbClr val="FF00FF"/>
                </a:solidFill>
                <a:latin typeface="Georgia" panose="02040502050405020303" pitchFamily="18" charset="0"/>
              </a:rPr>
              <a:t> black as a raven.</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12</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“His eyes are like doves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Beside streams of water,</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Bathed in milk,</a:t>
            </a:r>
            <a:br>
              <a:rPr lang="en-US" sz="4000" b="0" dirty="0">
                <a:solidFill>
                  <a:srgbClr val="383838"/>
                </a:solidFill>
                <a:latin typeface="Georgia" panose="02040502050405020303" pitchFamily="18" charset="0"/>
              </a:rPr>
            </a:br>
            <a:r>
              <a:rPr lang="en-US" sz="4000" b="0" i="1" dirty="0">
                <a:solidFill>
                  <a:srgbClr val="FF00FF"/>
                </a:solidFill>
                <a:latin typeface="Georgia" panose="02040502050405020303" pitchFamily="18" charset="0"/>
              </a:rPr>
              <a:t>          And</a:t>
            </a:r>
            <a:r>
              <a:rPr lang="en-US" sz="4000" b="0" dirty="0">
                <a:solidFill>
                  <a:srgbClr val="FF00FF"/>
                </a:solidFill>
                <a:latin typeface="Georgia" panose="02040502050405020303" pitchFamily="18" charset="0"/>
              </a:rPr>
              <a:t> reposed in </a:t>
            </a:r>
            <a:r>
              <a:rPr lang="en-US" sz="4000" b="0" i="1" dirty="0">
                <a:solidFill>
                  <a:srgbClr val="FF00FF"/>
                </a:solidFill>
                <a:latin typeface="Georgia" panose="02040502050405020303" pitchFamily="18" charset="0"/>
              </a:rPr>
              <a:t>their</a:t>
            </a:r>
            <a:r>
              <a:rPr lang="en-US" sz="4000" b="0" dirty="0">
                <a:solidFill>
                  <a:srgbClr val="FF00FF"/>
                </a:solidFill>
                <a:latin typeface="Georgia" panose="02040502050405020303" pitchFamily="18" charset="0"/>
              </a:rPr>
              <a:t> setting.</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13</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“His cheeks are like a bed of balsam,</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Banks of sweet-scented herbs;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His lips are lilies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Dripping with liquid myrrh.</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14</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“His hands are rods of gold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Set with beryl;</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His abdomen is carved ivory</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Inlaid with sapphires.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15</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“His legs are pillars of alabaster</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Set on pedestals of pure gold;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His appearance is like Lebanon</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Choice as the cedars.</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16</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“His mouth is </a:t>
            </a:r>
            <a:r>
              <a:rPr lang="en-US" sz="4000" b="0" i="1" dirty="0">
                <a:solidFill>
                  <a:srgbClr val="FF00FF"/>
                </a:solidFill>
                <a:latin typeface="Georgia" panose="02040502050405020303" pitchFamily="18" charset="0"/>
              </a:rPr>
              <a:t>full of</a:t>
            </a:r>
            <a:r>
              <a:rPr lang="en-US" sz="4000" b="0" dirty="0">
                <a:solidFill>
                  <a:srgbClr val="FF00FF"/>
                </a:solidFill>
                <a:latin typeface="Georgia" panose="02040502050405020303" pitchFamily="18" charset="0"/>
              </a:rPr>
              <a:t> sweetness.</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And he is wholly desirable.</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This is my beloved and this is my friend,</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O daughters of Jerusalem.”</a:t>
            </a:r>
            <a:endParaRPr lang="en-US" sz="40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511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childTnLst>
                          </p:cTn>
                        </p:par>
                        <p:par>
                          <p:cTn id="55" fill="hold">
                            <p:stCondLst>
                              <p:cond delay="0"/>
                            </p:stCondLst>
                            <p:childTnLst>
                              <p:par>
                                <p:cTn id="56" presetID="17" presetClass="entr" presetSubtype="2"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ppt_w/2"/>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100" dirty="0"/>
              <a:t>Her answer echoes Solomon’s description of her on their wedding night. He is important to her because he is the most handsome man around. She describes him from head to toe. He has the golden complexion of an outdoorsman with raven black hair of tightly packed curls. His eyes are a peaceful gray and the whites of his eyes are like milk. The cologne he wears on his cheeks is wonderful to enjoy and his kisses are tender, soft, and fragrant. His hands are solid and beautiful. His abdomen looks like it was carved and he is lovely to behold (in other words, he is in great shape). He has strong legs that carry him with great endurance.</a:t>
            </a:r>
          </a:p>
          <a:p>
            <a:r>
              <a:rPr lang="en-US" sz="3100" dirty="0"/>
              <a:t>These are all physical things. Sure, Solomon has a great body, but that cannot be        the reason </a:t>
            </a:r>
            <a:r>
              <a:rPr lang="en-US" sz="3100" dirty="0" err="1"/>
              <a:t>Shulammith</a:t>
            </a:r>
            <a:r>
              <a:rPr lang="en-US" sz="3100" dirty="0"/>
              <a:t> wants him so badly.</a:t>
            </a:r>
          </a:p>
          <a:p>
            <a:r>
              <a:rPr lang="en-US" sz="3100" dirty="0"/>
              <a:t>Well, he says the sweetest things to her and he really is desirable in every way.</a:t>
            </a:r>
          </a:p>
          <a:p>
            <a:r>
              <a:rPr lang="en-US" sz="3100" dirty="0"/>
              <a:t>But again, this doesn’t really answer the question. It is not until we get to the very    end that we reach the real reason for her love. He is her beloved and her friend.        Life doesn’t have much meaning without the companionship of a close friend (</a:t>
            </a:r>
            <a:r>
              <a:rPr lang="en-US" sz="3100" dirty="0">
                <a:hlinkClick r:id="rId2"/>
              </a:rPr>
              <a:t>Ecclesiastes 4:9-11</a:t>
            </a:r>
            <a:r>
              <a:rPr lang="en-US" sz="3100" dirty="0"/>
              <a:t>).</a:t>
            </a:r>
          </a:p>
          <a:p>
            <a:endParaRPr lang="en-US" sz="22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82216"/>
            <a:ext cx="2057400" cy="2051784"/>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687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122" name="WordArt 2">
            <a:extLst>
              <a:ext uri="{FF2B5EF4-FFF2-40B4-BE49-F238E27FC236}">
                <a16:creationId xmlns:a16="http://schemas.microsoft.com/office/drawing/2014/main" id="{0494812D-C320-0004-5456-58744368F7BC}"/>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5124" name="Rectangle 4">
            <a:extLst>
              <a:ext uri="{FF2B5EF4-FFF2-40B4-BE49-F238E27FC236}">
                <a16:creationId xmlns:a16="http://schemas.microsoft.com/office/drawing/2014/main" id="{BED24E16-2E53-9F40-B509-C1AFBE0AC4DD}"/>
              </a:ext>
            </a:extLst>
          </p:cNvPr>
          <p:cNvSpPr>
            <a:spLocks noChangeArrowheads="1"/>
          </p:cNvSpPr>
          <p:nvPr/>
        </p:nvSpPr>
        <p:spPr bwMode="auto">
          <a:xfrm>
            <a:off x="1752600" y="1828800"/>
            <a:ext cx="5562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Among the known advocates...</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p:txBody>
      </p:sp>
      <p:sp>
        <p:nvSpPr>
          <p:cNvPr id="5125" name="Text Box 5">
            <a:extLst>
              <a:ext uri="{FF2B5EF4-FFF2-40B4-BE49-F238E27FC236}">
                <a16:creationId xmlns:a16="http://schemas.microsoft.com/office/drawing/2014/main" id="{CC177713-07A9-0E96-7BDE-21AAEE7A911D}"/>
              </a:ext>
            </a:extLst>
          </p:cNvPr>
          <p:cNvSpPr txBox="1">
            <a:spLocks noChangeArrowheads="1"/>
          </p:cNvSpPr>
          <p:nvPr/>
        </p:nvSpPr>
        <p:spPr bwMode="auto">
          <a:xfrm>
            <a:off x="1752600" y="2819401"/>
            <a:ext cx="6096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pPr>
            <a:r>
              <a:rPr lang="en-US" altLang="en-US" sz="2400" b="1" i="1">
                <a:solidFill>
                  <a:srgbClr val="FFFF00"/>
                </a:solidFill>
                <a:effectLst>
                  <a:outerShdw blurRad="38100" dist="38100" dir="2700000" algn="tl">
                    <a:srgbClr val="000000"/>
                  </a:outerShdw>
                </a:effectLst>
                <a:latin typeface="Verdana" panose="020B0604030504040204" pitchFamily="34" charset="0"/>
              </a:rPr>
              <a:t>Origen </a:t>
            </a:r>
            <a:r>
              <a:rPr lang="en-US" altLang="en-US" sz="2400" i="1">
                <a:solidFill>
                  <a:srgbClr val="FFFF00"/>
                </a:solidFill>
                <a:effectLst>
                  <a:outerShdw blurRad="38100" dist="38100" dir="2700000" algn="tl">
                    <a:srgbClr val="000000"/>
                  </a:outerShdw>
                </a:effectLst>
                <a:latin typeface="Verdana" panose="020B0604030504040204" pitchFamily="34" charset="0"/>
              </a:rPr>
              <a:t>(185 - c. 254)</a:t>
            </a:r>
            <a:endParaRPr lang="en-US" altLang="en-US" sz="2400" b="1" i="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his “rash act”</a:t>
            </a: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his commentary</a:t>
            </a:r>
          </a:p>
          <a:p>
            <a:pPr eaLnBrk="0" fontAlgn="base" hangingPunct="0">
              <a:lnSpc>
                <a:spcPct val="130000"/>
              </a:lnSpc>
              <a:spcBef>
                <a:spcPct val="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examples of his interpretation...</a:t>
            </a:r>
          </a:p>
        </p:txBody>
      </p:sp>
      <p:sp>
        <p:nvSpPr>
          <p:cNvPr id="5127" name="Text Box 7">
            <a:extLst>
              <a:ext uri="{FF2B5EF4-FFF2-40B4-BE49-F238E27FC236}">
                <a16:creationId xmlns:a16="http://schemas.microsoft.com/office/drawing/2014/main" id="{9C44FE50-3015-8D0F-C7CB-11329534C662}"/>
              </a:ext>
            </a:extLst>
          </p:cNvPr>
          <p:cNvSpPr txBox="1">
            <a:spLocks noChangeArrowheads="1"/>
          </p:cNvSpPr>
          <p:nvPr/>
        </p:nvSpPr>
        <p:spPr bwMode="auto">
          <a:xfrm>
            <a:off x="1828800" y="5181600"/>
            <a:ext cx="71628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The bride</a:t>
            </a:r>
            <a:r>
              <a:rPr lang="en-US" altLang="en-US" sz="2400" b="1">
                <a:solidFill>
                  <a:srgbClr val="000000"/>
                </a:solidFill>
                <a:effectLst>
                  <a:outerShdw blurRad="38100" dist="38100" dir="2700000" algn="tl">
                    <a:srgbClr val="FFFFFF"/>
                  </a:outerShdw>
                </a:effectLst>
                <a:latin typeface="Verdana" panose="020B0604030504040204" pitchFamily="34" charset="0"/>
              </a:rPr>
              <a:t> "represents the church gathered from the Gentiles"</a:t>
            </a:r>
            <a:endParaRPr lang="en-US" altLang="en-US" sz="2400">
              <a:solidFill>
                <a:srgbClr val="000000"/>
              </a:solidFill>
              <a:latin typeface="Verdana" panose="020B0604030504040204" pitchFamily="34" charset="0"/>
            </a:endParaRPr>
          </a:p>
        </p:txBody>
      </p:sp>
      <p:sp>
        <p:nvSpPr>
          <p:cNvPr id="5128" name="Text Box 8">
            <a:extLst>
              <a:ext uri="{FF2B5EF4-FFF2-40B4-BE49-F238E27FC236}">
                <a16:creationId xmlns:a16="http://schemas.microsoft.com/office/drawing/2014/main" id="{9B297AED-69CF-611C-E27E-54B66DD97B44}"/>
              </a:ext>
            </a:extLst>
          </p:cNvPr>
          <p:cNvSpPr txBox="1">
            <a:spLocks noChangeArrowheads="1"/>
          </p:cNvSpPr>
          <p:nvPr/>
        </p:nvSpPr>
        <p:spPr bwMode="auto">
          <a:xfrm>
            <a:off x="1828800" y="4724401"/>
            <a:ext cx="7239000" cy="1927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The kisses of his mouth</a:t>
            </a:r>
            <a:r>
              <a:rPr lang="en-US" altLang="en-US" sz="2400" b="1">
                <a:solidFill>
                  <a:srgbClr val="000000"/>
                </a:solidFill>
                <a:effectLst>
                  <a:outerShdw blurRad="38100" dist="38100" dir="2700000" algn="tl">
                    <a:srgbClr val="FFFFFF"/>
                  </a:outerShdw>
                </a:effectLst>
                <a:latin typeface="Verdana" panose="020B0604030504040204" pitchFamily="34" charset="0"/>
              </a:rPr>
              <a:t> - “the words of faith and love and peace” that came from the mouth of Christ himself, contrasted with the kisses delivered by the angels and the prophets.</a:t>
            </a:r>
          </a:p>
        </p:txBody>
      </p:sp>
      <p:sp>
        <p:nvSpPr>
          <p:cNvPr id="5131" name="Text Box 11">
            <a:extLst>
              <a:ext uri="{FF2B5EF4-FFF2-40B4-BE49-F238E27FC236}">
                <a16:creationId xmlns:a16="http://schemas.microsoft.com/office/drawing/2014/main" id="{53CE27C7-0684-EE31-5D96-DAAC6ACCDD84}"/>
              </a:ext>
            </a:extLst>
          </p:cNvPr>
          <p:cNvSpPr txBox="1">
            <a:spLocks noChangeArrowheads="1"/>
          </p:cNvSpPr>
          <p:nvPr/>
        </p:nvSpPr>
        <p:spPr bwMode="auto">
          <a:xfrm>
            <a:off x="1828800" y="4953000"/>
            <a:ext cx="7924800" cy="1562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Ointments</a:t>
            </a:r>
            <a:r>
              <a:rPr lang="en-US" altLang="en-US" sz="2400" b="1">
                <a:solidFill>
                  <a:srgbClr val="000000"/>
                </a:solidFill>
                <a:effectLst>
                  <a:outerShdw blurRad="38100" dist="38100" dir="2700000" algn="tl">
                    <a:srgbClr val="FFFFFF"/>
                  </a:outerShdw>
                </a:effectLst>
                <a:latin typeface="Verdana" panose="020B0604030504040204" pitchFamily="34" charset="0"/>
              </a:rPr>
              <a:t> - the anointing of the Holy Spirit. LXX reads, </a:t>
            </a:r>
            <a:r>
              <a:rPr lang="en-US" altLang="en-US" sz="2400" b="1">
                <a:solidFill>
                  <a:srgbClr val="000000"/>
                </a:solidFill>
                <a:effectLst>
                  <a:outerShdw blurRad="38100" dist="38100" dir="2700000" algn="tl">
                    <a:srgbClr val="FFFFFF"/>
                  </a:outerShdw>
                </a:effectLst>
                <a:latin typeface="Palatino Linotype" panose="02040502050505030304" pitchFamily="18" charset="0"/>
              </a:rPr>
              <a:t>"</a:t>
            </a:r>
            <a:r>
              <a:rPr lang="en-US" altLang="en-US" sz="2400" b="1" i="1">
                <a:solidFill>
                  <a:srgbClr val="000000"/>
                </a:solidFill>
                <a:effectLst>
                  <a:outerShdw blurRad="38100" dist="38100" dir="2700000" algn="tl">
                    <a:srgbClr val="FFFFFF"/>
                  </a:outerShdw>
                </a:effectLst>
                <a:latin typeface="Palatino Linotype" panose="02040502050505030304" pitchFamily="18" charset="0"/>
              </a:rPr>
              <a:t>and the fragrance of your ointments is above all the spices.</a:t>
            </a:r>
            <a:r>
              <a:rPr lang="en-US" altLang="en-US" sz="2400" b="1">
                <a:solidFill>
                  <a:srgbClr val="000000"/>
                </a:solidFill>
                <a:effectLst>
                  <a:outerShdw blurRad="38100" dist="38100" dir="2700000" algn="tl">
                    <a:srgbClr val="FFFFFF"/>
                  </a:outerShdw>
                </a:effectLst>
                <a:latin typeface="Palatino Linotype" panose="02040502050505030304" pitchFamily="18" charset="0"/>
              </a:rPr>
              <a:t>"</a:t>
            </a:r>
            <a:r>
              <a:rPr lang="en-US" altLang="en-US" sz="2400" b="1">
                <a:solidFill>
                  <a:srgbClr val="000000"/>
                </a:solidFill>
                <a:effectLst>
                  <a:outerShdw blurRad="38100" dist="38100" dir="2700000" algn="tl">
                    <a:srgbClr val="FFFFFF"/>
                  </a:outerShdw>
                </a:effectLst>
                <a:latin typeface="Verdana" panose="020B0604030504040204" pitchFamily="34" charset="0"/>
              </a:rPr>
              <a:t> Origen took the spices to be the "words of the Law and the Prophets."</a:t>
            </a:r>
          </a:p>
        </p:txBody>
      </p:sp>
      <p:sp>
        <p:nvSpPr>
          <p:cNvPr id="5129" name="Text Box 9">
            <a:extLst>
              <a:ext uri="{FF2B5EF4-FFF2-40B4-BE49-F238E27FC236}">
                <a16:creationId xmlns:a16="http://schemas.microsoft.com/office/drawing/2014/main" id="{D402DC65-F4C7-5F07-27E1-ABA0FE6AAEFA}"/>
              </a:ext>
            </a:extLst>
          </p:cNvPr>
          <p:cNvSpPr txBox="1">
            <a:spLocks noChangeArrowheads="1"/>
          </p:cNvSpPr>
          <p:nvPr/>
        </p:nvSpPr>
        <p:spPr bwMode="auto">
          <a:xfrm>
            <a:off x="1828800" y="4953000"/>
            <a:ext cx="7239000" cy="1562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The daughters of Jerusalem</a:t>
            </a:r>
            <a:r>
              <a:rPr lang="en-US" altLang="en-US" sz="2400" b="1">
                <a:solidFill>
                  <a:srgbClr val="000000"/>
                </a:solidFill>
                <a:effectLst>
                  <a:outerShdw blurRad="38100" dist="38100" dir="2700000" algn="tl">
                    <a:srgbClr val="FFFFFF"/>
                  </a:outerShdw>
                </a:effectLst>
                <a:latin typeface="Verdana" panose="020B0604030504040204" pitchFamily="34" charset="0"/>
              </a:rPr>
              <a:t> - "the daughters of this earthly Jerusalem who, seeing the Church of the Gentiles, despise and vilify her"</a:t>
            </a:r>
          </a:p>
        </p:txBody>
      </p:sp>
      <p:sp>
        <p:nvSpPr>
          <p:cNvPr id="5130" name="Text Box 10">
            <a:extLst>
              <a:ext uri="{FF2B5EF4-FFF2-40B4-BE49-F238E27FC236}">
                <a16:creationId xmlns:a16="http://schemas.microsoft.com/office/drawing/2014/main" id="{1BBCA59E-07D3-4E9A-AC44-36CA86A71C5D}"/>
              </a:ext>
            </a:extLst>
          </p:cNvPr>
          <p:cNvSpPr txBox="1">
            <a:spLocks noChangeArrowheads="1"/>
          </p:cNvSpPr>
          <p:nvPr/>
        </p:nvSpPr>
        <p:spPr bwMode="auto">
          <a:xfrm>
            <a:off x="1828800" y="4953000"/>
            <a:ext cx="7239000" cy="1562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a:solidFill>
                  <a:srgbClr val="000000"/>
                </a:solidFill>
                <a:effectLst>
                  <a:outerShdw blurRad="38100" dist="38100" dir="2700000" algn="tl">
                    <a:srgbClr val="FFFFFF"/>
                  </a:outerShdw>
                </a:effectLst>
                <a:latin typeface="Verdana" panose="020B0604030504040204" pitchFamily="34" charset="0"/>
              </a:rPr>
              <a:t>Being </a:t>
            </a:r>
            <a:r>
              <a:rPr lang="en-US" altLang="en-US" sz="2400" b="1" i="1" u="sng">
                <a:solidFill>
                  <a:srgbClr val="000000"/>
                </a:solidFill>
                <a:effectLst>
                  <a:outerShdw blurRad="38100" dist="38100" dir="2700000" algn="tl">
                    <a:srgbClr val="FFFFFF"/>
                  </a:outerShdw>
                </a:effectLst>
                <a:latin typeface="Verdana" panose="020B0604030504040204" pitchFamily="34" charset="0"/>
              </a:rPr>
              <a:t>dark</a:t>
            </a:r>
            <a:r>
              <a:rPr lang="en-US" altLang="en-US" sz="2400" b="1">
                <a:solidFill>
                  <a:srgbClr val="000000"/>
                </a:solidFill>
                <a:effectLst>
                  <a:outerShdw blurRad="38100" dist="38100" dir="2700000" algn="tl">
                    <a:srgbClr val="FFFFFF"/>
                  </a:outerShdw>
                </a:effectLst>
                <a:latin typeface="Verdana" panose="020B0604030504040204" pitchFamily="34" charset="0"/>
              </a:rPr>
              <a:t> - due to "the sun of Justice" having "looked askance" because of the Gentiles' "unbelief and disobedience"; "by reason of her former sins"</a:t>
            </a:r>
          </a:p>
        </p:txBody>
      </p:sp>
      <p:sp>
        <p:nvSpPr>
          <p:cNvPr id="5132" name="Text Box 12">
            <a:extLst>
              <a:ext uri="{FF2B5EF4-FFF2-40B4-BE49-F238E27FC236}">
                <a16:creationId xmlns:a16="http://schemas.microsoft.com/office/drawing/2014/main" id="{FEDDB823-A9D9-662A-0179-99380AFED61C}"/>
              </a:ext>
            </a:extLst>
          </p:cNvPr>
          <p:cNvSpPr txBox="1">
            <a:spLocks noChangeArrowheads="1"/>
          </p:cNvSpPr>
          <p:nvPr/>
        </p:nvSpPr>
        <p:spPr bwMode="auto">
          <a:xfrm>
            <a:off x="1828800" y="4953000"/>
            <a:ext cx="79248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Our bed</a:t>
            </a:r>
            <a:r>
              <a:rPr lang="en-US" altLang="en-US" sz="2400" b="1">
                <a:solidFill>
                  <a:srgbClr val="000000"/>
                </a:solidFill>
                <a:effectLst>
                  <a:outerShdw blurRad="38100" dist="38100" dir="2700000" algn="tl">
                    <a:srgbClr val="FFFFFF"/>
                  </a:outerShdw>
                </a:effectLst>
                <a:latin typeface="Verdana" panose="020B0604030504040204" pitchFamily="34" charset="0"/>
              </a:rPr>
              <a:t> (NAS, ESV: “couch”) is the place we share with Christ.</a:t>
            </a:r>
          </a:p>
        </p:txBody>
      </p:sp>
      <p:sp>
        <p:nvSpPr>
          <p:cNvPr id="5133" name="Text Box 13">
            <a:extLst>
              <a:ext uri="{FF2B5EF4-FFF2-40B4-BE49-F238E27FC236}">
                <a16:creationId xmlns:a16="http://schemas.microsoft.com/office/drawing/2014/main" id="{F12FF2E1-08D5-2513-0165-0046BD2FDBB9}"/>
              </a:ext>
            </a:extLst>
          </p:cNvPr>
          <p:cNvSpPr txBox="1">
            <a:spLocks noChangeArrowheads="1"/>
          </p:cNvSpPr>
          <p:nvPr/>
        </p:nvSpPr>
        <p:spPr bwMode="auto">
          <a:xfrm>
            <a:off x="1981200" y="5105401"/>
            <a:ext cx="7924800" cy="4667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The lily of the valley</a:t>
            </a:r>
            <a:r>
              <a:rPr lang="en-US" altLang="en-US" sz="2400" b="1">
                <a:solidFill>
                  <a:srgbClr val="000000"/>
                </a:solidFill>
                <a:effectLst>
                  <a:outerShdw blurRad="38100" dist="38100" dir="2700000" algn="tl">
                    <a:srgbClr val="FFFFFF"/>
                  </a:outerShdw>
                </a:effectLst>
                <a:latin typeface="Verdana" panose="020B0604030504040204" pitchFamily="34" charset="0"/>
              </a:rPr>
              <a:t> is Christ</a:t>
            </a:r>
          </a:p>
        </p:txBody>
      </p:sp>
      <p:sp>
        <p:nvSpPr>
          <p:cNvPr id="5136" name="Text Box 16">
            <a:extLst>
              <a:ext uri="{FF2B5EF4-FFF2-40B4-BE49-F238E27FC236}">
                <a16:creationId xmlns:a16="http://schemas.microsoft.com/office/drawing/2014/main" id="{F96301C9-7FC4-C999-3E60-6CE0A7576DA7}"/>
              </a:ext>
            </a:extLst>
          </p:cNvPr>
          <p:cNvSpPr txBox="1">
            <a:spLocks noChangeArrowheads="1"/>
          </p:cNvSpPr>
          <p:nvPr/>
        </p:nvSpPr>
        <p:spPr bwMode="auto">
          <a:xfrm>
            <a:off x="2057400" y="4114800"/>
            <a:ext cx="7924800" cy="22923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sz="2400" b="1" i="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0"/>
              </a:spcBef>
              <a:spcAft>
                <a:spcPct val="0"/>
              </a:spcAft>
            </a:pPr>
            <a:endParaRPr lang="en-US" altLang="en-US" sz="2400" b="1" i="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0"/>
              </a:spcBef>
              <a:spcAft>
                <a:spcPct val="0"/>
              </a:spcAft>
            </a:pPr>
            <a:endParaRPr lang="en-US" altLang="en-US" sz="2400" b="1" i="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0"/>
              </a:spcBef>
              <a:spcAft>
                <a:spcPct val="0"/>
              </a:spcAft>
            </a:pPr>
            <a:endParaRPr lang="en-US" altLang="en-US" sz="2400" b="1" i="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0"/>
              </a:spcBef>
              <a:spcAft>
                <a:spcPct val="0"/>
              </a:spcAft>
            </a:pPr>
            <a:endParaRPr lang="en-US" altLang="en-US" sz="2400" b="1" i="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0"/>
              </a:spcBef>
              <a:spcAft>
                <a:spcPct val="0"/>
              </a:spcAft>
            </a:pPr>
            <a:r>
              <a:rPr lang="en-US" altLang="en-US" sz="2400" b="1">
                <a:solidFill>
                  <a:srgbClr val="000000"/>
                </a:solidFill>
                <a:effectLst>
                  <a:outerShdw blurRad="38100" dist="38100" dir="2700000" algn="tl">
                    <a:srgbClr val="FFFFFF"/>
                  </a:outerShdw>
                </a:effectLst>
                <a:latin typeface="Verdana" panose="020B0604030504040204" pitchFamily="34" charset="0"/>
              </a:rPr>
              <a:t> </a:t>
            </a:r>
          </a:p>
        </p:txBody>
      </p:sp>
      <p:sp>
        <p:nvSpPr>
          <p:cNvPr id="5138" name="Text Box 18">
            <a:extLst>
              <a:ext uri="{FF2B5EF4-FFF2-40B4-BE49-F238E27FC236}">
                <a16:creationId xmlns:a16="http://schemas.microsoft.com/office/drawing/2014/main" id="{48CDB4D4-04D6-F268-AD28-0FCD8E8A8AAC}"/>
              </a:ext>
            </a:extLst>
          </p:cNvPr>
          <p:cNvSpPr txBox="1">
            <a:spLocks noChangeArrowheads="1"/>
          </p:cNvSpPr>
          <p:nvPr/>
        </p:nvSpPr>
        <p:spPr bwMode="auto">
          <a:xfrm>
            <a:off x="2133600" y="4495800"/>
            <a:ext cx="7696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buFontTx/>
              <a:buChar char="•"/>
            </a:pPr>
            <a:r>
              <a:rPr lang="en-US" altLang="en-US" sz="2400" b="1">
                <a:solidFill>
                  <a:srgbClr val="000000"/>
                </a:solidFill>
                <a:effectLst>
                  <a:outerShdw blurRad="38100" dist="38100" dir="2700000" algn="tl">
                    <a:srgbClr val="FFFFFF"/>
                  </a:outerShdw>
                </a:effectLst>
                <a:latin typeface="Verdana" panose="020B0604030504040204" pitchFamily="34" charset="0"/>
              </a:rPr>
              <a:t> “describing the Church which is the spiritual house”</a:t>
            </a:r>
          </a:p>
          <a:p>
            <a:pPr eaLnBrk="0" fontAlgn="base" hangingPunct="0">
              <a:spcBef>
                <a:spcPct val="0"/>
              </a:spcBef>
              <a:spcAft>
                <a:spcPct val="0"/>
              </a:spcAft>
              <a:buFontTx/>
              <a:buChar char="•"/>
            </a:pPr>
            <a:r>
              <a:rPr lang="en-US" altLang="en-US" sz="2400" b="1">
                <a:solidFill>
                  <a:srgbClr val="000000"/>
                </a:solidFill>
                <a:effectLst>
                  <a:outerShdw blurRad="38100" dist="38100" dir="2700000" algn="tl">
                    <a:srgbClr val="FFFFFF"/>
                  </a:outerShdw>
                </a:effectLst>
                <a:latin typeface="Verdana" panose="020B0604030504040204" pitchFamily="34" charset="0"/>
              </a:rPr>
              <a:t> beams “those who protect the church”</a:t>
            </a:r>
          </a:p>
          <a:p>
            <a:pPr eaLnBrk="0" fontAlgn="base" hangingPunct="0">
              <a:spcBef>
                <a:spcPct val="0"/>
              </a:spcBef>
              <a:spcAft>
                <a:spcPct val="0"/>
              </a:spcAft>
              <a:buFontTx/>
              <a:buChar char="•"/>
            </a:pPr>
            <a:r>
              <a:rPr lang="en-US" altLang="en-US" sz="2400" b="1">
                <a:solidFill>
                  <a:srgbClr val="000000"/>
                </a:solidFill>
                <a:effectLst>
                  <a:outerShdw blurRad="38100" dist="38100" dir="2700000" algn="tl">
                    <a:srgbClr val="FFFFFF"/>
                  </a:outerShdw>
                </a:effectLst>
                <a:latin typeface="Verdana" panose="020B0604030504040204" pitchFamily="34" charset="0"/>
              </a:rPr>
              <a:t> “stronger ones…are called rafters”</a:t>
            </a:r>
          </a:p>
          <a:p>
            <a:pPr eaLnBrk="0" fontAlgn="base" hangingPunct="0">
              <a:spcBef>
                <a:spcPct val="0"/>
              </a:spcBef>
              <a:spcAft>
                <a:spcPct val="0"/>
              </a:spcAft>
              <a:buFontTx/>
              <a:buChar char="•"/>
            </a:pPr>
            <a:r>
              <a:rPr lang="en-US" altLang="en-US" sz="2400" b="1" i="1">
                <a:solidFill>
                  <a:srgbClr val="000000"/>
                </a:solidFill>
                <a:effectLst>
                  <a:outerShdw blurRad="38100" dist="38100" dir="2700000" algn="tl">
                    <a:srgbClr val="FFFFFF"/>
                  </a:outerShdw>
                </a:effectLst>
                <a:latin typeface="Verdana" panose="020B0604030504040204" pitchFamily="34" charset="0"/>
              </a:rPr>
              <a:t> Ergo</a:t>
            </a:r>
            <a:r>
              <a:rPr lang="en-US" altLang="en-US" sz="2400" b="1">
                <a:solidFill>
                  <a:srgbClr val="000000"/>
                </a:solidFill>
                <a:effectLst>
                  <a:outerShdw blurRad="38100" dist="38100" dir="2700000" algn="tl">
                    <a:srgbClr val="FFFFFF"/>
                  </a:outerShdw>
                </a:effectLst>
                <a:latin typeface="Verdana" panose="020B0604030504040204" pitchFamily="34" charset="0"/>
              </a:rPr>
              <a:t>, bishops = rafters &amp; priests = beams</a:t>
            </a:r>
            <a:endParaRPr lang="en-US" altLang="en-US" sz="2400">
              <a:solidFill>
                <a:srgbClr val="000000"/>
              </a:solidFill>
              <a:latin typeface="Times New Roman" panose="02020603050405020304" pitchFamily="18" charset="0"/>
            </a:endParaRPr>
          </a:p>
        </p:txBody>
      </p:sp>
      <p:sp>
        <p:nvSpPr>
          <p:cNvPr id="5135" name="Text Box 15">
            <a:extLst>
              <a:ext uri="{FF2B5EF4-FFF2-40B4-BE49-F238E27FC236}">
                <a16:creationId xmlns:a16="http://schemas.microsoft.com/office/drawing/2014/main" id="{B5680B7C-C81D-39B3-550D-C0D2239ED69B}"/>
              </a:ext>
            </a:extLst>
          </p:cNvPr>
          <p:cNvSpPr txBox="1">
            <a:spLocks noChangeArrowheads="1"/>
          </p:cNvSpPr>
          <p:nvPr/>
        </p:nvSpPr>
        <p:spPr bwMode="auto">
          <a:xfrm>
            <a:off x="1905000" y="4495801"/>
            <a:ext cx="7924800" cy="1927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Little foxes</a:t>
            </a:r>
            <a:r>
              <a:rPr lang="en-US" altLang="en-US" sz="2400" b="1" i="1">
                <a:solidFill>
                  <a:srgbClr val="000000"/>
                </a:solidFill>
                <a:effectLst>
                  <a:outerShdw blurRad="38100" dist="38100" dir="2700000" algn="tl">
                    <a:srgbClr val="FFFFFF"/>
                  </a:outerShdw>
                </a:effectLst>
                <a:latin typeface="Verdana" panose="020B0604030504040204" pitchFamily="34" charset="0"/>
              </a:rPr>
              <a:t>,</a:t>
            </a:r>
            <a:r>
              <a:rPr lang="en-US" altLang="en-US" sz="2400" b="1">
                <a:solidFill>
                  <a:srgbClr val="000000"/>
                </a:solidFill>
                <a:effectLst>
                  <a:outerShdw blurRad="38100" dist="38100" dir="2700000" algn="tl">
                    <a:srgbClr val="FFFFFF"/>
                  </a:outerShdw>
                </a:effectLst>
                <a:latin typeface="Verdana" panose="020B0604030504040204" pitchFamily="34" charset="0"/>
              </a:rPr>
              <a:t> the "opposing forces and the wicked powers of demons who by means of base thoughts and perverted notions destroy the bloom of the virtues of the soul and ruin the fruit of faith" </a:t>
            </a:r>
          </a:p>
        </p:txBody>
      </p:sp>
      <p:sp>
        <p:nvSpPr>
          <p:cNvPr id="5143" name="Text Box 23">
            <a:extLst>
              <a:ext uri="{FF2B5EF4-FFF2-40B4-BE49-F238E27FC236}">
                <a16:creationId xmlns:a16="http://schemas.microsoft.com/office/drawing/2014/main" id="{1D079E17-BAFB-00C7-9A1C-4BCC1EBE5D20}"/>
              </a:ext>
            </a:extLst>
          </p:cNvPr>
          <p:cNvSpPr txBox="1">
            <a:spLocks noChangeArrowheads="1"/>
          </p:cNvSpPr>
          <p:nvPr/>
        </p:nvSpPr>
        <p:spPr bwMode="auto">
          <a:xfrm>
            <a:off x="2209800" y="4114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Beams/rafters</a:t>
            </a:r>
            <a:r>
              <a:rPr lang="en-US" altLang="en-US" sz="2400" b="1" i="1">
                <a:solidFill>
                  <a:srgbClr val="000000"/>
                </a:solidFill>
                <a:effectLst>
                  <a:outerShdw blurRad="38100" dist="38100" dir="2700000" algn="tl">
                    <a:srgbClr val="FFFFFF"/>
                  </a:outerShdw>
                </a:effectLst>
                <a:latin typeface="Verdan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2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2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12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127"/>
                                        </p:tgtEl>
                                        <p:attrNameLst>
                                          <p:attrName>style.visibility</p:attrName>
                                        </p:attrNameLst>
                                      </p:cBhvr>
                                      <p:to>
                                        <p:strVal val="visible"/>
                                      </p:to>
                                    </p:set>
                                  </p:childTnLst>
                                  <p:subTnLst>
                                    <p:set>
                                      <p:cBhvr override="childStyle">
                                        <p:cTn dur="1" fill="hold" display="0" masterRel="nextClick" afterEffect="1"/>
                                        <p:tgtEl>
                                          <p:spTgt spid="512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131"/>
                                        </p:tgtEl>
                                        <p:attrNameLst>
                                          <p:attrName>style.visibility</p:attrName>
                                        </p:attrNameLst>
                                      </p:cBhvr>
                                      <p:to>
                                        <p:strVal val="visible"/>
                                      </p:to>
                                    </p:set>
                                  </p:childTnLst>
                                  <p:subTnLst>
                                    <p:set>
                                      <p:cBhvr override="childStyle">
                                        <p:cTn dur="1" fill="hold" display="0" masterRel="nextClick" afterEffect="1"/>
                                        <p:tgtEl>
                                          <p:spTgt spid="5131"/>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129"/>
                                        </p:tgtEl>
                                        <p:attrNameLst>
                                          <p:attrName>style.visibility</p:attrName>
                                        </p:attrNameLst>
                                      </p:cBhvr>
                                      <p:to>
                                        <p:strVal val="visible"/>
                                      </p:to>
                                    </p:set>
                                  </p:childTnLst>
                                  <p:subTnLst>
                                    <p:set>
                                      <p:cBhvr override="childStyle">
                                        <p:cTn dur="1" fill="hold" display="0" masterRel="nextClick" afterEffect="1"/>
                                        <p:tgtEl>
                                          <p:spTgt spid="5129"/>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5133"/>
                                        </p:tgtEl>
                                        <p:attrNameLst>
                                          <p:attrName>style.visibility</p:attrName>
                                        </p:attrNameLst>
                                      </p:cBhvr>
                                      <p:to>
                                        <p:strVal val="visible"/>
                                      </p:to>
                                    </p:set>
                                  </p:childTnLst>
                                  <p:subTnLst>
                                    <p:set>
                                      <p:cBhvr override="childStyle">
                                        <p:cTn dur="1" fill="hold" display="0" masterRel="nextClick" afterEffect="1"/>
                                        <p:tgtEl>
                                          <p:spTgt spid="5133"/>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5135"/>
                                        </p:tgtEl>
                                        <p:attrNameLst>
                                          <p:attrName>style.visibility</p:attrName>
                                        </p:attrNameLst>
                                      </p:cBhvr>
                                      <p:to>
                                        <p:strVal val="visible"/>
                                      </p:to>
                                    </p:set>
                                  </p:childTnLst>
                                  <p:subTnLst>
                                    <p:set>
                                      <p:cBhvr override="childStyle">
                                        <p:cTn dur="1" fill="hold" display="0" masterRel="nextClick" afterEffect="1"/>
                                        <p:tgtEl>
                                          <p:spTgt spid="5135"/>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5136"/>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nodeType="afterEffect">
                                  <p:stCondLst>
                                    <p:cond delay="0"/>
                                  </p:stCondLst>
                                  <p:childTnLst>
                                    <p:set>
                                      <p:cBhvr>
                                        <p:cTn id="57" dur="1" fill="hold">
                                          <p:stCondLst>
                                            <p:cond delay="499"/>
                                          </p:stCondLst>
                                        </p:cTn>
                                        <p:tgtEl>
                                          <p:spTgt spid="5143"/>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499"/>
                                          </p:stCondLst>
                                        </p:cTn>
                                        <p:tgtEl>
                                          <p:spTgt spid="5138">
                                            <p:txEl>
                                              <p:pRg st="0" end="0"/>
                                            </p:txEl>
                                          </p:spTgt>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499"/>
                                          </p:stCondLst>
                                        </p:cTn>
                                        <p:tgtEl>
                                          <p:spTgt spid="5138">
                                            <p:txEl>
                                              <p:pRg st="1" end="1"/>
                                            </p:txEl>
                                          </p:spTgt>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499"/>
                                          </p:stCondLst>
                                        </p:cTn>
                                        <p:tgtEl>
                                          <p:spTgt spid="5138">
                                            <p:txEl>
                                              <p:pRg st="2" end="2"/>
                                            </p:txEl>
                                          </p:spTgt>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499"/>
                                          </p:stCondLst>
                                        </p:cTn>
                                        <p:tgtEl>
                                          <p:spTgt spid="51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autoUpdateAnimBg="0"/>
      <p:bldP spid="5127" grpId="0" animBg="1" autoUpdateAnimBg="0"/>
      <p:bldP spid="5128" grpId="0" animBg="1" autoUpdateAnimBg="0"/>
      <p:bldP spid="5131" grpId="0" animBg="1" autoUpdateAnimBg="0"/>
      <p:bldP spid="5129" grpId="0" animBg="1" autoUpdateAnimBg="0"/>
      <p:bldP spid="5130" grpId="0" animBg="1" autoUpdateAnimBg="0"/>
      <p:bldP spid="5132" grpId="0" animBg="1" autoUpdateAnimBg="0"/>
      <p:bldP spid="5133" grpId="0" animBg="1" autoUpdateAnimBg="0"/>
      <p:bldP spid="5136" grpId="0" animBg="1" autoUpdateAnimBg="0"/>
      <p:bldP spid="5138" grpId="0" build="p" autoUpdateAnimBg="0"/>
      <p:bldP spid="5135" grpId="0" animBg="1" autoUpdateAnimBg="0"/>
      <p:bldP spid="5143"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07E16B-8735-2E79-80AA-A430B5AEB3E4}"/>
              </a:ext>
            </a:extLst>
          </p:cNvPr>
          <p:cNvSpPr txBox="1"/>
          <p:nvPr/>
        </p:nvSpPr>
        <p:spPr>
          <a:xfrm>
            <a:off x="1010653" y="298384"/>
            <a:ext cx="10578163" cy="6463308"/>
          </a:xfrm>
          <a:prstGeom prst="rect">
            <a:avLst/>
          </a:prstGeom>
          <a:noFill/>
        </p:spPr>
        <p:txBody>
          <a:bodyPr wrap="square">
            <a:spAutoFit/>
          </a:bodyPr>
          <a:lstStyle/>
          <a:p>
            <a:pPr algn="l"/>
            <a:r>
              <a:rPr lang="en-US" sz="1800" b="1"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Pet names</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Solomon refers to the </a:t>
            </a:r>
            <a:r>
              <a:rPr lang="en-US" sz="1800" b="0" i="0" u="none" strike="noStrike" baseline="0" dirty="0" err="1">
                <a:solidFill>
                  <a:srgbClr val="000000"/>
                </a:solidFill>
                <a:effectLst>
                  <a:outerShdw blurRad="38100" dist="38100" dir="2700000" algn="tl">
                    <a:srgbClr val="000000">
                      <a:alpha val="43137"/>
                    </a:srgbClr>
                  </a:outerShdw>
                </a:effectLst>
                <a:latin typeface="Times New Roman" panose="02020603050405020304" pitchFamily="18" charset="0"/>
              </a:rPr>
              <a:t>Shulammite</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as his “love” (4:1; 6:4 etc.), “bride” (5:1) and “dove” (5:2)</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while she refers to him as her “beloved” (5:2 etc.). The importance of these terms cannot be overestimated.</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When a man and woman call each other by special words that indicate their affection for one another they</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are illustrating their interest and care for one another. Said terms breed confidence and strengthen the bond</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of marriage. The uses of such labels are indicators of a strong marriage.</a:t>
            </a:r>
          </a:p>
          <a:p>
            <a:pPr algn="l"/>
            <a:r>
              <a:rPr lang="en-US" sz="1800" b="0" i="0" u="none" strike="noStrike" baseline="0" dirty="0">
                <a:solidFill>
                  <a:srgbClr val="000000"/>
                </a:solidFill>
                <a:effectLst>
                  <a:outerShdw blurRad="38100" dist="38100" dir="2700000" algn="tl">
                    <a:srgbClr val="000000">
                      <a:alpha val="43137"/>
                    </a:srgbClr>
                  </a:outerShdw>
                </a:effectLst>
                <a:latin typeface="SymbolMT"/>
              </a:rPr>
              <a:t>• </a:t>
            </a:r>
            <a:r>
              <a:rPr lang="en-US" sz="1800" b="1"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God’s Marital Blessing (Prov. 18:22; 19:4): </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A study of the Song of Solomon illustrates a man and</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woman’s intense interest and love for each other. The question arises in the Bible students mind as to how</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far this should go in relationship to one’s place with God. Let the prudent student of God’s word understand</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that God blesses and intends for man and woman to enjoy each other’s affection. Solomon wrote, “</a:t>
            </a:r>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Let thy</a:t>
            </a:r>
          </a:p>
          <a:p>
            <a:pPr algn="l"/>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fountain be blessed; And rejoice in the wife of thy youth</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(Prov. 5:18). Again, the wise king said, “</a:t>
            </a:r>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Live</a:t>
            </a:r>
          </a:p>
          <a:p>
            <a:pPr algn="l"/>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joyfully with the wife whom thou </a:t>
            </a:r>
            <a:r>
              <a:rPr lang="en-US" sz="1800" b="0" i="1" u="none" strike="noStrike" baseline="0" dirty="0" err="1">
                <a:solidFill>
                  <a:srgbClr val="0000FF"/>
                </a:solidFill>
                <a:effectLst>
                  <a:outerShdw blurRad="38100" dist="38100" dir="2700000" algn="tl">
                    <a:srgbClr val="000000">
                      <a:alpha val="43137"/>
                    </a:srgbClr>
                  </a:outerShdw>
                </a:effectLst>
                <a:latin typeface="Times New Roman" panose="02020603050405020304" pitchFamily="18" charset="0"/>
              </a:rPr>
              <a:t>lovest</a:t>
            </a:r>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 all the days of thy lie of vanity, which he hath given thee under the</a:t>
            </a:r>
          </a:p>
          <a:p>
            <a:pPr algn="l"/>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sun, all thy days of vanity: for that is thy portion in life, and in thy labor wherein thou </a:t>
            </a:r>
            <a:r>
              <a:rPr lang="en-US" sz="1800" b="0" i="1" u="none" strike="noStrike" baseline="0" dirty="0" err="1">
                <a:solidFill>
                  <a:srgbClr val="0000FF"/>
                </a:solidFill>
                <a:effectLst>
                  <a:outerShdw blurRad="38100" dist="38100" dir="2700000" algn="tl">
                    <a:srgbClr val="000000">
                      <a:alpha val="43137"/>
                    </a:srgbClr>
                  </a:outerShdw>
                </a:effectLst>
                <a:latin typeface="Times New Roman" panose="02020603050405020304" pitchFamily="18" charset="0"/>
              </a:rPr>
              <a:t>laborest</a:t>
            </a:r>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 under the</a:t>
            </a:r>
          </a:p>
          <a:p>
            <a:pPr algn="l"/>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sun</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(Eccl. 9:9). Marital joy comes also in the form of having the greatest friend on this earth (see Prov.</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18:24). The </a:t>
            </a:r>
            <a:r>
              <a:rPr lang="en-US" sz="1800" b="0" i="0" u="none" strike="noStrike" baseline="0" dirty="0" err="1">
                <a:solidFill>
                  <a:srgbClr val="000000"/>
                </a:solidFill>
                <a:effectLst>
                  <a:outerShdw blurRad="38100" dist="38100" dir="2700000" algn="tl">
                    <a:srgbClr val="000000">
                      <a:alpha val="43137"/>
                    </a:srgbClr>
                  </a:outerShdw>
                </a:effectLst>
                <a:latin typeface="Times New Roman" panose="02020603050405020304" pitchFamily="18" charset="0"/>
              </a:rPr>
              <a:t>Shulammite</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said of Solomon, “</a:t>
            </a:r>
            <a:r>
              <a:rPr lang="en-US" sz="1800" b="0" i="1" u="none" strike="noStrike" baseline="0" dirty="0">
                <a:solidFill>
                  <a:srgbClr val="0000FF"/>
                </a:solidFill>
                <a:effectLst>
                  <a:outerShdw blurRad="38100" dist="38100" dir="2700000" algn="tl">
                    <a:srgbClr val="000000">
                      <a:alpha val="43137"/>
                    </a:srgbClr>
                  </a:outerShdw>
                </a:effectLst>
                <a:latin typeface="Times New Roman" panose="02020603050405020304" pitchFamily="18" charset="0"/>
              </a:rPr>
              <a:t>This is my beloved, and this is my friend</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(Song 5:16).</a:t>
            </a:r>
          </a:p>
          <a:p>
            <a:pPr algn="l"/>
            <a:r>
              <a:rPr lang="en-US" sz="1800" b="0" i="0" u="none" strike="noStrike" baseline="0" dirty="0">
                <a:solidFill>
                  <a:srgbClr val="000000"/>
                </a:solidFill>
                <a:effectLst>
                  <a:outerShdw blurRad="38100" dist="38100" dir="2700000" algn="tl">
                    <a:srgbClr val="000000">
                      <a:alpha val="43137"/>
                    </a:srgbClr>
                  </a:outerShdw>
                </a:effectLst>
                <a:latin typeface="SymbolMT"/>
              </a:rPr>
              <a:t>• </a:t>
            </a:r>
            <a:r>
              <a:rPr lang="en-US" sz="1800" b="1"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The Woman is the Weaker Vessel (I Pet. 3:7): </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The </a:t>
            </a:r>
            <a:r>
              <a:rPr lang="en-US" sz="1800" b="0" i="0" u="none" strike="noStrike" baseline="0" dirty="0" err="1">
                <a:solidFill>
                  <a:srgbClr val="000000"/>
                </a:solidFill>
                <a:effectLst>
                  <a:outerShdw blurRad="38100" dist="38100" dir="2700000" algn="tl">
                    <a:srgbClr val="000000">
                      <a:alpha val="43137"/>
                    </a:srgbClr>
                  </a:outerShdw>
                </a:effectLst>
                <a:latin typeface="Times New Roman" panose="02020603050405020304" pitchFamily="18" charset="0"/>
              </a:rPr>
              <a:t>Shulammite</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girl seems to be self conscience about</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what others think regarding her rural background (see Song 1:5-6). When Solomon publicly embraces the</a:t>
            </a:r>
          </a:p>
          <a:p>
            <a:pPr algn="l"/>
            <a:r>
              <a:rPr lang="en-US" sz="1800" b="0" i="0" u="none" strike="noStrike" baseline="0" dirty="0" err="1">
                <a:solidFill>
                  <a:srgbClr val="000000"/>
                </a:solidFill>
                <a:effectLst>
                  <a:outerShdw blurRad="38100" dist="38100" dir="2700000" algn="tl">
                    <a:srgbClr val="000000">
                      <a:alpha val="43137"/>
                    </a:srgbClr>
                  </a:outerShdw>
                </a:effectLst>
                <a:latin typeface="Times New Roman" panose="02020603050405020304" pitchFamily="18" charset="0"/>
              </a:rPr>
              <a:t>Shulammite</a:t>
            </a:r>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 girl (a public sign of his affection and approval) she seemed to be eased (see Song 2:4-7).</a:t>
            </a:r>
          </a:p>
          <a:p>
            <a:pPr algn="l"/>
            <a:r>
              <a:rPr lang="en-US" sz="1800" b="0" i="0" u="none" strike="noStrike" baseline="0" dirty="0">
                <a:solidFill>
                  <a:srgbClr val="000000"/>
                </a:solidFill>
                <a:effectLst>
                  <a:outerShdw blurRad="38100" dist="38100" dir="2700000" algn="tl">
                    <a:srgbClr val="000000">
                      <a:alpha val="43137"/>
                    </a:srgbClr>
                  </a:outerShdw>
                </a:effectLst>
                <a:latin typeface="Times New Roman" panose="02020603050405020304" pitchFamily="18" charset="0"/>
              </a:rPr>
              <a:t>Public displays of attention can be healthy for a relationship. The more emotional woman needs attention,</a:t>
            </a:r>
            <a:r>
              <a:rPr lang="en-US" sz="1800" b="0" i="0" u="none" strike="noStrike" baseline="0" dirty="0">
                <a:effectLst>
                  <a:outerShdw blurRad="38100" dist="38100" dir="2700000" algn="tl">
                    <a:srgbClr val="000000">
                      <a:alpha val="43137"/>
                    </a:srgbClr>
                  </a:outerShdw>
                </a:effectLst>
                <a:latin typeface="Times New Roman" panose="02020603050405020304" pitchFamily="18" charset="0"/>
              </a:rPr>
              <a:t> affection, and approval not only in private but in all circles of life. Men would do well to tastefully let the</a:t>
            </a:r>
          </a:p>
          <a:p>
            <a:pPr algn="l"/>
            <a:r>
              <a:rPr lang="en-US" sz="1800" b="0" i="0" u="none" strike="noStrike" baseline="0" dirty="0">
                <a:effectLst>
                  <a:outerShdw blurRad="38100" dist="38100" dir="2700000" algn="tl">
                    <a:srgbClr val="000000">
                      <a:alpha val="43137"/>
                    </a:srgbClr>
                  </a:outerShdw>
                </a:effectLst>
                <a:latin typeface="Times New Roman" panose="02020603050405020304" pitchFamily="18" charset="0"/>
              </a:rPr>
              <a:t>world know that the woman that is next to his side is his and that he approves of her (i.e., holding hands,</a:t>
            </a:r>
          </a:p>
          <a:p>
            <a:pPr algn="l"/>
            <a:r>
              <a:rPr lang="en-US" sz="1800" b="0" i="0" u="none" strike="noStrike" baseline="0" dirty="0">
                <a:effectLst>
                  <a:outerShdw blurRad="38100" dist="38100" dir="2700000" algn="tl">
                    <a:srgbClr val="000000">
                      <a:alpha val="43137"/>
                    </a:srgbClr>
                  </a:outerShdw>
                </a:effectLst>
                <a:latin typeface="Times New Roman" panose="02020603050405020304" pitchFamily="18" charset="0"/>
              </a:rPr>
              <a:t>embracing, and an occasional kiss). It seems that Solomon’s use of the royal guard and personal chariot to</a:t>
            </a:r>
          </a:p>
          <a:p>
            <a:pPr algn="l"/>
            <a:r>
              <a:rPr lang="en-US" sz="1800" b="0" i="0" u="none" strike="noStrike" baseline="0" dirty="0">
                <a:effectLst>
                  <a:outerShdw blurRad="38100" dist="38100" dir="2700000" algn="tl">
                    <a:srgbClr val="000000">
                      <a:alpha val="43137"/>
                    </a:srgbClr>
                  </a:outerShdw>
                </a:effectLst>
                <a:latin typeface="Times New Roman" panose="02020603050405020304" pitchFamily="18" charset="0"/>
              </a:rPr>
              <a:t>escort the </a:t>
            </a:r>
            <a:r>
              <a:rPr lang="en-US" sz="1800" b="0" i="0" u="none" strike="noStrike" baseline="0" dirty="0" err="1">
                <a:effectLst>
                  <a:outerShdw blurRad="38100" dist="38100" dir="2700000" algn="tl">
                    <a:srgbClr val="000000">
                      <a:alpha val="43137"/>
                    </a:srgbClr>
                  </a:outerShdw>
                </a:effectLst>
                <a:latin typeface="Times New Roman" panose="02020603050405020304" pitchFamily="18" charset="0"/>
              </a:rPr>
              <a:t>Shulammite</a:t>
            </a:r>
            <a:r>
              <a:rPr lang="en-US" sz="1800" b="0" i="0" u="none" strike="noStrike" baseline="0" dirty="0">
                <a:effectLst>
                  <a:outerShdw blurRad="38100" dist="38100" dir="2700000" algn="tl">
                    <a:srgbClr val="000000">
                      <a:alpha val="43137"/>
                    </a:srgbClr>
                  </a:outerShdw>
                </a:effectLst>
                <a:latin typeface="Times New Roman" panose="02020603050405020304" pitchFamily="18" charset="0"/>
              </a:rPr>
              <a:t> girl into the royal city for their wedding was an outward public sign of his inner love</a:t>
            </a:r>
          </a:p>
          <a:p>
            <a:pPr algn="l"/>
            <a:r>
              <a:rPr lang="en-US" sz="1800" b="0" i="0" u="none" strike="noStrike" baseline="0" dirty="0">
                <a:effectLst>
                  <a:outerShdw blurRad="38100" dist="38100" dir="2700000" algn="tl">
                    <a:srgbClr val="000000">
                      <a:alpha val="43137"/>
                    </a:srgbClr>
                  </a:outerShdw>
                </a:effectLst>
                <a:latin typeface="Times New Roman" panose="02020603050405020304" pitchFamily="18" charset="0"/>
              </a:rPr>
              <a:t>for her (see Song 3:7-11).  – Internet Search “Song of Solomon”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61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18E9C9F-F3FE-42B9-9519-FC388F34F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45" y="550416"/>
            <a:ext cx="10377996" cy="585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2990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33A6048-8EC7-6599-4D08-D2CE428DF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06026"/>
            <a:ext cx="10253709" cy="577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730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3ED49-2F85-E6BE-204E-010D156708D5}"/>
              </a:ext>
            </a:extLst>
          </p:cNvPr>
          <p:cNvSpPr txBox="1"/>
          <p:nvPr/>
        </p:nvSpPr>
        <p:spPr>
          <a:xfrm>
            <a:off x="924025" y="991402"/>
            <a:ext cx="10241279" cy="4976354"/>
          </a:xfrm>
          <a:prstGeom prst="rect">
            <a:avLst/>
          </a:prstGeom>
          <a:noFill/>
        </p:spPr>
        <p:txBody>
          <a:bodyPr wrap="square">
            <a:spAutoFit/>
          </a:bodyPr>
          <a:lstStyle/>
          <a:p>
            <a:pPr algn="just" rtl="0"/>
            <a:r>
              <a:rPr lang="en-US" sz="4800" b="1" dirty="0">
                <a:solidFill>
                  <a:srgbClr val="C00000"/>
                </a:solidFill>
                <a:effectLst>
                  <a:outerShdw blurRad="38100" dist="38100" dir="2700000" algn="tl">
                    <a:srgbClr val="000000">
                      <a:alpha val="43137"/>
                    </a:srgbClr>
                  </a:outerShdw>
                </a:effectLst>
              </a:rPr>
              <a:t>Reunited in Love (Song of Solomon 6)</a:t>
            </a:r>
          </a:p>
          <a:p>
            <a:pPr algn="just" rtl="0"/>
            <a:r>
              <a:rPr lang="en-US" sz="2400" b="1" dirty="0">
                <a:solidFill>
                  <a:srgbClr val="C00000"/>
                </a:solidFill>
                <a:effectLst>
                  <a:outerShdw blurRad="38100" dist="38100" dir="2700000" algn="tl">
                    <a:srgbClr val="000000">
                      <a:alpha val="43137"/>
                    </a:srgbClr>
                  </a:outerShdw>
                </a:effectLst>
              </a:rPr>
              <a:t>A.	The Maiden Describes a Restoration of Their Love Relationship (6:1–3)</a:t>
            </a:r>
          </a:p>
          <a:p>
            <a:pPr algn="just" rtl="0"/>
            <a:r>
              <a:rPr lang="en-US" sz="2400" b="1" dirty="0">
                <a:solidFill>
                  <a:srgbClr val="C00000"/>
                </a:solidFill>
                <a:effectLst>
                  <a:outerShdw blurRad="38100" dist="38100" dir="2700000" algn="tl">
                    <a:srgbClr val="000000">
                      <a:alpha val="43137"/>
                    </a:srgbClr>
                  </a:outerShdw>
                </a:effectLst>
              </a:rPr>
              <a:t>1.	A Further Question from the Daughters of Jerusalem (1)</a:t>
            </a:r>
          </a:p>
          <a:p>
            <a:pPr algn="just" rtl="0"/>
            <a:r>
              <a:rPr lang="en-US" sz="2400" b="1" dirty="0">
                <a:solidFill>
                  <a:srgbClr val="C00000"/>
                </a:solidFill>
                <a:effectLst>
                  <a:outerShdw blurRad="38100" dist="38100" dir="2700000" algn="tl">
                    <a:srgbClr val="000000">
                      <a:alpha val="43137"/>
                    </a:srgbClr>
                  </a:outerShdw>
                </a:effectLst>
              </a:rPr>
              <a:t>2.	The Maiden Describes Her Relationship to Her Beloved Man (2–3)</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400" b="1" dirty="0">
                <a:solidFill>
                  <a:srgbClr val="C00000"/>
                </a:solidFill>
                <a:effectLst>
                  <a:outerShdw blurRad="38100" dist="38100" dir="2700000" algn="tl">
                    <a:srgbClr val="000000">
                      <a:alpha val="43137"/>
                    </a:srgbClr>
                  </a:outerShdw>
                </a:effectLst>
              </a:rPr>
              <a:t>B.	Enjoyment of the Restored Relationship (6:4–13b)</a:t>
            </a:r>
          </a:p>
          <a:p>
            <a:pPr algn="just" rtl="0"/>
            <a:r>
              <a:rPr lang="en-US" sz="2400" b="1" dirty="0">
                <a:solidFill>
                  <a:srgbClr val="C00000"/>
                </a:solidFill>
                <a:effectLst>
                  <a:outerShdw blurRad="38100" dist="38100" dir="2700000" algn="tl">
                    <a:srgbClr val="000000">
                      <a:alpha val="43137"/>
                    </a:srgbClr>
                  </a:outerShdw>
                </a:effectLst>
              </a:rPr>
              <a:t>1.	The Beloved Describes the Physical Appearance of His Maiden (4–7)</a:t>
            </a:r>
          </a:p>
          <a:p>
            <a:pPr algn="just" rtl="0"/>
            <a:r>
              <a:rPr lang="en-US" sz="2400" b="1" dirty="0">
                <a:solidFill>
                  <a:srgbClr val="C00000"/>
                </a:solidFill>
                <a:effectLst>
                  <a:outerShdw blurRad="38100" dist="38100" dir="2700000" algn="tl">
                    <a:srgbClr val="000000">
                      <a:alpha val="43137"/>
                    </a:srgbClr>
                  </a:outerShdw>
                </a:effectLst>
              </a:rPr>
              <a:t>2.	The Beloved Describes His Maiden as Compared to Other Women (8–10)</a:t>
            </a:r>
          </a:p>
          <a:p>
            <a:pPr algn="just" rtl="0"/>
            <a:r>
              <a:rPr lang="en-US" sz="2400" b="1" dirty="0">
                <a:solidFill>
                  <a:srgbClr val="C00000"/>
                </a:solidFill>
                <a:effectLst>
                  <a:outerShdw blurRad="38100" dist="38100" dir="2700000" algn="tl">
                    <a:srgbClr val="000000">
                      <a:alpha val="43137"/>
                    </a:srgbClr>
                  </a:outerShdw>
                </a:effectLst>
              </a:rPr>
              <a:t>3.	The Maiden Describes Her Meeting with the Beloved (11–12)</a:t>
            </a:r>
          </a:p>
          <a:p>
            <a:pPr algn="just" rtl="0"/>
            <a:r>
              <a:rPr lang="en-US" sz="2400" b="1" dirty="0">
                <a:solidFill>
                  <a:srgbClr val="C00000"/>
                </a:solidFill>
                <a:effectLst>
                  <a:outerShdw blurRad="38100" dist="38100" dir="2700000" algn="tl">
                    <a:srgbClr val="000000">
                      <a:alpha val="43137"/>
                    </a:srgbClr>
                  </a:outerShdw>
                </a:effectLst>
              </a:rPr>
              <a:t>4.	The Daughters of Jerusalem Appeal to the Maiden (13a)</a:t>
            </a:r>
          </a:p>
          <a:p>
            <a:pPr algn="just" rtl="0"/>
            <a:r>
              <a:rPr lang="en-US" sz="2400" b="1" dirty="0">
                <a:solidFill>
                  <a:srgbClr val="C00000"/>
                </a:solidFill>
                <a:effectLst>
                  <a:outerShdw blurRad="38100" dist="38100" dir="2700000" algn="tl">
                    <a:srgbClr val="000000">
                      <a:alpha val="43137"/>
                    </a:srgbClr>
                  </a:outerShdw>
                </a:effectLst>
              </a:rPr>
              <a:t>5.	The Response of the Maiden to the Daughters of Jerusalem (13b)</a:t>
            </a:r>
          </a:p>
          <a:p>
            <a:pPr lvl="1"/>
            <a:r>
              <a:rPr lang="sv-SE" dirty="0"/>
              <a:t> </a:t>
            </a:r>
            <a:endParaRPr lang="en-US" dirty="0"/>
          </a:p>
          <a:p>
            <a:r>
              <a:rPr lang="en-US" b="0" i="0" u="none" strike="noStrike" baseline="0" dirty="0"/>
              <a:t> </a:t>
            </a:r>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2"/>
              </a:rPr>
              <a:t>Song of Solomon</a:t>
            </a:r>
            <a:r>
              <a:rPr lang="en-US" sz="2800" b="0" i="0" u="none" strike="noStrike" baseline="0" dirty="0">
                <a:solidFill>
                  <a:srgbClr val="0000FF"/>
                </a:solidFill>
                <a:hlinkClick r:id="rId2"/>
              </a:rPr>
              <a:t>. Santa Barbara, CA: David </a:t>
            </a:r>
            <a:r>
              <a:rPr lang="en-US" sz="2800" b="0" i="0" u="none" strike="noStrike" baseline="0" dirty="0" err="1">
                <a:solidFill>
                  <a:srgbClr val="0000FF"/>
                </a:solidFill>
                <a:hlinkClick r:id="rId2"/>
              </a:rPr>
              <a:t>Guzik</a:t>
            </a:r>
            <a:r>
              <a:rPr lang="en-US" sz="2800" b="0" i="0" u="none" strike="noStrike" baseline="0" dirty="0">
                <a:solidFill>
                  <a:srgbClr val="0000FF"/>
                </a:solidFill>
                <a:hlinkClick r:id="rId2"/>
              </a:rPr>
              <a:t>.</a:t>
            </a:r>
          </a:p>
        </p:txBody>
      </p:sp>
    </p:spTree>
    <p:extLst>
      <p:ext uri="{BB962C8B-B14F-4D97-AF65-F5344CB8AC3E}">
        <p14:creationId xmlns:p14="http://schemas.microsoft.com/office/powerpoint/2010/main" val="37612346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100" dirty="0">
                <a:solidFill>
                  <a:srgbClr val="383838"/>
                </a:solidFill>
                <a:latin typeface="Georgia" panose="02040502050405020303" pitchFamily="18" charset="0"/>
              </a:rPr>
              <a:t>6 </a:t>
            </a:r>
            <a:r>
              <a:rPr lang="en-US" sz="3100" baseline="30000" dirty="0">
                <a:solidFill>
                  <a:srgbClr val="383838"/>
                </a:solidFill>
                <a:latin typeface="Georgia" panose="02040502050405020303" pitchFamily="18" charset="0"/>
              </a:rPr>
              <a:t>1</a:t>
            </a:r>
            <a:r>
              <a:rPr lang="en-US" sz="3100" dirty="0">
                <a:solidFill>
                  <a:srgbClr val="383838"/>
                </a:solidFill>
                <a:latin typeface="Georgia" panose="02040502050405020303" pitchFamily="18" charset="0"/>
              </a:rPr>
              <a:t>      </a:t>
            </a:r>
            <a:r>
              <a:rPr lang="en-US" sz="3100" dirty="0">
                <a:solidFill>
                  <a:srgbClr val="339966"/>
                </a:solidFill>
                <a:latin typeface="Georgia" panose="02040502050405020303" pitchFamily="18" charset="0"/>
              </a:rPr>
              <a:t>“Where has your beloved gone,</a:t>
            </a:r>
            <a:br>
              <a:rPr lang="en-US" sz="3100" dirty="0"/>
            </a:br>
            <a:r>
              <a:rPr lang="en-US" sz="3100" dirty="0">
                <a:solidFill>
                  <a:srgbClr val="339966"/>
                </a:solidFill>
                <a:latin typeface="Georgia" panose="02040502050405020303" pitchFamily="18" charset="0"/>
              </a:rPr>
              <a:t>          O most beautiful among women?</a:t>
            </a:r>
            <a:br>
              <a:rPr lang="en-US" sz="3100" dirty="0"/>
            </a:br>
            <a:r>
              <a:rPr lang="en-US" sz="3100" dirty="0">
                <a:solidFill>
                  <a:srgbClr val="339966"/>
                </a:solidFill>
                <a:latin typeface="Georgia" panose="02040502050405020303" pitchFamily="18" charset="0"/>
              </a:rPr>
              <a:t>          Where has your beloved turned,</a:t>
            </a:r>
            <a:br>
              <a:rPr lang="en-US" sz="3100" dirty="0"/>
            </a:br>
            <a:r>
              <a:rPr lang="en-US" sz="3100" dirty="0">
                <a:solidFill>
                  <a:srgbClr val="339966"/>
                </a:solidFill>
                <a:latin typeface="Georgia" panose="02040502050405020303" pitchFamily="18" charset="0"/>
              </a:rPr>
              <a:t>          That we may seek him with you?”</a:t>
            </a:r>
          </a:p>
          <a:p>
            <a:r>
              <a:rPr lang="en-US" sz="3100" dirty="0"/>
              <a:t>On the surface, the noblewomen’s second question seems odd. They ask the woman where she thinks Solomon may be. </a:t>
            </a:r>
            <a:r>
              <a:rPr lang="en-US" sz="3100" dirty="0" err="1"/>
              <a:t>Shulammith</a:t>
            </a:r>
            <a:r>
              <a:rPr lang="en-US" sz="3100" dirty="0"/>
              <a:t> came to them asking for help in finding Solomon so why are they asking her where he is?</a:t>
            </a:r>
          </a:p>
          <a:p>
            <a:r>
              <a:rPr lang="en-US" sz="3100" dirty="0"/>
              <a:t>As with the first question, the point being made is astute. They are hinting that </a:t>
            </a:r>
            <a:r>
              <a:rPr lang="en-US" sz="3100" dirty="0" err="1"/>
              <a:t>Shulammith</a:t>
            </a:r>
            <a:r>
              <a:rPr lang="en-US" sz="3100" dirty="0"/>
              <a:t> knew in the depth of her heart where Solomon would most likely be, but she was avoiding confronting him. Her fear that Solomon had rejected her for her shameful behavior has been keeping her from seeking him out directly. That is why she wanted the noblewomen to approach him on her behalf. She wanted someone else to cushion the blow.</a:t>
            </a: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451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600" dirty="0"/>
              <a:t>It is here that we see that the women are not totally without heart. They offer to go with her for moral support, but they insist that she go to Solomon.</a:t>
            </a:r>
          </a:p>
          <a:p>
            <a:r>
              <a:rPr lang="en-US" sz="3600" baseline="30000" dirty="0">
                <a:solidFill>
                  <a:srgbClr val="383838"/>
                </a:solidFill>
                <a:latin typeface="Georgia" panose="02040502050405020303" pitchFamily="18" charset="0"/>
              </a:rPr>
              <a:t>2</a:t>
            </a:r>
            <a:r>
              <a:rPr lang="en-US" sz="3600" dirty="0">
                <a:solidFill>
                  <a:srgbClr val="383838"/>
                </a:solidFill>
                <a:latin typeface="Georgia" panose="02040502050405020303" pitchFamily="18" charset="0"/>
              </a:rPr>
              <a:t>         </a:t>
            </a:r>
            <a:r>
              <a:rPr lang="en-US" sz="3600" dirty="0">
                <a:solidFill>
                  <a:srgbClr val="FF00FF"/>
                </a:solidFill>
                <a:latin typeface="Georgia" panose="02040502050405020303" pitchFamily="18" charset="0"/>
              </a:rPr>
              <a:t>“My beloved has gone down to his garden,</a:t>
            </a:r>
            <a:br>
              <a:rPr lang="en-US" sz="3600" dirty="0">
                <a:solidFill>
                  <a:srgbClr val="383838"/>
                </a:solidFill>
                <a:latin typeface="Georgia" panose="02040502050405020303" pitchFamily="18" charset="0"/>
              </a:rPr>
            </a:br>
            <a:r>
              <a:rPr lang="en-US" sz="3600" dirty="0">
                <a:solidFill>
                  <a:srgbClr val="FF00FF"/>
                </a:solidFill>
                <a:latin typeface="Georgia" panose="02040502050405020303" pitchFamily="18" charset="0"/>
              </a:rPr>
              <a:t>          To the beds of balsam,</a:t>
            </a:r>
            <a:br>
              <a:rPr lang="en-US" sz="3600" dirty="0">
                <a:solidFill>
                  <a:srgbClr val="383838"/>
                </a:solidFill>
                <a:latin typeface="Georgia" panose="02040502050405020303" pitchFamily="18" charset="0"/>
              </a:rPr>
            </a:br>
            <a:r>
              <a:rPr lang="en-US" sz="3600" dirty="0">
                <a:solidFill>
                  <a:srgbClr val="FF00FF"/>
                </a:solidFill>
                <a:latin typeface="Georgia" panose="02040502050405020303" pitchFamily="18" charset="0"/>
              </a:rPr>
              <a:t>          To pasture </a:t>
            </a:r>
            <a:r>
              <a:rPr lang="en-US" sz="3600" i="1" dirty="0">
                <a:solidFill>
                  <a:srgbClr val="FF00FF"/>
                </a:solidFill>
                <a:latin typeface="Georgia" panose="02040502050405020303" pitchFamily="18" charset="0"/>
              </a:rPr>
              <a:t>his flock</a:t>
            </a:r>
            <a:r>
              <a:rPr lang="en-US" sz="3600" dirty="0">
                <a:solidFill>
                  <a:srgbClr val="FF00FF"/>
                </a:solidFill>
                <a:latin typeface="Georgia" panose="02040502050405020303" pitchFamily="18" charset="0"/>
              </a:rPr>
              <a:t> in the gardens</a:t>
            </a:r>
            <a:br>
              <a:rPr lang="en-US" sz="3600" dirty="0">
                <a:solidFill>
                  <a:srgbClr val="383838"/>
                </a:solidFill>
                <a:latin typeface="Georgia" panose="02040502050405020303" pitchFamily="18" charset="0"/>
              </a:rPr>
            </a:br>
            <a:r>
              <a:rPr lang="en-US" sz="3600" dirty="0">
                <a:solidFill>
                  <a:srgbClr val="FF00FF"/>
                </a:solidFill>
                <a:latin typeface="Georgia" panose="02040502050405020303" pitchFamily="18" charset="0"/>
              </a:rPr>
              <a:t>          And gather lilies.</a:t>
            </a:r>
            <a:endParaRPr lang="en-US" sz="3600" dirty="0">
              <a:solidFill>
                <a:srgbClr val="383838"/>
              </a:solidFill>
              <a:latin typeface="Georgia" panose="02040502050405020303" pitchFamily="18" charset="0"/>
            </a:endParaRPr>
          </a:p>
          <a:p>
            <a:r>
              <a:rPr lang="en-US" sz="3600" baseline="30000" dirty="0">
                <a:solidFill>
                  <a:srgbClr val="383838"/>
                </a:solidFill>
                <a:latin typeface="Georgia" panose="02040502050405020303" pitchFamily="18" charset="0"/>
              </a:rPr>
              <a:t>3</a:t>
            </a:r>
            <a:r>
              <a:rPr lang="en-US" sz="3600" dirty="0">
                <a:solidFill>
                  <a:srgbClr val="383838"/>
                </a:solidFill>
                <a:latin typeface="Georgia" panose="02040502050405020303" pitchFamily="18" charset="0"/>
              </a:rPr>
              <a:t>         </a:t>
            </a:r>
            <a:r>
              <a:rPr lang="en-US" sz="3600" dirty="0">
                <a:solidFill>
                  <a:srgbClr val="FF00FF"/>
                </a:solidFill>
                <a:latin typeface="Georgia" panose="02040502050405020303" pitchFamily="18" charset="0"/>
              </a:rPr>
              <a:t>“I am my beloved’s and my beloved is mine,</a:t>
            </a:r>
            <a:br>
              <a:rPr lang="en-US" sz="3600" dirty="0">
                <a:solidFill>
                  <a:srgbClr val="383838"/>
                </a:solidFill>
                <a:latin typeface="Georgia" panose="02040502050405020303" pitchFamily="18" charset="0"/>
              </a:rPr>
            </a:br>
            <a:r>
              <a:rPr lang="en-US" sz="3600" dirty="0">
                <a:solidFill>
                  <a:srgbClr val="FF00FF"/>
                </a:solidFill>
                <a:latin typeface="Georgia" panose="02040502050405020303" pitchFamily="18" charset="0"/>
              </a:rPr>
              <a:t>          He who pastures </a:t>
            </a:r>
            <a:r>
              <a:rPr lang="en-US" sz="3600" i="1" dirty="0">
                <a:solidFill>
                  <a:srgbClr val="FF00FF"/>
                </a:solidFill>
                <a:latin typeface="Georgia" panose="02040502050405020303" pitchFamily="18" charset="0"/>
              </a:rPr>
              <a:t>his flock</a:t>
            </a:r>
            <a:r>
              <a:rPr lang="en-US" sz="3600" dirty="0">
                <a:solidFill>
                  <a:srgbClr val="FF00FF"/>
                </a:solidFill>
                <a:latin typeface="Georgia" panose="02040502050405020303" pitchFamily="18" charset="0"/>
              </a:rPr>
              <a:t> among the lilies.”</a:t>
            </a:r>
            <a:endParaRPr lang="en-US" sz="360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6386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err="1"/>
              <a:t>Shulammith</a:t>
            </a:r>
            <a:r>
              <a:rPr lang="en-US" dirty="0"/>
              <a:t> was able to answer the question. She knew in her heart where Solomon would be. Before they were married, Solomon would spend time among the sheep in his garden when he needed time away from the hectic life of a king (</a:t>
            </a:r>
            <a:r>
              <a:rPr lang="en-US" dirty="0">
                <a:hlinkClick r:id="rId2"/>
              </a:rPr>
              <a:t>Song of Solomon 1:7</a:t>
            </a:r>
            <a:r>
              <a:rPr lang="en-US" dirty="0"/>
              <a:t>, </a:t>
            </a:r>
            <a:r>
              <a:rPr lang="en-US" dirty="0">
                <a:hlinkClick r:id="rId3"/>
              </a:rPr>
              <a:t>2:16</a:t>
            </a:r>
            <a:r>
              <a:rPr lang="en-US" dirty="0"/>
              <a:t>). Her rejection of him would send him to a quiet place where he could think. Balsam  is a herb used for healing wounds and he needed time to heal the wounds she gave to his spirit.</a:t>
            </a:r>
          </a:p>
          <a:p>
            <a:r>
              <a:rPr lang="en-US" dirty="0"/>
              <a:t>She repeats the phrase she said in </a:t>
            </a:r>
            <a:r>
              <a:rPr lang="en-US" dirty="0">
                <a:hlinkClick r:id="rId4"/>
              </a:rPr>
              <a:t>Song of Solomon 2:16</a:t>
            </a:r>
            <a:r>
              <a:rPr lang="en-US" dirty="0"/>
              <a:t> to say that they belong to each other. However, there is a subtle difference. Before, her hold on his love was foremost. Now, his hold on her       love occupies her first thoughts.</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0905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7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600" dirty="0"/>
              <a:t>We can see </a:t>
            </a:r>
            <a:r>
              <a:rPr lang="en-US" sz="3600" dirty="0" err="1"/>
              <a:t>Shulammith</a:t>
            </a:r>
            <a:r>
              <a:rPr lang="en-US" sz="3600" dirty="0"/>
              <a:t> almost cringing as she approaches Solomon with her head hanging down. The noblewomen are standing nearby, but not close enough to hear what she and Solomon need to say privately. Before she can open her mouth, Solomon greets her.</a:t>
            </a:r>
          </a:p>
          <a:p>
            <a:r>
              <a:rPr lang="en-US" sz="2000" b="0" baseline="30000" dirty="0">
                <a:solidFill>
                  <a:srgbClr val="383838"/>
                </a:solidFill>
                <a:latin typeface="Georgia" panose="02040502050405020303" pitchFamily="18" charset="0"/>
              </a:rPr>
              <a:t>4</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“You are as beautiful as Tirzah, my darling,</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As lovely as Jerusalem,</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As awesome as an army with banners.</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5</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“Turn your eyes away from me,</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For they have confused me;</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Your hair is like a flock of goats</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That have descended from Gilead.</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6</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“Your teeth are like a flock of ewes</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Which have come up from </a:t>
            </a:r>
            <a:r>
              <a:rPr lang="en-US" sz="2000" b="0" i="1" dirty="0">
                <a:solidFill>
                  <a:srgbClr val="3366FF"/>
                </a:solidFill>
                <a:latin typeface="Georgia" panose="02040502050405020303" pitchFamily="18" charset="0"/>
              </a:rPr>
              <a:t>their</a:t>
            </a:r>
            <a:r>
              <a:rPr lang="en-US" sz="2000" b="0" dirty="0">
                <a:solidFill>
                  <a:srgbClr val="3366FF"/>
                </a:solidFill>
                <a:latin typeface="Georgia" panose="02040502050405020303" pitchFamily="18" charset="0"/>
              </a:rPr>
              <a:t> washing,</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All of which bear twins,</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And not one among them has lost her young.</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7</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 “Your temples are like a slice of a pomegranate</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Behind your veil.</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8</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“There are sixty queens and eighty concubines,</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And maidens without number;</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9</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 </a:t>
            </a:r>
            <a:r>
              <a:rPr lang="en-US" sz="2000" b="0" i="1" dirty="0">
                <a:solidFill>
                  <a:srgbClr val="3366FF"/>
                </a:solidFill>
                <a:latin typeface="Georgia" panose="02040502050405020303" pitchFamily="18" charset="0"/>
              </a:rPr>
              <a:t>But</a:t>
            </a:r>
            <a:r>
              <a:rPr lang="en-US" sz="2000" b="0" dirty="0">
                <a:solidFill>
                  <a:srgbClr val="3366FF"/>
                </a:solidFill>
                <a:latin typeface="Georgia" panose="02040502050405020303" pitchFamily="18" charset="0"/>
              </a:rPr>
              <a:t> my dove, my perfect one, is unique:</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She is her mother’s only </a:t>
            </a:r>
            <a:r>
              <a:rPr lang="en-US" sz="2000" b="0" i="1" dirty="0">
                <a:solidFill>
                  <a:srgbClr val="3366FF"/>
                </a:solidFill>
                <a:latin typeface="Georgia" panose="02040502050405020303" pitchFamily="18" charset="0"/>
              </a:rPr>
              <a:t>daughter;</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She is the pure </a:t>
            </a:r>
            <a:r>
              <a:rPr lang="en-US" sz="2000" b="0" i="1" dirty="0">
                <a:solidFill>
                  <a:srgbClr val="3366FF"/>
                </a:solidFill>
                <a:latin typeface="Georgia" panose="02040502050405020303" pitchFamily="18" charset="0"/>
              </a:rPr>
              <a:t>child</a:t>
            </a:r>
            <a:r>
              <a:rPr lang="en-US" sz="2000" b="0" dirty="0">
                <a:solidFill>
                  <a:srgbClr val="3366FF"/>
                </a:solidFill>
                <a:latin typeface="Georgia" panose="02040502050405020303" pitchFamily="18" charset="0"/>
              </a:rPr>
              <a:t> of the one who bore her.</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The maidens saw her and called her blessed,</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The queens and the concubines </a:t>
            </a:r>
            <a:r>
              <a:rPr lang="en-US" sz="2000" b="0" i="1" dirty="0">
                <a:solidFill>
                  <a:srgbClr val="3366FF"/>
                </a:solidFill>
                <a:latin typeface="Georgia" panose="02040502050405020303" pitchFamily="18" charset="0"/>
              </a:rPr>
              <a:t>also,</a:t>
            </a:r>
            <a:r>
              <a:rPr lang="en-US" sz="2000" b="0" dirty="0">
                <a:solidFill>
                  <a:srgbClr val="3366FF"/>
                </a:solidFill>
                <a:latin typeface="Georgia" panose="02040502050405020303" pitchFamily="18" charset="0"/>
              </a:rPr>
              <a:t> and they praised her, </a:t>
            </a:r>
            <a:r>
              <a:rPr lang="en-US" sz="2000" b="0" i="1" dirty="0">
                <a:solidFill>
                  <a:srgbClr val="3366FF"/>
                </a:solidFill>
                <a:latin typeface="Georgia" panose="02040502050405020303" pitchFamily="18" charset="0"/>
              </a:rPr>
              <a:t>saying,</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10</a:t>
            </a:r>
            <a:r>
              <a:rPr lang="en-US" sz="2000" b="0" dirty="0">
                <a:solidFill>
                  <a:srgbClr val="383838"/>
                </a:solidFill>
                <a:latin typeface="Georgia" panose="02040502050405020303" pitchFamily="18" charset="0"/>
              </a:rPr>
              <a:t>       </a:t>
            </a:r>
            <a:r>
              <a:rPr lang="en-US" sz="2000" b="0" dirty="0">
                <a:solidFill>
                  <a:srgbClr val="3366FF"/>
                </a:solidFill>
                <a:latin typeface="Georgia" panose="02040502050405020303" pitchFamily="18" charset="0"/>
              </a:rPr>
              <a:t>‘Who is this that grows like the dawn,</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As beautiful as the full moon,</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As pure as the sun,</a:t>
            </a:r>
            <a:br>
              <a:rPr lang="en-US" sz="2000" b="0" dirty="0">
                <a:solidFill>
                  <a:srgbClr val="383838"/>
                </a:solidFill>
                <a:latin typeface="Georgia" panose="02040502050405020303" pitchFamily="18" charset="0"/>
              </a:rPr>
            </a:br>
            <a:r>
              <a:rPr lang="en-US" sz="2000" b="0" dirty="0">
                <a:solidFill>
                  <a:srgbClr val="3366FF"/>
                </a:solidFill>
                <a:latin typeface="Georgia" panose="02040502050405020303" pitchFamily="18" charset="0"/>
              </a:rPr>
              <a:t>          As awesome as an army with banners?’</a:t>
            </a:r>
            <a:endParaRPr lang="en-US" sz="2000" b="0" dirty="0">
              <a:solidFill>
                <a:srgbClr val="383838"/>
              </a:solidFill>
              <a:latin typeface="Georgia" panose="02040502050405020303" pitchFamily="18" charset="0"/>
            </a:endParaRP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792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500"/>
                                        <p:tgtEl>
                                          <p:spTgt spid="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childTnLst>
                                </p:cTn>
                              </p:par>
                            </p:childTnLst>
                          </p:cTn>
                        </p:par>
                        <p:par>
                          <p:cTn id="60" fill="hold">
                            <p:stCondLst>
                              <p:cond delay="0"/>
                            </p:stCondLst>
                            <p:childTnLst>
                              <p:par>
                                <p:cTn id="61" presetID="17" presetClass="entr" presetSubtype="2"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ppt_x</p:attrName>
                                        </p:attrNameLst>
                                      </p:cBhvr>
                                      <p:tavLst>
                                        <p:tav tm="0">
                                          <p:val>
                                            <p:strVal val="#ppt_x+#ppt_w/2"/>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What an unexpected and beautiful greeting! There is not one word about  the insult she gave him. There is no mention of the tension between them. All that Solomon talks about is how much he loves her.</a:t>
            </a:r>
          </a:p>
          <a:p>
            <a:r>
              <a:rPr lang="en-US" dirty="0"/>
              <a:t>Solomon shows the type of love all husbands should have for their wives. Paul told men to love their wives as Christ loved the church (</a:t>
            </a:r>
            <a:r>
              <a:rPr lang="en-US" dirty="0">
                <a:hlinkClick r:id="rId2"/>
              </a:rPr>
              <a:t>Ephesians 5:25</a:t>
            </a:r>
            <a:r>
              <a:rPr lang="en-US" dirty="0"/>
              <a:t>). The Greek word translated as </a:t>
            </a:r>
            <a:r>
              <a:rPr lang="en-US" i="1" dirty="0"/>
              <a:t>love</a:t>
            </a:r>
            <a:r>
              <a:rPr lang="en-US" dirty="0"/>
              <a:t> is the word </a:t>
            </a:r>
            <a:r>
              <a:rPr lang="en-US" i="1" dirty="0"/>
              <a:t>agape</a:t>
            </a:r>
            <a:r>
              <a:rPr lang="en-US" dirty="0"/>
              <a:t>. It is a love of devotion – a love that continues to give even if it is not returned. This is the love that Christ had for us. He loved us so much that even when we were sinners – enemies of God – Christ died for us (</a:t>
            </a:r>
            <a:r>
              <a:rPr lang="en-US" dirty="0">
                <a:hlinkClick r:id="rId3"/>
              </a:rPr>
              <a:t>Romans 5:8</a:t>
            </a:r>
            <a:r>
              <a:rPr lang="en-US" dirty="0"/>
              <a:t>). The physical make-up of    a man allows him to give love even when he does fully feel like it. Men’s hormones are stable for most of their life. They tend to see the world in a consistent manner. This makes it possible for a man to make the first move to repair a broken relationship.</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157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Too often a man wants to solve the problem, figuring the relationship with his wife will follow along after it. What Solomon shows is that it doesn’t matter what is the problem. Once the relationship is repaired, any problem can be addressed and overcome. But if two people are unwilling to get along with   each other, then no amount of problem-solving will help because there will always be another problem waiting to drive a deeper wedge between them.</a:t>
            </a:r>
          </a:p>
          <a:p>
            <a:r>
              <a:rPr lang="en-US" sz="2600" dirty="0"/>
              <a:t>Solomon begins by comparing his wife’s beauty to the cities of Tirzah and Jerusalem. These were the two leading cities of Israel in the glory days of Solomon’s reign. Jerusalem was the capital of Solomon’s kingdom in the south and Tirzah was a mighty city in the north. When Solomon’s kingdom was split after his death, Tirzah became the capital of the northern kingdom for many generations.</a:t>
            </a:r>
            <a:endParaRPr lang="en-US" sz="2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5212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266" name="WordArt 2">
            <a:extLst>
              <a:ext uri="{FF2B5EF4-FFF2-40B4-BE49-F238E27FC236}">
                <a16:creationId xmlns:a16="http://schemas.microsoft.com/office/drawing/2014/main" id="{E2C0ABF7-72ED-B1D0-85CD-AD08985D4A4A}"/>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11267" name="Rectangle 3">
            <a:extLst>
              <a:ext uri="{FF2B5EF4-FFF2-40B4-BE49-F238E27FC236}">
                <a16:creationId xmlns:a16="http://schemas.microsoft.com/office/drawing/2014/main" id="{CC527A86-EB77-AEED-7EC2-CDCA09BEA1C1}"/>
              </a:ext>
            </a:extLst>
          </p:cNvPr>
          <p:cNvSpPr>
            <a:spLocks noChangeArrowheads="1"/>
          </p:cNvSpPr>
          <p:nvPr/>
        </p:nvSpPr>
        <p:spPr bwMode="auto">
          <a:xfrm>
            <a:off x="1752600" y="1828800"/>
            <a:ext cx="5562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Accounting for the historical dominance of the allegorical interpretation</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p:txBody>
      </p:sp>
      <p:sp>
        <p:nvSpPr>
          <p:cNvPr id="11268" name="Text Box 4">
            <a:extLst>
              <a:ext uri="{FF2B5EF4-FFF2-40B4-BE49-F238E27FC236}">
                <a16:creationId xmlns:a16="http://schemas.microsoft.com/office/drawing/2014/main" id="{FC351751-B2FC-64BD-4FF0-0F23D4217B45}"/>
              </a:ext>
            </a:extLst>
          </p:cNvPr>
          <p:cNvSpPr txBox="1">
            <a:spLocks noChangeArrowheads="1"/>
          </p:cNvSpPr>
          <p:nvPr/>
        </p:nvSpPr>
        <p:spPr bwMode="auto">
          <a:xfrm>
            <a:off x="1676400" y="3657600"/>
            <a:ext cx="60960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Jewish interpretations </a:t>
            </a:r>
          </a:p>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Metaphors in Scripture</a:t>
            </a:r>
          </a:p>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Greek philosophy</a:t>
            </a:r>
            <a:r>
              <a:rPr lang="en-US" altLang="en-US" sz="2400">
                <a:solidFill>
                  <a:srgbClr val="FFFF00"/>
                </a:solidFill>
                <a:latin typeface="Arial" panose="020B0604020202020204" pitchFamily="34" charset="0"/>
              </a:rPr>
              <a:t> </a:t>
            </a:r>
          </a:p>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Ascetic Gnosticism</a:t>
            </a:r>
          </a:p>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Origen's bent</a:t>
            </a:r>
            <a:endParaRPr lang="en-US" altLang="en-US" sz="2400" b="1" u="sng">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400" dirty="0"/>
              <a:t>He also found her beauty to be as awe-inspiring as a great army in full military dress with colorful banners flying above them.</a:t>
            </a:r>
          </a:p>
          <a:p>
            <a:r>
              <a:rPr lang="en-US" sz="3400" dirty="0"/>
              <a:t>He asks that she not look directly at him because her eyes arouse him, keeping him from making connected thoughts. She is still desirable to him. He is still a giddy schoolboy in her presence.</a:t>
            </a:r>
          </a:p>
          <a:p>
            <a:r>
              <a:rPr lang="en-US" sz="3400" dirty="0"/>
              <a:t>Solomon then begins to enumerate the specific features of his wife that he finds especially attractive. Many of these qualities are the same as the ones of which he praised on their wedding night. It demonstrates that his love hasn’t changed in the years that have followed. Her hair is still dark, flowing, and bouncy like a flock of goats coming down off a mountain. Her teeth are still white, even, and matched with none missing. Her complexion is still as rosy as the flesh of pomegranate fruit. But here he stops. He doesn’t move on to more erotic descriptions because he doesn’t want to leave the impression that the only reason he wants this relationship repaired is so he can get in bed with her.</a:t>
            </a:r>
          </a:p>
          <a:p>
            <a:pPr marL="0" indent="0">
              <a:buNone/>
            </a:pP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137836"/>
            <a:ext cx="2057400" cy="2196164"/>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4704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1000" dirty="0"/>
          </a:p>
          <a:p>
            <a:r>
              <a:rPr lang="en-US" dirty="0"/>
              <a:t>It is a delicate balancing act. He lets her know she is still his desire, but he doesn’t push it to leave her thinking that is the only thing on his mind.</a:t>
            </a:r>
          </a:p>
          <a:p>
            <a:r>
              <a:rPr lang="en-US" dirty="0"/>
              <a:t>Even though Solomon now has sixty wives, eighty concubines, and many maidens desiring him, he finds </a:t>
            </a:r>
            <a:r>
              <a:rPr lang="en-US" dirty="0" err="1"/>
              <a:t>Shulammith</a:t>
            </a:r>
            <a:r>
              <a:rPr lang="en-US" dirty="0"/>
              <a:t> unique. She is the only one that he wants. There is no one else like her. Her mother only had one daughter and she didn’t need another daughter for her first and only daughter was  the best that there could be.</a:t>
            </a:r>
          </a:p>
          <a:p>
            <a:r>
              <a:rPr lang="en-US" dirty="0"/>
              <a:t>Though you might think Solomon is biased, he points out that even the women who would be inclined to not like </a:t>
            </a:r>
            <a:r>
              <a:rPr lang="en-US" dirty="0" err="1"/>
              <a:t>Shulammith</a:t>
            </a:r>
            <a:r>
              <a:rPr lang="en-US" dirty="0"/>
              <a:t> – the other wives, concubines, and maidens – have only praise for her. She is beautiful in form, pure in character, and awe-inspiring in presence. This speech has left </a:t>
            </a:r>
            <a:r>
              <a:rPr lang="en-US" dirty="0" err="1"/>
              <a:t>Shulammith</a:t>
            </a:r>
            <a:r>
              <a:rPr lang="en-US" dirty="0"/>
              <a:t> shaking her head in wonder.</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5783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800" baseline="30000" dirty="0">
                <a:solidFill>
                  <a:srgbClr val="383838"/>
                </a:solidFill>
                <a:latin typeface="Georgia" panose="02040502050405020303" pitchFamily="18" charset="0"/>
              </a:rPr>
              <a:t>11</a:t>
            </a:r>
            <a:r>
              <a:rPr lang="en-US" sz="2800" dirty="0">
                <a:solidFill>
                  <a:srgbClr val="383838"/>
                </a:solidFill>
                <a:latin typeface="Georgia" panose="02040502050405020303" pitchFamily="18" charset="0"/>
              </a:rPr>
              <a:t>       </a:t>
            </a:r>
            <a:r>
              <a:rPr lang="en-US" sz="2800" dirty="0">
                <a:solidFill>
                  <a:srgbClr val="FF00FF"/>
                </a:solidFill>
                <a:latin typeface="Georgia" panose="02040502050405020303" pitchFamily="18" charset="0"/>
              </a:rPr>
              <a:t>“I went down to the orchard of nut trees</a:t>
            </a:r>
            <a:br>
              <a:rPr lang="en-US" sz="2800" dirty="0">
                <a:solidFill>
                  <a:srgbClr val="383838"/>
                </a:solidFill>
                <a:latin typeface="Georgia" panose="02040502050405020303" pitchFamily="18" charset="0"/>
              </a:rPr>
            </a:br>
            <a:r>
              <a:rPr lang="en-US" sz="2800" dirty="0">
                <a:solidFill>
                  <a:srgbClr val="FF00FF"/>
                </a:solidFill>
                <a:latin typeface="Georgia" panose="02040502050405020303" pitchFamily="18" charset="0"/>
              </a:rPr>
              <a:t>          To see the blossoms of the valley,</a:t>
            </a:r>
            <a:br>
              <a:rPr lang="en-US" sz="2800" dirty="0">
                <a:solidFill>
                  <a:srgbClr val="383838"/>
                </a:solidFill>
                <a:latin typeface="Georgia" panose="02040502050405020303" pitchFamily="18" charset="0"/>
              </a:rPr>
            </a:br>
            <a:r>
              <a:rPr lang="en-US" sz="2800" dirty="0">
                <a:solidFill>
                  <a:srgbClr val="FF00FF"/>
                </a:solidFill>
                <a:latin typeface="Georgia" panose="02040502050405020303" pitchFamily="18" charset="0"/>
              </a:rPr>
              <a:t>          To see whether the vine had budded</a:t>
            </a:r>
            <a:br>
              <a:rPr lang="en-US" sz="2800" dirty="0">
                <a:solidFill>
                  <a:srgbClr val="383838"/>
                </a:solidFill>
                <a:latin typeface="Georgia" panose="02040502050405020303" pitchFamily="18" charset="0"/>
              </a:rPr>
            </a:br>
            <a:r>
              <a:rPr lang="en-US" sz="2800" i="1" dirty="0">
                <a:solidFill>
                  <a:srgbClr val="FF00FF"/>
                </a:solidFill>
                <a:latin typeface="Georgia" panose="02040502050405020303" pitchFamily="18" charset="0"/>
              </a:rPr>
              <a:t>          Or</a:t>
            </a:r>
            <a:r>
              <a:rPr lang="en-US" sz="2800" dirty="0">
                <a:solidFill>
                  <a:srgbClr val="FF00FF"/>
                </a:solidFill>
                <a:latin typeface="Georgia" panose="02040502050405020303" pitchFamily="18" charset="0"/>
              </a:rPr>
              <a:t> the pomegranates had bloomed.</a:t>
            </a:r>
            <a:endParaRPr lang="en-US" sz="2800" dirty="0">
              <a:solidFill>
                <a:srgbClr val="383838"/>
              </a:solidFill>
              <a:latin typeface="Georgia" panose="02040502050405020303" pitchFamily="18" charset="0"/>
            </a:endParaRPr>
          </a:p>
          <a:p>
            <a:r>
              <a:rPr lang="en-US" sz="2800" baseline="30000" dirty="0">
                <a:solidFill>
                  <a:srgbClr val="383838"/>
                </a:solidFill>
                <a:latin typeface="Georgia" panose="02040502050405020303" pitchFamily="18" charset="0"/>
              </a:rPr>
              <a:t>12</a:t>
            </a:r>
            <a:r>
              <a:rPr lang="en-US" sz="2800" dirty="0">
                <a:solidFill>
                  <a:srgbClr val="383838"/>
                </a:solidFill>
                <a:latin typeface="Georgia" panose="02040502050405020303" pitchFamily="18" charset="0"/>
              </a:rPr>
              <a:t>       </a:t>
            </a:r>
            <a:r>
              <a:rPr lang="en-US" sz="2800" dirty="0">
                <a:solidFill>
                  <a:srgbClr val="FF00FF"/>
                </a:solidFill>
                <a:latin typeface="Georgia" panose="02040502050405020303" pitchFamily="18" charset="0"/>
              </a:rPr>
              <a:t>“Before I was aware, my soul set me</a:t>
            </a:r>
            <a:br>
              <a:rPr lang="en-US" sz="2800" dirty="0">
                <a:solidFill>
                  <a:srgbClr val="383838"/>
                </a:solidFill>
                <a:latin typeface="Georgia" panose="02040502050405020303" pitchFamily="18" charset="0"/>
              </a:rPr>
            </a:br>
            <a:r>
              <a:rPr lang="en-US" sz="2800" i="1" dirty="0">
                <a:solidFill>
                  <a:srgbClr val="FF00FF"/>
                </a:solidFill>
                <a:latin typeface="Georgia" panose="02040502050405020303" pitchFamily="18" charset="0"/>
              </a:rPr>
              <a:t>          Over</a:t>
            </a:r>
            <a:r>
              <a:rPr lang="en-US" sz="2800" dirty="0">
                <a:solidFill>
                  <a:srgbClr val="FF00FF"/>
                </a:solidFill>
                <a:latin typeface="Georgia" panose="02040502050405020303" pitchFamily="18" charset="0"/>
              </a:rPr>
              <a:t> the chariots of my noble people.”</a:t>
            </a:r>
          </a:p>
          <a:p>
            <a:r>
              <a:rPr lang="en-US" sz="2800" dirty="0"/>
              <a:t>She originally came down to the garden to see if there were any blossoms left on her vineyard of love. Remember the concern in </a:t>
            </a:r>
            <a:r>
              <a:rPr lang="en-US" sz="2800" dirty="0">
                <a:hlinkClick r:id="rId2"/>
              </a:rPr>
              <a:t>Song of Solomon 2:15</a:t>
            </a:r>
            <a:r>
              <a:rPr lang="en-US" sz="2800" dirty="0"/>
              <a:t> that the small problems would knock the delicate buds of love off before they had a chance to form? Now she was faced with a seemingly large problem that could have destroyed all the fully formed blossoms. But not only did she find the love intact, but before she realized what was happening her husband, her soul, had greatly honored her before everyone (</a:t>
            </a:r>
            <a:r>
              <a:rPr lang="en-US" sz="2800" dirty="0">
                <a:hlinkClick r:id="rId3"/>
              </a:rPr>
              <a:t>Ephesians 5:28-29</a:t>
            </a:r>
            <a:r>
              <a:rPr lang="en-US" sz="2800" dirty="0"/>
              <a:t>; </a:t>
            </a:r>
            <a:r>
              <a:rPr lang="en-US" sz="2800" dirty="0">
                <a:hlinkClick r:id="rId4"/>
              </a:rPr>
              <a:t>I Peter 3:7</a:t>
            </a:r>
            <a:r>
              <a:rPr lang="en-US" sz="2800" dirty="0"/>
              <a:t>).</a:t>
            </a:r>
            <a:endParaRPr lang="en-US" sz="280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0843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34755"/>
            <a:ext cx="10770670" cy="5351646"/>
          </a:xfrm>
        </p:spPr>
        <p:txBody>
          <a:bodyPr>
            <a:normAutofit fontScale="25000" lnSpcReduction="20000"/>
          </a:bodyPr>
          <a:lstStyle/>
          <a:p>
            <a:r>
              <a:rPr lang="en-US" sz="16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9600" dirty="0"/>
              <a:t>She begins to move off – perhaps to contemplate the change in her position. However, the women who came along with her aren’t ready for her to leave.</a:t>
            </a:r>
          </a:p>
          <a:p>
            <a:r>
              <a:rPr lang="en-US" sz="9600" baseline="30000" dirty="0">
                <a:solidFill>
                  <a:srgbClr val="383838"/>
                </a:solidFill>
                <a:latin typeface="Georgia" panose="02040502050405020303" pitchFamily="18" charset="0"/>
              </a:rPr>
              <a:t>13</a:t>
            </a:r>
            <a:r>
              <a:rPr lang="en-US" sz="9600" dirty="0">
                <a:solidFill>
                  <a:srgbClr val="383838"/>
                </a:solidFill>
                <a:latin typeface="Georgia" panose="02040502050405020303" pitchFamily="18" charset="0"/>
              </a:rPr>
              <a:t>       </a:t>
            </a:r>
            <a:r>
              <a:rPr lang="en-US" sz="9600" dirty="0">
                <a:solidFill>
                  <a:srgbClr val="339966"/>
                </a:solidFill>
                <a:latin typeface="Georgia" panose="02040502050405020303" pitchFamily="18" charset="0"/>
              </a:rPr>
              <a:t>“Come back, come back, O </a:t>
            </a:r>
            <a:r>
              <a:rPr lang="en-US" sz="9600" dirty="0" err="1">
                <a:solidFill>
                  <a:srgbClr val="339966"/>
                </a:solidFill>
                <a:latin typeface="Georgia" panose="02040502050405020303" pitchFamily="18" charset="0"/>
              </a:rPr>
              <a:t>Shulammite</a:t>
            </a:r>
            <a:r>
              <a:rPr lang="en-US" sz="9600" dirty="0">
                <a:solidFill>
                  <a:srgbClr val="339966"/>
                </a:solidFill>
                <a:latin typeface="Georgia" panose="02040502050405020303" pitchFamily="18" charset="0"/>
              </a:rPr>
              <a:t>;</a:t>
            </a:r>
            <a:br>
              <a:rPr lang="en-US" sz="9600" dirty="0"/>
            </a:br>
            <a:r>
              <a:rPr lang="en-US" sz="9600" dirty="0">
                <a:solidFill>
                  <a:srgbClr val="339966"/>
                </a:solidFill>
                <a:latin typeface="Georgia" panose="02040502050405020303" pitchFamily="18" charset="0"/>
              </a:rPr>
              <a:t>          Come back, come back, that we may gaze at you!”</a:t>
            </a:r>
          </a:p>
          <a:p>
            <a:r>
              <a:rPr lang="en-US" sz="9600" dirty="0"/>
              <a:t>Most likely they want to know what happened. Did he accept her apology?    Are they back together again? What did he say?</a:t>
            </a:r>
          </a:p>
          <a:p>
            <a:r>
              <a:rPr lang="en-US" sz="9600" baseline="30000" dirty="0">
                <a:solidFill>
                  <a:srgbClr val="383838"/>
                </a:solidFill>
                <a:latin typeface="Georgia" panose="02040502050405020303" pitchFamily="18" charset="0"/>
              </a:rPr>
              <a:t>13</a:t>
            </a:r>
            <a:r>
              <a:rPr lang="en-US" sz="9600" dirty="0">
                <a:solidFill>
                  <a:srgbClr val="383838"/>
                </a:solidFill>
                <a:latin typeface="Georgia" panose="02040502050405020303" pitchFamily="18" charset="0"/>
              </a:rPr>
              <a:t>       </a:t>
            </a:r>
            <a:r>
              <a:rPr lang="en-US" sz="9600" dirty="0">
                <a:solidFill>
                  <a:srgbClr val="3366FF"/>
                </a:solidFill>
                <a:latin typeface="Georgia" panose="02040502050405020303" pitchFamily="18" charset="0"/>
              </a:rPr>
              <a:t>Why should you gaze at the </a:t>
            </a:r>
            <a:r>
              <a:rPr lang="en-US" sz="9600" dirty="0" err="1">
                <a:solidFill>
                  <a:srgbClr val="3366FF"/>
                </a:solidFill>
                <a:latin typeface="Georgia" panose="02040502050405020303" pitchFamily="18" charset="0"/>
              </a:rPr>
              <a:t>Shulammite</a:t>
            </a:r>
            <a:r>
              <a:rPr lang="en-US" sz="9600" dirty="0">
                <a:solidFill>
                  <a:srgbClr val="3366FF"/>
                </a:solidFill>
                <a:latin typeface="Georgia" panose="02040502050405020303" pitchFamily="18" charset="0"/>
              </a:rPr>
              <a:t>,</a:t>
            </a:r>
            <a:br>
              <a:rPr lang="en-US" sz="9600" dirty="0"/>
            </a:br>
            <a:r>
              <a:rPr lang="en-US" sz="9600" dirty="0">
                <a:solidFill>
                  <a:srgbClr val="3366FF"/>
                </a:solidFill>
                <a:latin typeface="Georgia" panose="02040502050405020303" pitchFamily="18" charset="0"/>
              </a:rPr>
              <a:t>          As at the dance of the two companies?</a:t>
            </a:r>
          </a:p>
          <a:p>
            <a:r>
              <a:rPr lang="en-US" sz="9600" dirty="0"/>
              <a:t>We are not absolutely certain who replied to the ladies. </a:t>
            </a:r>
            <a:r>
              <a:rPr lang="en-US" sz="9600" dirty="0" err="1"/>
              <a:t>Shulammith</a:t>
            </a:r>
            <a:r>
              <a:rPr lang="en-US" sz="9600" dirty="0"/>
              <a:t> could       be referring to herself in the third person or Solomon could be the speaker.        It doesn’t matter for the message is the same. The women want to know what happened, yet the evidence is plainly before them. What more can they expect of </a:t>
            </a:r>
            <a:r>
              <a:rPr lang="en-US" sz="9600" dirty="0" err="1"/>
              <a:t>Shulammith</a:t>
            </a:r>
            <a:r>
              <a:rPr lang="en-US" sz="9600" dirty="0"/>
              <a:t>? Should she perform a festive dance like they have when two large groups camp near each other? She and Solomon are back together again and that is all that matters.</a:t>
            </a:r>
            <a:endParaRPr lang="en-US" sz="9600" dirty="0">
              <a:solidFill>
                <a:srgbClr val="339966"/>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563401"/>
            <a:ext cx="12090400" cy="1019961"/>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164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D03B0D1-C9F4-2335-6523-8578CF181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46" y="541538"/>
            <a:ext cx="10484528" cy="588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00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A96BA20-8A74-B658-FD08-241BAB74C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011" y="497150"/>
            <a:ext cx="10386873" cy="578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099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D824D1-CB15-CA5C-DF32-CB769986A335}"/>
              </a:ext>
            </a:extLst>
          </p:cNvPr>
          <p:cNvSpPr txBox="1"/>
          <p:nvPr/>
        </p:nvSpPr>
        <p:spPr>
          <a:xfrm>
            <a:off x="577515" y="933652"/>
            <a:ext cx="11030551" cy="5262979"/>
          </a:xfrm>
          <a:prstGeom prst="rect">
            <a:avLst/>
          </a:prstGeom>
          <a:noFill/>
        </p:spPr>
        <p:txBody>
          <a:bodyPr wrap="square">
            <a:spAutoFit/>
          </a:bodyPr>
          <a:lstStyle/>
          <a:p>
            <a:pPr algn="just" rtl="0"/>
            <a:r>
              <a:rPr lang="en-US" sz="4800" b="1" dirty="0">
                <a:solidFill>
                  <a:srgbClr val="C00000"/>
                </a:solidFill>
                <a:effectLst>
                  <a:outerShdw blurRad="38100" dist="38100" dir="2700000" algn="tl">
                    <a:srgbClr val="000000">
                      <a:alpha val="43137"/>
                    </a:srgbClr>
                  </a:outerShdw>
                </a:effectLst>
              </a:rPr>
              <a:t>The Maiden’s Beauty (Song of Solomon 7)</a:t>
            </a:r>
          </a:p>
          <a:p>
            <a:pPr algn="just" rtl="0"/>
            <a:r>
              <a:rPr lang="en-US" sz="3200" b="1" dirty="0">
                <a:solidFill>
                  <a:srgbClr val="C00000"/>
                </a:solidFill>
                <a:effectLst>
                  <a:outerShdw blurRad="38100" dist="38100" dir="2700000" algn="tl">
                    <a:srgbClr val="000000">
                      <a:alpha val="43137"/>
                    </a:srgbClr>
                  </a:outerShdw>
                </a:effectLst>
              </a:rPr>
              <a:t>A.	The Maiden Is Described for a Third Time (7:1–9a)</a:t>
            </a:r>
          </a:p>
          <a:p>
            <a:pPr algn="just" rtl="0"/>
            <a:r>
              <a:rPr lang="en-US" sz="3200" b="1" dirty="0">
                <a:solidFill>
                  <a:srgbClr val="C00000"/>
                </a:solidFill>
                <a:effectLst>
                  <a:outerShdw blurRad="38100" dist="38100" dir="2700000" algn="tl">
                    <a:srgbClr val="000000">
                      <a:alpha val="43137"/>
                    </a:srgbClr>
                  </a:outerShdw>
                </a:effectLst>
              </a:rPr>
              <a:t>1.	Description of the Maiden’s Body (1–3)</a:t>
            </a:r>
          </a:p>
          <a:p>
            <a:pPr algn="just" rtl="0"/>
            <a:r>
              <a:rPr lang="en-US" sz="3200" b="1" dirty="0">
                <a:solidFill>
                  <a:srgbClr val="C00000"/>
                </a:solidFill>
                <a:effectLst>
                  <a:outerShdw blurRad="38100" dist="38100" dir="2700000" algn="tl">
                    <a:srgbClr val="000000">
                      <a:alpha val="43137"/>
                    </a:srgbClr>
                  </a:outerShdw>
                </a:effectLst>
              </a:rPr>
              <a:t>2.	Description of the Maiden’s Head, Face, and Hair (4–5)</a:t>
            </a:r>
          </a:p>
          <a:p>
            <a:pPr algn="just" rtl="0"/>
            <a:r>
              <a:rPr lang="en-US" sz="3200" b="1" dirty="0">
                <a:solidFill>
                  <a:srgbClr val="C00000"/>
                </a:solidFill>
                <a:effectLst>
                  <a:outerShdw blurRad="38100" dist="38100" dir="2700000" algn="tl">
                    <a:srgbClr val="000000">
                      <a:alpha val="43137"/>
                    </a:srgbClr>
                  </a:outerShdw>
                </a:effectLst>
              </a:rPr>
              <a:t>3.	Description of the Beloved’s Desire (6–9a)</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3200" b="1" dirty="0">
                <a:solidFill>
                  <a:srgbClr val="C00000"/>
                </a:solidFill>
                <a:effectLst>
                  <a:outerShdw blurRad="38100" dist="38100" dir="2700000" algn="tl">
                    <a:srgbClr val="000000">
                      <a:alpha val="43137"/>
                    </a:srgbClr>
                  </a:outerShdw>
                </a:effectLst>
              </a:rPr>
              <a:t>B.	The Maiden Longs for Intimacy with Her Beloved (7:9b–13)</a:t>
            </a:r>
          </a:p>
          <a:p>
            <a:pPr algn="just" rtl="0"/>
            <a:r>
              <a:rPr lang="en-US" sz="3200" b="1" dirty="0">
                <a:solidFill>
                  <a:srgbClr val="C00000"/>
                </a:solidFill>
                <a:effectLst>
                  <a:outerShdw blurRad="38100" dist="38100" dir="2700000" algn="tl">
                    <a:srgbClr val="000000">
                      <a:alpha val="43137"/>
                    </a:srgbClr>
                  </a:outerShdw>
                </a:effectLst>
              </a:rPr>
              <a:t>1.	The Longing for Intimacy (9b–10)</a:t>
            </a:r>
          </a:p>
          <a:p>
            <a:pPr marL="514350" indent="-514350" algn="just" rtl="0">
              <a:buAutoNum type="arabicPeriod" startAt="2"/>
            </a:pPr>
            <a:r>
              <a:rPr lang="en-US" sz="3200" b="1" dirty="0">
                <a:solidFill>
                  <a:srgbClr val="C00000"/>
                </a:solidFill>
                <a:effectLst>
                  <a:outerShdw blurRad="38100" dist="38100" dir="2700000" algn="tl">
                    <a:srgbClr val="000000">
                      <a:alpha val="43137"/>
                    </a:srgbClr>
                  </a:outerShdw>
                </a:effectLst>
              </a:rPr>
              <a:t>     The Invitation to Intimacy (11–13)</a:t>
            </a:r>
          </a:p>
          <a:p>
            <a:pPr marL="514350" indent="-514350" algn="just" rtl="0">
              <a:buAutoNum type="arabicPeriod" startAt="2"/>
            </a:pPr>
            <a:endParaRPr lang="en-US" sz="2800" b="1" dirty="0"/>
          </a:p>
          <a:p>
            <a:pPr algn="just" rtl="0"/>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2"/>
              </a:rPr>
              <a:t>Song of Solomon</a:t>
            </a:r>
            <a:r>
              <a:rPr lang="en-US" sz="2800" b="0" i="0" u="none" strike="noStrike" baseline="0" dirty="0">
                <a:solidFill>
                  <a:srgbClr val="0000FF"/>
                </a:solidFill>
                <a:hlinkClick r:id="rId2"/>
              </a:rPr>
              <a:t>. Santa Barbara, CA: David </a:t>
            </a:r>
            <a:r>
              <a:rPr lang="en-US" sz="2800" b="0" i="0" u="none" strike="noStrike" baseline="0" dirty="0" err="1">
                <a:solidFill>
                  <a:srgbClr val="0000FF"/>
                </a:solidFill>
                <a:hlinkClick r:id="rId2"/>
              </a:rPr>
              <a:t>Guzik</a:t>
            </a:r>
            <a:r>
              <a:rPr lang="en-US" sz="2800" b="0" i="0" u="none" strike="noStrike" baseline="0" dirty="0">
                <a:solidFill>
                  <a:srgbClr val="0000FF"/>
                </a:solidFill>
                <a:hlinkClick r:id="rId2"/>
              </a:rPr>
              <a:t>.</a:t>
            </a:r>
          </a:p>
        </p:txBody>
      </p:sp>
    </p:spTree>
    <p:extLst>
      <p:ext uri="{BB962C8B-B14F-4D97-AF65-F5344CB8AC3E}">
        <p14:creationId xmlns:p14="http://schemas.microsoft.com/office/powerpoint/2010/main" val="3949859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25000" lnSpcReduction="20000"/>
          </a:bodyPr>
          <a:lstStyle/>
          <a:p>
            <a:r>
              <a:rPr lang="en-US" sz="16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800" dirty="0">
                <a:solidFill>
                  <a:srgbClr val="383838"/>
                </a:solidFill>
                <a:latin typeface="Georgia" panose="02040502050405020303" pitchFamily="18" charset="0"/>
              </a:rPr>
              <a:t>7 </a:t>
            </a:r>
            <a:r>
              <a:rPr lang="en-US" sz="4800" baseline="30000" dirty="0">
                <a:solidFill>
                  <a:srgbClr val="383838"/>
                </a:solidFill>
                <a:latin typeface="Georgia" panose="02040502050405020303" pitchFamily="18" charset="0"/>
              </a:rPr>
              <a:t>1</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“How beautiful are your feet in sandals,</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O prince’s daughter!</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The curves of your hips are like jewels,</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The work of the hands of an artist.</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2</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“Your navel is </a:t>
            </a:r>
            <a:r>
              <a:rPr lang="en-US" sz="4800" i="1" dirty="0">
                <a:solidFill>
                  <a:srgbClr val="3366FF"/>
                </a:solidFill>
                <a:latin typeface="Georgia" panose="02040502050405020303" pitchFamily="18" charset="0"/>
              </a:rPr>
              <a:t>like</a:t>
            </a:r>
            <a:r>
              <a:rPr lang="en-US" sz="4800" dirty="0">
                <a:solidFill>
                  <a:srgbClr val="3366FF"/>
                </a:solidFill>
                <a:latin typeface="Georgia" panose="02040502050405020303" pitchFamily="18" charset="0"/>
              </a:rPr>
              <a:t> a round goblet</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Which never lacks mixed wine;</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Your belly is like a heap of wheat</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Fenced about with lilies.</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3</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“Your two breasts are like two fawns,</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Twins of a gazelle.</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4</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“Your neck is like a tower of ivory,</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Your eyes </a:t>
            </a:r>
            <a:r>
              <a:rPr lang="en-US" sz="4800" i="1" dirty="0">
                <a:solidFill>
                  <a:srgbClr val="3366FF"/>
                </a:solidFill>
                <a:latin typeface="Georgia" panose="02040502050405020303" pitchFamily="18" charset="0"/>
              </a:rPr>
              <a:t>like</a:t>
            </a:r>
            <a:r>
              <a:rPr lang="en-US" sz="4800" dirty="0">
                <a:solidFill>
                  <a:srgbClr val="3366FF"/>
                </a:solidFill>
                <a:latin typeface="Georgia" panose="02040502050405020303" pitchFamily="18" charset="0"/>
              </a:rPr>
              <a:t> the pools in </a:t>
            </a:r>
            <a:r>
              <a:rPr lang="en-US" sz="4800" dirty="0" err="1">
                <a:solidFill>
                  <a:srgbClr val="3366FF"/>
                </a:solidFill>
                <a:latin typeface="Georgia" panose="02040502050405020303" pitchFamily="18" charset="0"/>
              </a:rPr>
              <a:t>Heshbon</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By the gate of Bath-</a:t>
            </a:r>
            <a:r>
              <a:rPr lang="en-US" sz="4800" dirty="0" err="1">
                <a:solidFill>
                  <a:srgbClr val="3366FF"/>
                </a:solidFill>
                <a:latin typeface="Georgia" panose="02040502050405020303" pitchFamily="18" charset="0"/>
              </a:rPr>
              <a:t>rabbim</a:t>
            </a:r>
            <a:r>
              <a:rPr lang="en-US" sz="4800" dirty="0">
                <a:solidFill>
                  <a:srgbClr val="3366FF"/>
                </a:solidFill>
                <a:latin typeface="Georgia" panose="02040502050405020303" pitchFamily="18" charset="0"/>
              </a:rPr>
              <a:t>;</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Your nose is like the tower of Lebanon,</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Which faces toward Damascus.</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5</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“Your head crowns you like Carmel,</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And the flowing locks of your head are like purple threads;</a:t>
            </a:r>
            <a:br>
              <a:rPr lang="en-US" sz="4800" dirty="0">
                <a:solidFill>
                  <a:srgbClr val="383838"/>
                </a:solidFill>
                <a:latin typeface="Georgia" panose="02040502050405020303" pitchFamily="18" charset="0"/>
              </a:rPr>
            </a:br>
            <a:r>
              <a:rPr lang="en-US" sz="4800" i="1" dirty="0">
                <a:solidFill>
                  <a:srgbClr val="3366FF"/>
                </a:solidFill>
                <a:latin typeface="Georgia" panose="02040502050405020303" pitchFamily="18" charset="0"/>
              </a:rPr>
              <a:t>          The</a:t>
            </a:r>
            <a:r>
              <a:rPr lang="en-US" sz="4800" dirty="0">
                <a:solidFill>
                  <a:srgbClr val="3366FF"/>
                </a:solidFill>
                <a:latin typeface="Georgia" panose="02040502050405020303" pitchFamily="18" charset="0"/>
              </a:rPr>
              <a:t> king is captivated by </a:t>
            </a:r>
            <a:r>
              <a:rPr lang="en-US" sz="4800" i="1" dirty="0">
                <a:solidFill>
                  <a:srgbClr val="3366FF"/>
                </a:solidFill>
                <a:latin typeface="Georgia" panose="02040502050405020303" pitchFamily="18" charset="0"/>
              </a:rPr>
              <a:t>your</a:t>
            </a:r>
            <a:r>
              <a:rPr lang="en-US" sz="4800" dirty="0">
                <a:solidFill>
                  <a:srgbClr val="3366FF"/>
                </a:solidFill>
                <a:latin typeface="Georgia" panose="02040502050405020303" pitchFamily="18" charset="0"/>
              </a:rPr>
              <a:t> tresses.</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6</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“How beautiful and how delightful you are,</a:t>
            </a:r>
            <a:br>
              <a:rPr lang="en-US" sz="4800" dirty="0">
                <a:solidFill>
                  <a:srgbClr val="383838"/>
                </a:solidFill>
                <a:latin typeface="Georgia" panose="02040502050405020303" pitchFamily="18" charset="0"/>
              </a:rPr>
            </a:br>
            <a:r>
              <a:rPr lang="en-US" sz="4800" i="1" dirty="0">
                <a:solidFill>
                  <a:srgbClr val="3366FF"/>
                </a:solidFill>
                <a:latin typeface="Georgia" panose="02040502050405020303" pitchFamily="18" charset="0"/>
              </a:rPr>
              <a:t>          My</a:t>
            </a:r>
            <a:r>
              <a:rPr lang="en-US" sz="4800" dirty="0">
                <a:solidFill>
                  <a:srgbClr val="3366FF"/>
                </a:solidFill>
                <a:latin typeface="Georgia" panose="02040502050405020303" pitchFamily="18" charset="0"/>
              </a:rPr>
              <a:t> love, with </a:t>
            </a:r>
            <a:r>
              <a:rPr lang="en-US" sz="4800" i="1" dirty="0">
                <a:solidFill>
                  <a:srgbClr val="3366FF"/>
                </a:solidFill>
                <a:latin typeface="Georgia" panose="02040502050405020303" pitchFamily="18" charset="0"/>
              </a:rPr>
              <a:t>all</a:t>
            </a:r>
            <a:r>
              <a:rPr lang="en-US" sz="4800" dirty="0">
                <a:solidFill>
                  <a:srgbClr val="3366FF"/>
                </a:solidFill>
                <a:latin typeface="Georgia" panose="02040502050405020303" pitchFamily="18" charset="0"/>
              </a:rPr>
              <a:t> your charms!</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7</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“Your stature is like a palm tree,</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And your breasts are </a:t>
            </a:r>
            <a:r>
              <a:rPr lang="en-US" sz="4800" i="1" dirty="0">
                <a:solidFill>
                  <a:srgbClr val="3366FF"/>
                </a:solidFill>
                <a:latin typeface="Georgia" panose="02040502050405020303" pitchFamily="18" charset="0"/>
              </a:rPr>
              <a:t>like its</a:t>
            </a:r>
            <a:r>
              <a:rPr lang="en-US" sz="4800" dirty="0">
                <a:solidFill>
                  <a:srgbClr val="3366FF"/>
                </a:solidFill>
                <a:latin typeface="Georgia" panose="02040502050405020303" pitchFamily="18" charset="0"/>
              </a:rPr>
              <a:t> clusters.</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8</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“I said, ‘I will climb the palm tree,</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I will take hold of its fruit stalks.’</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Oh, may your breasts be like clusters of the vine,</a:t>
            </a:r>
            <a:br>
              <a:rPr lang="en-US" sz="4800" dirty="0">
                <a:solidFill>
                  <a:srgbClr val="383838"/>
                </a:solidFill>
                <a:latin typeface="Georgia" panose="02040502050405020303" pitchFamily="18" charset="0"/>
              </a:rPr>
            </a:br>
            <a:r>
              <a:rPr lang="en-US" sz="4800" dirty="0">
                <a:solidFill>
                  <a:srgbClr val="3366FF"/>
                </a:solidFill>
                <a:latin typeface="Georgia" panose="02040502050405020303" pitchFamily="18" charset="0"/>
              </a:rPr>
              <a:t>          And the fragrance of your breath like apples,</a:t>
            </a:r>
            <a:endParaRPr lang="en-US" sz="4800" dirty="0">
              <a:solidFill>
                <a:srgbClr val="383838"/>
              </a:solidFill>
              <a:latin typeface="Georgia" panose="02040502050405020303" pitchFamily="18" charset="0"/>
            </a:endParaRPr>
          </a:p>
          <a:p>
            <a:r>
              <a:rPr lang="en-US" sz="4800" baseline="30000" dirty="0">
                <a:solidFill>
                  <a:srgbClr val="383838"/>
                </a:solidFill>
                <a:latin typeface="Georgia" panose="02040502050405020303" pitchFamily="18" charset="0"/>
              </a:rPr>
              <a:t>9</a:t>
            </a:r>
            <a:r>
              <a:rPr lang="en-US" sz="4800" dirty="0">
                <a:solidFill>
                  <a:srgbClr val="383838"/>
                </a:solidFill>
                <a:latin typeface="Georgia" panose="02040502050405020303" pitchFamily="18" charset="0"/>
              </a:rPr>
              <a:t>         </a:t>
            </a:r>
            <a:r>
              <a:rPr lang="en-US" sz="4800" dirty="0">
                <a:solidFill>
                  <a:srgbClr val="3366FF"/>
                </a:solidFill>
                <a:latin typeface="Georgia" panose="02040502050405020303" pitchFamily="18" charset="0"/>
              </a:rPr>
              <a:t>And your mouth like the best wine!”</a:t>
            </a:r>
            <a:endParaRPr lang="en-US" sz="480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86400"/>
            <a:ext cx="12090400" cy="10969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4955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500"/>
                                        <p:tgtEl>
                                          <p:spTgt spid="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Effect transition="in" filter="fade">
                                      <p:cBhvr>
                                        <p:cTn id="60" dur="500"/>
                                        <p:tgtEl>
                                          <p:spTgt spid="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26"/>
                                        </p:tgtEl>
                                        <p:attrNameLst>
                                          <p:attrName>style.visibility</p:attrName>
                                        </p:attrNameLst>
                                      </p:cBhvr>
                                      <p:to>
                                        <p:strVal val="visible"/>
                                      </p:to>
                                    </p:set>
                                  </p:childTnLst>
                                </p:cTn>
                              </p:par>
                            </p:childTnLst>
                          </p:cTn>
                        </p:par>
                        <p:par>
                          <p:cTn id="65" fill="hold">
                            <p:stCondLst>
                              <p:cond delay="0"/>
                            </p:stCondLst>
                            <p:childTnLst>
                              <p:par>
                                <p:cTn id="66" presetID="17" presetClass="entr" presetSubtype="2"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ppt_x</p:attrName>
                                        </p:attrNameLst>
                                      </p:cBhvr>
                                      <p:tavLst>
                                        <p:tav tm="0">
                                          <p:val>
                                            <p:strVal val="#ppt_x+#ppt_w/2"/>
                                          </p:val>
                                        </p:tav>
                                        <p:tav tm="100000">
                                          <p:val>
                                            <p:strVal val="#ppt_x"/>
                                          </p:val>
                                        </p:tav>
                                      </p:tavLst>
                                    </p:anim>
                                    <p:anim calcmode="lin" valueType="num">
                                      <p:cBhvr>
                                        <p:cTn id="69" dur="500" fill="hold"/>
                                        <p:tgtEl>
                                          <p:spTgt spid="7"/>
                                        </p:tgtEl>
                                        <p:attrNameLst>
                                          <p:attrName>ppt_y</p:attrName>
                                        </p:attrNameLst>
                                      </p:cBhvr>
                                      <p:tavLst>
                                        <p:tav tm="0">
                                          <p:val>
                                            <p:strVal val="#ppt_y"/>
                                          </p:val>
                                        </p:tav>
                                        <p:tav tm="100000">
                                          <p:val>
                                            <p:strVal val="#ppt_y"/>
                                          </p:val>
                                        </p:tav>
                                      </p:tavLst>
                                    </p:anim>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400" dirty="0"/>
              <a:t>Even after years of becoming familiar with each other, nothing is rushed in their enjoyment of each other’s bodies. As Solomon describes each intimate detail of her body, we can see him in our minds touching and caressing each captivating portion of her. This time Solomon starts at her feet &amp; moves upwards. She has the beautiful feet of a princess. Her thighs and hip are precisely formed as if carved by a jeweler. Her navel brings him satisfaction (perhaps as he tickles it). Her waist is narrow &amp; white, like a bundle of wheat tied with lilies. Her breasts are soft, matched, and desirable to be stroked. Her neck is white and stately, showing dignity in character. Her eyes are gentle pools – deep, dark, and inviting. Her nose is stately. Her head is as majestic as a high mountain.       Purple is the color of royalty, so Solomon is saying her hair is royal. As he weaves his fingers through her hair, he pretends to be caught, claiming that     he has been taken captive by her hair.</a:t>
            </a:r>
            <a:endParaRPr lang="en-US" sz="3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429000"/>
            <a:ext cx="2057400" cy="19050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16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Solomon has listed ten features that describe how beautiful, delightful, and charming is his wife. Ten is another special number among the Hebrews. It represents things that are complete. Hence Solomon is implying that nothing is lacking in his wife.</a:t>
            </a:r>
          </a:p>
          <a:p>
            <a:r>
              <a:rPr lang="en-US" dirty="0"/>
              <a:t>Notice that his description is more sensual than on the night of their wedding. They are familiar with each other and are not embarrassed  to enjoy any part of each other. They also play around more in their lovemaking. Solomon compares his wife to a palm tree with her breast being ripe fruit waiting to be picked. He starts down at her feet and slides up her body, taking time to enjoy the tenderness of her breasts, the fragrance of her breath, and the intoxicating kisses from her lips.</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6544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2770" name="WordArt 2">
            <a:extLst>
              <a:ext uri="{FF2B5EF4-FFF2-40B4-BE49-F238E27FC236}">
                <a16:creationId xmlns:a16="http://schemas.microsoft.com/office/drawing/2014/main" id="{517C4858-CABC-6F18-27CC-D9B8F9244BA2}"/>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32771" name="Rectangle 3">
            <a:extLst>
              <a:ext uri="{FF2B5EF4-FFF2-40B4-BE49-F238E27FC236}">
                <a16:creationId xmlns:a16="http://schemas.microsoft.com/office/drawing/2014/main" id="{B2CF0418-A1AB-E5CF-EFB5-EC51B927A768}"/>
              </a:ext>
            </a:extLst>
          </p:cNvPr>
          <p:cNvSpPr>
            <a:spLocks noChangeArrowheads="1"/>
          </p:cNvSpPr>
          <p:nvPr/>
        </p:nvSpPr>
        <p:spPr bwMode="auto">
          <a:xfrm>
            <a:off x="1752600" y="1828800"/>
            <a:ext cx="5562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Evaluating the Allegorical Interpretation</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p:txBody>
      </p:sp>
      <p:sp>
        <p:nvSpPr>
          <p:cNvPr id="32772" name="Text Box 4">
            <a:extLst>
              <a:ext uri="{FF2B5EF4-FFF2-40B4-BE49-F238E27FC236}">
                <a16:creationId xmlns:a16="http://schemas.microsoft.com/office/drawing/2014/main" id="{AE0D02EB-EC5B-BFBB-2C88-0DEA0903A2F8}"/>
              </a:ext>
            </a:extLst>
          </p:cNvPr>
          <p:cNvSpPr txBox="1">
            <a:spLocks noChangeArrowheads="1"/>
          </p:cNvSpPr>
          <p:nvPr/>
        </p:nvSpPr>
        <p:spPr bwMode="auto">
          <a:xfrm>
            <a:off x="1676400" y="3657601"/>
            <a:ext cx="8305800" cy="52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Inconceivably Ignored by NT writers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800" b="0" baseline="30000" dirty="0">
                <a:solidFill>
                  <a:srgbClr val="383838"/>
                </a:solidFill>
                <a:latin typeface="Georgia" panose="02040502050405020303" pitchFamily="18" charset="0"/>
              </a:rPr>
              <a:t>9</a:t>
            </a:r>
            <a:r>
              <a:rPr lang="en-US" sz="2800" b="0" dirty="0">
                <a:solidFill>
                  <a:srgbClr val="383838"/>
                </a:solidFill>
                <a:latin typeface="Georgia" panose="02040502050405020303" pitchFamily="18" charset="0"/>
              </a:rPr>
              <a:t>         </a:t>
            </a:r>
            <a:r>
              <a:rPr lang="en-US" sz="2800" b="0" dirty="0">
                <a:solidFill>
                  <a:srgbClr val="FF00FF"/>
                </a:solidFill>
                <a:latin typeface="Georgia" panose="02040502050405020303" pitchFamily="18" charset="0"/>
              </a:rPr>
              <a:t>It goes </a:t>
            </a:r>
            <a:r>
              <a:rPr lang="en-US" sz="2800" b="0" i="1" dirty="0">
                <a:solidFill>
                  <a:srgbClr val="FF00FF"/>
                </a:solidFill>
                <a:latin typeface="Georgia" panose="02040502050405020303" pitchFamily="18" charset="0"/>
              </a:rPr>
              <a:t>down</a:t>
            </a:r>
            <a:r>
              <a:rPr lang="en-US" sz="2800" b="0" dirty="0">
                <a:solidFill>
                  <a:srgbClr val="FF00FF"/>
                </a:solidFill>
                <a:latin typeface="Georgia" panose="02040502050405020303" pitchFamily="18" charset="0"/>
              </a:rPr>
              <a:t> smoothly for my beloved,</a:t>
            </a:r>
            <a:br>
              <a:rPr lang="en-US" sz="2800" dirty="0"/>
            </a:br>
            <a:r>
              <a:rPr lang="en-US" sz="2800" b="0" dirty="0">
                <a:solidFill>
                  <a:srgbClr val="FF00FF"/>
                </a:solidFill>
                <a:latin typeface="Georgia" panose="02040502050405020303" pitchFamily="18" charset="0"/>
              </a:rPr>
              <a:t>          Flowing gently </a:t>
            </a:r>
            <a:r>
              <a:rPr lang="en-US" sz="2800" b="0" i="1" dirty="0">
                <a:solidFill>
                  <a:srgbClr val="FF00FF"/>
                </a:solidFill>
                <a:latin typeface="Georgia" panose="02040502050405020303" pitchFamily="18" charset="0"/>
              </a:rPr>
              <a:t>through</a:t>
            </a:r>
            <a:r>
              <a:rPr lang="en-US" sz="2800" b="0" dirty="0">
                <a:solidFill>
                  <a:srgbClr val="FF00FF"/>
                </a:solidFill>
                <a:latin typeface="Georgia" panose="02040502050405020303" pitchFamily="18" charset="0"/>
              </a:rPr>
              <a:t> the lips of those who fall asleep.</a:t>
            </a:r>
          </a:p>
          <a:p>
            <a:r>
              <a:rPr lang="en-US" dirty="0"/>
              <a:t>Taking up the imagery of drinking, </a:t>
            </a:r>
            <a:r>
              <a:rPr lang="en-US" dirty="0" err="1"/>
              <a:t>Shulammith</a:t>
            </a:r>
            <a:r>
              <a:rPr lang="en-US" dirty="0"/>
              <a:t> describes the climax of their lovemaking. They join together very smoothly. This is not the mad passionate love of the young, but the smooth practiced responses of two who have spent their lives together. As the scene fades we find they have fallen asleep together while still joined as one.</a:t>
            </a:r>
            <a:endParaRPr lang="en-US" sz="28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7114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0665" y="192505"/>
            <a:ext cx="10770670" cy="5293895"/>
          </a:xfrm>
        </p:spPr>
        <p:txBody>
          <a:bodyPr>
            <a:normAutofit fontScale="25000" lnSpcReduction="20000"/>
          </a:bodyPr>
          <a:lstStyle/>
          <a:p>
            <a:r>
              <a:rPr lang="en-US" sz="16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6400" b="0" baseline="30000" dirty="0">
                <a:solidFill>
                  <a:srgbClr val="383838"/>
                </a:solidFill>
                <a:latin typeface="Georgia" panose="02040502050405020303" pitchFamily="18" charset="0"/>
              </a:rPr>
              <a:t>10</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“I am my beloved’s,</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And his desire is for me.</a:t>
            </a:r>
            <a:endParaRPr lang="en-US" sz="6400" b="0" dirty="0">
              <a:solidFill>
                <a:srgbClr val="383838"/>
              </a:solidFill>
              <a:latin typeface="Georgia" panose="02040502050405020303" pitchFamily="18" charset="0"/>
            </a:endParaRPr>
          </a:p>
          <a:p>
            <a:r>
              <a:rPr lang="en-US" sz="6400" b="0" baseline="30000" dirty="0">
                <a:solidFill>
                  <a:srgbClr val="383838"/>
                </a:solidFill>
                <a:latin typeface="Georgia" panose="02040502050405020303" pitchFamily="18" charset="0"/>
              </a:rPr>
              <a:t>11</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“Come, my beloved, let us go out into the country,</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Let us spend the night in the villages.</a:t>
            </a:r>
            <a:endParaRPr lang="en-US" sz="6400" b="0" dirty="0">
              <a:solidFill>
                <a:srgbClr val="383838"/>
              </a:solidFill>
              <a:latin typeface="Georgia" panose="02040502050405020303" pitchFamily="18" charset="0"/>
            </a:endParaRPr>
          </a:p>
          <a:p>
            <a:r>
              <a:rPr lang="en-US" sz="6400" b="0" baseline="30000" dirty="0">
                <a:solidFill>
                  <a:srgbClr val="383838"/>
                </a:solidFill>
                <a:latin typeface="Georgia" panose="02040502050405020303" pitchFamily="18" charset="0"/>
              </a:rPr>
              <a:t>12</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“Let us rise early </a:t>
            </a:r>
            <a:r>
              <a:rPr lang="en-US" sz="6400" b="0" i="1" dirty="0">
                <a:solidFill>
                  <a:srgbClr val="FF00FF"/>
                </a:solidFill>
                <a:latin typeface="Georgia" panose="02040502050405020303" pitchFamily="18" charset="0"/>
              </a:rPr>
              <a:t>and go</a:t>
            </a:r>
            <a:r>
              <a:rPr lang="en-US" sz="6400" b="0" dirty="0">
                <a:solidFill>
                  <a:srgbClr val="FF00FF"/>
                </a:solidFill>
                <a:latin typeface="Georgia" panose="02040502050405020303" pitchFamily="18" charset="0"/>
              </a:rPr>
              <a:t> to the vineyards;</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Let us see whether the vine has budded</a:t>
            </a:r>
            <a:br>
              <a:rPr lang="en-US" sz="6400" b="0" dirty="0">
                <a:solidFill>
                  <a:srgbClr val="383838"/>
                </a:solidFill>
                <a:latin typeface="Georgia" panose="02040502050405020303" pitchFamily="18" charset="0"/>
              </a:rPr>
            </a:br>
            <a:r>
              <a:rPr lang="en-US" sz="6400" b="0" i="1" dirty="0">
                <a:solidFill>
                  <a:srgbClr val="FF00FF"/>
                </a:solidFill>
                <a:latin typeface="Georgia" panose="02040502050405020303" pitchFamily="18" charset="0"/>
              </a:rPr>
              <a:t>          And its</a:t>
            </a:r>
            <a:r>
              <a:rPr lang="en-US" sz="6400" b="0" dirty="0">
                <a:solidFill>
                  <a:srgbClr val="FF00FF"/>
                </a:solidFill>
                <a:latin typeface="Georgia" panose="02040502050405020303" pitchFamily="18" charset="0"/>
              </a:rPr>
              <a:t> blossoms have opened,</a:t>
            </a:r>
            <a:br>
              <a:rPr lang="en-US" sz="6400" b="0" dirty="0">
                <a:solidFill>
                  <a:srgbClr val="383838"/>
                </a:solidFill>
                <a:latin typeface="Georgia" panose="02040502050405020303" pitchFamily="18" charset="0"/>
              </a:rPr>
            </a:br>
            <a:r>
              <a:rPr lang="en-US" sz="6400" b="0" i="1" dirty="0">
                <a:solidFill>
                  <a:srgbClr val="FF00FF"/>
                </a:solidFill>
                <a:latin typeface="Georgia" panose="02040502050405020303" pitchFamily="18" charset="0"/>
              </a:rPr>
              <a:t>          And whether</a:t>
            </a:r>
            <a:r>
              <a:rPr lang="en-US" sz="6400" b="0" dirty="0">
                <a:solidFill>
                  <a:srgbClr val="FF00FF"/>
                </a:solidFill>
                <a:latin typeface="Georgia" panose="02040502050405020303" pitchFamily="18" charset="0"/>
              </a:rPr>
              <a:t> the pomegranates have bloomed.</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There I will give you my love.</a:t>
            </a:r>
            <a:endParaRPr lang="en-US" sz="6400" b="0" dirty="0">
              <a:solidFill>
                <a:srgbClr val="383838"/>
              </a:solidFill>
              <a:latin typeface="Georgia" panose="02040502050405020303" pitchFamily="18" charset="0"/>
            </a:endParaRPr>
          </a:p>
          <a:p>
            <a:r>
              <a:rPr lang="en-US" sz="6400" b="0" baseline="30000" dirty="0">
                <a:solidFill>
                  <a:srgbClr val="383838"/>
                </a:solidFill>
                <a:latin typeface="Georgia" panose="02040502050405020303" pitchFamily="18" charset="0"/>
              </a:rPr>
              <a:t>13</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“The mandrakes have given forth fragrance;</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And over our doors are all choice </a:t>
            </a:r>
            <a:r>
              <a:rPr lang="en-US" sz="6400" b="0" i="1" dirty="0">
                <a:solidFill>
                  <a:srgbClr val="FF00FF"/>
                </a:solidFill>
                <a:latin typeface="Georgia" panose="02040502050405020303" pitchFamily="18" charset="0"/>
              </a:rPr>
              <a:t>fruits,</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Both new and old,</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Which I have saved up for you, my beloved.</a:t>
            </a:r>
            <a:endParaRPr lang="en-US" sz="6400" b="0" dirty="0">
              <a:solidFill>
                <a:srgbClr val="383838"/>
              </a:solidFill>
              <a:latin typeface="Georgia" panose="02040502050405020303" pitchFamily="18" charset="0"/>
            </a:endParaRPr>
          </a:p>
          <a:p>
            <a:r>
              <a:rPr lang="en-US" sz="6400" b="0" dirty="0">
                <a:solidFill>
                  <a:srgbClr val="383838"/>
                </a:solidFill>
                <a:latin typeface="Georgia" panose="02040502050405020303" pitchFamily="18" charset="0"/>
              </a:rPr>
              <a:t>8 </a:t>
            </a:r>
            <a:r>
              <a:rPr lang="en-US" sz="6400" b="0" baseline="30000" dirty="0">
                <a:solidFill>
                  <a:srgbClr val="383838"/>
                </a:solidFill>
                <a:latin typeface="Georgia" panose="02040502050405020303" pitchFamily="18" charset="0"/>
              </a:rPr>
              <a:t>1</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“Oh that you were like a brother to me</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Who nursed at my mother’s breasts.</a:t>
            </a:r>
            <a:br>
              <a:rPr lang="en-US" sz="6400" b="0" dirty="0">
                <a:solidFill>
                  <a:srgbClr val="383838"/>
                </a:solidFill>
                <a:latin typeface="Georgia" panose="02040502050405020303" pitchFamily="18" charset="0"/>
              </a:rPr>
            </a:br>
            <a:r>
              <a:rPr lang="en-US" sz="6400" b="0" i="1" dirty="0">
                <a:solidFill>
                  <a:srgbClr val="FF00FF"/>
                </a:solidFill>
                <a:latin typeface="Georgia" panose="02040502050405020303" pitchFamily="18" charset="0"/>
              </a:rPr>
              <a:t>          If</a:t>
            </a:r>
            <a:r>
              <a:rPr lang="en-US" sz="6400" b="0" dirty="0">
                <a:solidFill>
                  <a:srgbClr val="FF00FF"/>
                </a:solidFill>
                <a:latin typeface="Georgia" panose="02040502050405020303" pitchFamily="18" charset="0"/>
              </a:rPr>
              <a:t> I found you outdoors, I would kiss you;</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No one would despise me, either.</a:t>
            </a:r>
            <a:endParaRPr lang="en-US" sz="6400" b="0" dirty="0">
              <a:solidFill>
                <a:srgbClr val="383838"/>
              </a:solidFill>
              <a:latin typeface="Georgia" panose="02040502050405020303" pitchFamily="18" charset="0"/>
            </a:endParaRPr>
          </a:p>
          <a:p>
            <a:r>
              <a:rPr lang="en-US" sz="6400" b="0" baseline="30000" dirty="0">
                <a:solidFill>
                  <a:srgbClr val="383838"/>
                </a:solidFill>
                <a:latin typeface="Georgia" panose="02040502050405020303" pitchFamily="18" charset="0"/>
              </a:rPr>
              <a:t>2</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“I would lead you </a:t>
            </a:r>
            <a:r>
              <a:rPr lang="en-US" sz="6400" b="0" i="1" dirty="0">
                <a:solidFill>
                  <a:srgbClr val="FF00FF"/>
                </a:solidFill>
                <a:latin typeface="Georgia" panose="02040502050405020303" pitchFamily="18" charset="0"/>
              </a:rPr>
              <a:t>and</a:t>
            </a:r>
            <a:r>
              <a:rPr lang="en-US" sz="6400" b="0" dirty="0">
                <a:solidFill>
                  <a:srgbClr val="FF00FF"/>
                </a:solidFill>
                <a:latin typeface="Georgia" panose="02040502050405020303" pitchFamily="18" charset="0"/>
              </a:rPr>
              <a:t> bring you</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Into the house of my mother, who used to instruct me;</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I would give you spiced wine to drink from the juice of my pomegranates.</a:t>
            </a:r>
            <a:endParaRPr lang="en-US" sz="6400" b="0" dirty="0">
              <a:solidFill>
                <a:srgbClr val="383838"/>
              </a:solidFill>
              <a:latin typeface="Georgia" panose="02040502050405020303" pitchFamily="18" charset="0"/>
            </a:endParaRPr>
          </a:p>
          <a:p>
            <a:r>
              <a:rPr lang="en-US" sz="6400" b="0" baseline="30000" dirty="0">
                <a:solidFill>
                  <a:srgbClr val="383838"/>
                </a:solidFill>
                <a:latin typeface="Georgia" panose="02040502050405020303" pitchFamily="18" charset="0"/>
              </a:rPr>
              <a:t>3</a:t>
            </a:r>
            <a:r>
              <a:rPr lang="en-US" sz="6400" b="0" dirty="0">
                <a:solidFill>
                  <a:srgbClr val="383838"/>
                </a:solidFill>
                <a:latin typeface="Georgia" panose="02040502050405020303" pitchFamily="18" charset="0"/>
              </a:rPr>
              <a:t>         </a:t>
            </a:r>
            <a:r>
              <a:rPr lang="en-US" sz="6400" b="0" dirty="0">
                <a:solidFill>
                  <a:srgbClr val="FF00FF"/>
                </a:solidFill>
                <a:latin typeface="Georgia" panose="02040502050405020303" pitchFamily="18" charset="0"/>
              </a:rPr>
              <a:t>“Let his left hand be under my head</a:t>
            </a:r>
            <a:br>
              <a:rPr lang="en-US" sz="6400" b="0" dirty="0">
                <a:solidFill>
                  <a:srgbClr val="383838"/>
                </a:solidFill>
                <a:latin typeface="Georgia" panose="02040502050405020303" pitchFamily="18" charset="0"/>
              </a:rPr>
            </a:br>
            <a:r>
              <a:rPr lang="en-US" sz="6400" b="0" dirty="0">
                <a:solidFill>
                  <a:srgbClr val="FF00FF"/>
                </a:solidFill>
                <a:latin typeface="Georgia" panose="02040502050405020303" pitchFamily="18" charset="0"/>
              </a:rPr>
              <a:t>          And his right hand embrace me.”</a:t>
            </a:r>
            <a:endParaRPr lang="en-US" sz="64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86400"/>
            <a:ext cx="12090400" cy="10969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2754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childTnLst>
                          </p:cTn>
                        </p:par>
                        <p:par>
                          <p:cTn id="55" fill="hold">
                            <p:stCondLst>
                              <p:cond delay="0"/>
                            </p:stCondLst>
                            <p:childTnLst>
                              <p:par>
                                <p:cTn id="56" presetID="17" presetClass="entr" presetSubtype="2"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ppt_w/2"/>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This the third expression of unity between </a:t>
            </a:r>
            <a:r>
              <a:rPr lang="en-US" sz="2600" dirty="0" err="1"/>
              <a:t>Shulammith</a:t>
            </a:r>
            <a:r>
              <a:rPr lang="en-US" sz="2600" dirty="0"/>
              <a:t> and Solomon. While it essentially states the same thing as found in </a:t>
            </a:r>
            <a:r>
              <a:rPr lang="en-US" sz="2600" dirty="0">
                <a:hlinkClick r:id="rId2"/>
              </a:rPr>
              <a:t>Song of Solomon 2:16</a:t>
            </a:r>
            <a:r>
              <a:rPr lang="en-US" sz="2600" dirty="0"/>
              <a:t> &amp; </a:t>
            </a:r>
            <a:r>
              <a:rPr lang="en-US" sz="2600" dirty="0">
                <a:hlinkClick r:id="rId3"/>
              </a:rPr>
              <a:t>6:3</a:t>
            </a:r>
            <a:r>
              <a:rPr lang="en-US" sz="2600" dirty="0"/>
              <a:t>, it is subtly different. Our heroine is fully secure in her relationship with her husband and she has fully lost herself in him.</a:t>
            </a:r>
          </a:p>
          <a:p>
            <a:r>
              <a:rPr lang="en-US" sz="2600" dirty="0"/>
              <a:t>She approaches Solomon with a suggestion to get away from the city and visit the country. Ostensibly, the visit is to check on the progress of their vineyards, but what she has in mind is much more personal. Recall that vineyards sometimes refer to the person in this poem. She is suggesting they check up on their love for each other and see if it is still in full bloom. Basically, she is suggesting they get away for a time of lovemaking underneath the grapevines.</a:t>
            </a:r>
          </a:p>
          <a:p>
            <a:r>
              <a:rPr lang="en-US" sz="2600" dirty="0" err="1"/>
              <a:t>Shulammith</a:t>
            </a:r>
            <a:r>
              <a:rPr lang="en-US" sz="2600" dirty="0"/>
              <a:t> tells her husband that she has a full supply of choice mandrakes saved up. Mandrakes, also known as “love apples,” were considered to be </a:t>
            </a:r>
            <a:r>
              <a:rPr lang="en-US" sz="2600" i="1" dirty="0"/>
              <a:t>aphrodisiacs</a:t>
            </a:r>
            <a:r>
              <a:rPr lang="en-US" sz="2600" dirty="0"/>
              <a:t> (</a:t>
            </a:r>
            <a:r>
              <a:rPr lang="en-US" sz="2600" dirty="0">
                <a:hlinkClick r:id="rId4"/>
              </a:rPr>
              <a:t>Genesis 30:14-16</a:t>
            </a:r>
            <a:r>
              <a:rPr lang="en-US" sz="2600" dirty="0"/>
              <a:t>). </a:t>
            </a:r>
            <a:endParaRPr lang="en-US" sz="2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784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2A066783-03E4-11AD-0BBA-84032E35C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46" y="603682"/>
            <a:ext cx="10493405" cy="567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1816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57877D6-A9EF-B67A-34C7-C5DE75ACA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5" y="523782"/>
            <a:ext cx="10591059" cy="579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8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28EE7F-5C13-9581-D306-23505ABC25CE}"/>
              </a:ext>
            </a:extLst>
          </p:cNvPr>
          <p:cNvSpPr txBox="1"/>
          <p:nvPr/>
        </p:nvSpPr>
        <p:spPr>
          <a:xfrm>
            <a:off x="664143" y="259882"/>
            <a:ext cx="11136429" cy="6340197"/>
          </a:xfrm>
          <a:prstGeom prst="rect">
            <a:avLst/>
          </a:prstGeom>
          <a:noFill/>
        </p:spPr>
        <p:txBody>
          <a:bodyPr wrap="square">
            <a:spAutoFit/>
          </a:bodyPr>
          <a:lstStyle/>
          <a:p>
            <a:pPr algn="just" rtl="0"/>
            <a:r>
              <a:rPr lang="en-US" sz="4400" b="1" dirty="0">
                <a:solidFill>
                  <a:srgbClr val="C00000"/>
                </a:solidFill>
                <a:effectLst>
                  <a:outerShdw blurRad="38100" dist="38100" dir="2700000" algn="tl">
                    <a:srgbClr val="000000">
                      <a:alpha val="43137"/>
                    </a:srgbClr>
                  </a:outerShdw>
                </a:effectLst>
              </a:rPr>
              <a:t>On Mountains of Spices (Song of Solomon 8)</a:t>
            </a:r>
          </a:p>
          <a:p>
            <a:pPr algn="just" rtl="0"/>
            <a:r>
              <a:rPr lang="en-US" sz="2800" b="1" dirty="0">
                <a:solidFill>
                  <a:srgbClr val="C00000"/>
                </a:solidFill>
                <a:effectLst>
                  <a:outerShdw blurRad="38100" dist="38100" dir="2700000" algn="tl">
                    <a:srgbClr val="000000">
                      <a:alpha val="43137"/>
                    </a:srgbClr>
                  </a:outerShdw>
                </a:effectLst>
              </a:rPr>
              <a:t>A.	The Maiden’s Loving Words (8:1–4)</a:t>
            </a:r>
          </a:p>
          <a:p>
            <a:pPr algn="just" rtl="0"/>
            <a:r>
              <a:rPr lang="en-US" sz="2800" b="1" dirty="0">
                <a:solidFill>
                  <a:srgbClr val="C00000"/>
                </a:solidFill>
                <a:effectLst>
                  <a:outerShdw blurRad="38100" dist="38100" dir="2700000" algn="tl">
                    <a:srgbClr val="000000">
                      <a:alpha val="43137"/>
                    </a:srgbClr>
                  </a:outerShdw>
                </a:effectLst>
              </a:rPr>
              <a:t>1.	The Maiden’s Passion for Her Beloved (1–2)</a:t>
            </a:r>
          </a:p>
          <a:p>
            <a:pPr algn="just" rtl="0"/>
            <a:r>
              <a:rPr lang="en-US" sz="2800" b="1" dirty="0">
                <a:solidFill>
                  <a:srgbClr val="C00000"/>
                </a:solidFill>
                <a:effectLst>
                  <a:outerShdw blurRad="38100" dist="38100" dir="2700000" algn="tl">
                    <a:srgbClr val="000000">
                      <a:alpha val="43137"/>
                    </a:srgbClr>
                  </a:outerShdw>
                </a:effectLst>
              </a:rPr>
              <a:t>2.	The Maiden’s Plea to the Daughters of Jerusalem (3–4)</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800" b="1" dirty="0">
                <a:solidFill>
                  <a:srgbClr val="C00000"/>
                </a:solidFill>
                <a:effectLst>
                  <a:outerShdw blurRad="38100" dist="38100" dir="2700000" algn="tl">
                    <a:srgbClr val="000000">
                      <a:alpha val="43137"/>
                    </a:srgbClr>
                  </a:outerShdw>
                </a:effectLst>
              </a:rPr>
              <a:t>B.	Final Words from the Loving Couple, Their Family &amp; Friends (8:5–14)</a:t>
            </a:r>
          </a:p>
          <a:p>
            <a:pPr algn="just" rtl="0"/>
            <a:r>
              <a:rPr lang="en-US" sz="2800" b="1" dirty="0">
                <a:solidFill>
                  <a:srgbClr val="C00000"/>
                </a:solidFill>
                <a:effectLst>
                  <a:outerShdw blurRad="38100" dist="38100" dir="2700000" algn="tl">
                    <a:srgbClr val="000000">
                      <a:alpha val="43137"/>
                    </a:srgbClr>
                  </a:outerShdw>
                </a:effectLst>
              </a:rPr>
              <a:t>1.	A Relative Speaks to the Loving Couple (5)</a:t>
            </a:r>
          </a:p>
          <a:p>
            <a:pPr algn="just" rtl="0"/>
            <a:r>
              <a:rPr lang="en-US" sz="2800" b="1" dirty="0">
                <a:solidFill>
                  <a:srgbClr val="C00000"/>
                </a:solidFill>
                <a:effectLst>
                  <a:outerShdw blurRad="38100" dist="38100" dir="2700000" algn="tl">
                    <a:srgbClr val="000000">
                      <a:alpha val="43137"/>
                    </a:srgbClr>
                  </a:outerShdw>
                </a:effectLst>
              </a:rPr>
              <a:t>2.	The Maiden Describes the Strength of Her Love (6–7)</a:t>
            </a:r>
          </a:p>
          <a:p>
            <a:pPr algn="just" rtl="0"/>
            <a:r>
              <a:rPr lang="en-US" sz="2800" b="1" dirty="0">
                <a:solidFill>
                  <a:srgbClr val="C00000"/>
                </a:solidFill>
                <a:effectLst>
                  <a:outerShdw blurRad="38100" dist="38100" dir="2700000" algn="tl">
                    <a:srgbClr val="000000">
                      <a:alpha val="43137"/>
                    </a:srgbClr>
                  </a:outerShdw>
                </a:effectLst>
              </a:rPr>
              <a:t>3.	The Maiden’s Brothers (8–9)</a:t>
            </a:r>
          </a:p>
          <a:p>
            <a:pPr algn="just" rtl="0"/>
            <a:r>
              <a:rPr lang="en-US" sz="2800" b="1" dirty="0">
                <a:solidFill>
                  <a:srgbClr val="C00000"/>
                </a:solidFill>
                <a:effectLst>
                  <a:outerShdw blurRad="38100" dist="38100" dir="2700000" algn="tl">
                    <a:srgbClr val="000000">
                      <a:alpha val="43137"/>
                    </a:srgbClr>
                  </a:outerShdw>
                </a:effectLst>
              </a:rPr>
              <a:t>4.	The Maiden Answers Her Brothers (10)</a:t>
            </a:r>
          </a:p>
          <a:p>
            <a:pPr algn="just" rtl="0"/>
            <a:r>
              <a:rPr lang="en-US" sz="2800" b="1" dirty="0">
                <a:solidFill>
                  <a:srgbClr val="C00000"/>
                </a:solidFill>
                <a:effectLst>
                  <a:outerShdw blurRad="38100" dist="38100" dir="2700000" algn="tl">
                    <a:srgbClr val="000000">
                      <a:alpha val="43137"/>
                    </a:srgbClr>
                  </a:outerShdw>
                </a:effectLst>
              </a:rPr>
              <a:t>5.	The Maiden Understands Her Value (11–12)</a:t>
            </a:r>
          </a:p>
          <a:p>
            <a:pPr algn="just" rtl="0"/>
            <a:r>
              <a:rPr lang="en-US" sz="2800" b="1" dirty="0">
                <a:solidFill>
                  <a:srgbClr val="C00000"/>
                </a:solidFill>
                <a:effectLst>
                  <a:outerShdw blurRad="38100" dist="38100" dir="2700000" algn="tl">
                    <a:srgbClr val="000000">
                      <a:alpha val="43137"/>
                    </a:srgbClr>
                  </a:outerShdw>
                </a:effectLst>
              </a:rPr>
              <a:t>6.	The Beloved Answers His Maiden (13)</a:t>
            </a:r>
          </a:p>
          <a:p>
            <a:pPr algn="just" rtl="0"/>
            <a:r>
              <a:rPr lang="en-US" sz="2800" b="1" dirty="0">
                <a:solidFill>
                  <a:srgbClr val="C00000"/>
                </a:solidFill>
                <a:effectLst>
                  <a:outerShdw blurRad="38100" dist="38100" dir="2700000" algn="tl">
                    <a:srgbClr val="000000">
                      <a:alpha val="43137"/>
                    </a:srgbClr>
                  </a:outerShdw>
                </a:effectLst>
              </a:rPr>
              <a:t>7.	The Maiden Calls out to Her Beloved (14)</a:t>
            </a:r>
          </a:p>
          <a:p>
            <a:pPr lvl="1"/>
            <a:r>
              <a:rPr lang="sv-SE" dirty="0"/>
              <a:t> </a:t>
            </a:r>
            <a:endParaRPr lang="en-US" sz="2800" dirty="0"/>
          </a:p>
          <a:p>
            <a:r>
              <a:rPr lang="en-US" sz="2800" b="0" i="0" u="none" strike="noStrike" baseline="0" dirty="0"/>
              <a:t> </a:t>
            </a:r>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2"/>
              </a:rPr>
              <a:t>Song of Solomon</a:t>
            </a:r>
            <a:r>
              <a:rPr lang="en-US" sz="2800" b="0" i="0" u="none" strike="noStrike" baseline="0" dirty="0">
                <a:solidFill>
                  <a:srgbClr val="0000FF"/>
                </a:solidFill>
                <a:hlinkClick r:id="rId2"/>
              </a:rPr>
              <a:t>. Santa Barbara, CA: David </a:t>
            </a:r>
            <a:r>
              <a:rPr lang="en-US" sz="2800" b="0" i="0" u="none" strike="noStrike" baseline="0" dirty="0" err="1">
                <a:solidFill>
                  <a:srgbClr val="0000FF"/>
                </a:solidFill>
                <a:hlinkClick r:id="rId2"/>
              </a:rPr>
              <a:t>Guzik</a:t>
            </a:r>
            <a:r>
              <a:rPr lang="en-US" sz="2800" b="0" i="0" u="none" strike="noStrike" baseline="0" dirty="0">
                <a:solidFill>
                  <a:srgbClr val="0000FF"/>
                </a:solidFill>
                <a:hlinkClick r:id="rId2"/>
              </a:rPr>
              <a:t>.</a:t>
            </a:r>
          </a:p>
        </p:txBody>
      </p:sp>
    </p:spTree>
    <p:extLst>
      <p:ext uri="{BB962C8B-B14F-4D97-AF65-F5344CB8AC3E}">
        <p14:creationId xmlns:p14="http://schemas.microsoft.com/office/powerpoint/2010/main" val="381681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800" dirty="0"/>
              <a:t>In their society, it was considered impolite for husbands &amp; wives to publicly show affection for each other, though it was considered proper for affection to be shown between family members. Therefore, she wishes they were siblings so that she could kiss him in public without causing a scene.</a:t>
            </a:r>
          </a:p>
          <a:p>
            <a:r>
              <a:rPr lang="en-US" baseline="30000" dirty="0">
                <a:solidFill>
                  <a:srgbClr val="383838"/>
                </a:solidFill>
                <a:latin typeface="Georgia" panose="02040502050405020303" pitchFamily="18" charset="0"/>
              </a:rPr>
              <a:t>4</a:t>
            </a:r>
            <a:r>
              <a:rPr lang="en-US" dirty="0">
                <a:solidFill>
                  <a:srgbClr val="383838"/>
                </a:solidFill>
                <a:latin typeface="Georgia" panose="02040502050405020303" pitchFamily="18" charset="0"/>
              </a:rPr>
              <a:t>         </a:t>
            </a:r>
            <a:r>
              <a:rPr lang="en-US" dirty="0">
                <a:solidFill>
                  <a:srgbClr val="FF00FF"/>
                </a:solidFill>
                <a:latin typeface="Georgia" panose="02040502050405020303" pitchFamily="18" charset="0"/>
              </a:rPr>
              <a:t>“I want you to swear, O daughters of Jerusalem,</a:t>
            </a:r>
            <a:br>
              <a:rPr lang="en-US" dirty="0"/>
            </a:br>
            <a:r>
              <a:rPr lang="en-US" dirty="0">
                <a:solidFill>
                  <a:srgbClr val="FF00FF"/>
                </a:solidFill>
                <a:latin typeface="Georgia" panose="02040502050405020303" pitchFamily="18" charset="0"/>
              </a:rPr>
              <a:t>          Do not arouse or awaken </a:t>
            </a:r>
            <a:r>
              <a:rPr lang="en-US" i="1" dirty="0">
                <a:solidFill>
                  <a:srgbClr val="FF00FF"/>
                </a:solidFill>
                <a:latin typeface="Georgia" panose="02040502050405020303" pitchFamily="18" charset="0"/>
              </a:rPr>
              <a:t>my</a:t>
            </a:r>
            <a:r>
              <a:rPr lang="en-US" dirty="0">
                <a:solidFill>
                  <a:srgbClr val="FF00FF"/>
                </a:solidFill>
                <a:latin typeface="Georgia" panose="02040502050405020303" pitchFamily="18" charset="0"/>
              </a:rPr>
              <a:t> love</a:t>
            </a:r>
            <a:br>
              <a:rPr lang="en-US" dirty="0"/>
            </a:br>
            <a:r>
              <a:rPr lang="en-US" dirty="0">
                <a:solidFill>
                  <a:srgbClr val="FF00FF"/>
                </a:solidFill>
                <a:latin typeface="Georgia" panose="02040502050405020303" pitchFamily="18" charset="0"/>
              </a:rPr>
              <a:t>          Until she pleases.”</a:t>
            </a:r>
          </a:p>
          <a:p>
            <a:r>
              <a:rPr lang="en-US" u="sng" dirty="0"/>
              <a:t>Once again, </a:t>
            </a:r>
            <a:r>
              <a:rPr lang="en-US" u="sng" dirty="0" err="1"/>
              <a:t>Shulammith</a:t>
            </a:r>
            <a:r>
              <a:rPr lang="en-US" u="sng" dirty="0"/>
              <a:t> breaks out of her role to warn the women in the audience not to force this type of love until the proper time. She and her husband have been married for quite a while now. They are comfortable with each other and are deeply in love. Their love has fully awakened and they are ready for it. Unmarried women are not prepared for this level of involvement with a man, so don’t push it.</a:t>
            </a:r>
            <a:endParaRPr lang="en-US"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17574"/>
            <a:ext cx="12090400" cy="1165789"/>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6710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6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5</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“Beneath the apple tree I awakened you;</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There your mother was in labor with you,</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There she was in labor </a:t>
            </a:r>
            <a:r>
              <a:rPr lang="en-US" sz="4000" b="0" i="1" dirty="0">
                <a:solidFill>
                  <a:srgbClr val="FF00FF"/>
                </a:solidFill>
                <a:latin typeface="Georgia" panose="02040502050405020303" pitchFamily="18" charset="0"/>
              </a:rPr>
              <a:t>and</a:t>
            </a:r>
            <a:r>
              <a:rPr lang="en-US" sz="4000" b="0" dirty="0">
                <a:solidFill>
                  <a:srgbClr val="FF00FF"/>
                </a:solidFill>
                <a:latin typeface="Georgia" panose="02040502050405020303" pitchFamily="18" charset="0"/>
              </a:rPr>
              <a:t> gave you birth.</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6</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“Put me like a seal over your heart,</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Like a seal on your arm.</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For love is as strong as death,</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Jealousy is as severe as </a:t>
            </a:r>
            <a:r>
              <a:rPr lang="en-US" sz="4000" b="0" dirty="0" err="1">
                <a:solidFill>
                  <a:srgbClr val="FF00FF"/>
                </a:solidFill>
                <a:latin typeface="Georgia" panose="02040502050405020303" pitchFamily="18" charset="0"/>
              </a:rPr>
              <a:t>Sheol</a:t>
            </a:r>
            <a:r>
              <a:rPr lang="en-US" sz="4000" b="0" dirty="0">
                <a:solidFill>
                  <a:srgbClr val="FF00FF"/>
                </a:solidFill>
                <a:latin typeface="Georgia" panose="02040502050405020303" pitchFamily="18" charset="0"/>
              </a:rPr>
              <a:t>;</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Its flashes are flashes of fire,</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The </a:t>
            </a:r>
            <a:r>
              <a:rPr lang="en-US" sz="4000" b="0" i="1" dirty="0">
                <a:solidFill>
                  <a:srgbClr val="FF00FF"/>
                </a:solidFill>
                <a:latin typeface="Georgia" panose="02040502050405020303" pitchFamily="18" charset="0"/>
              </a:rPr>
              <a:t>very</a:t>
            </a:r>
            <a:r>
              <a:rPr lang="en-US" sz="4000" b="0" dirty="0">
                <a:solidFill>
                  <a:srgbClr val="FF00FF"/>
                </a:solidFill>
                <a:latin typeface="Georgia" panose="02040502050405020303" pitchFamily="18" charset="0"/>
              </a:rPr>
              <a:t> flame of the LORD.</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7</a:t>
            </a:r>
            <a:r>
              <a:rPr lang="en-US" sz="4000" b="0" dirty="0">
                <a:solidFill>
                  <a:srgbClr val="383838"/>
                </a:solidFill>
                <a:latin typeface="Georgia" panose="02040502050405020303" pitchFamily="18" charset="0"/>
              </a:rPr>
              <a:t>         </a:t>
            </a:r>
            <a:r>
              <a:rPr lang="en-US" sz="4000" b="0" dirty="0">
                <a:solidFill>
                  <a:srgbClr val="FF00FF"/>
                </a:solidFill>
                <a:latin typeface="Georgia" panose="02040502050405020303" pitchFamily="18" charset="0"/>
              </a:rPr>
              <a:t>“Many waters cannot quench love,</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Nor will rivers overflow it;</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If a man were to give all the riches of his house for love,</a:t>
            </a:r>
            <a:br>
              <a:rPr lang="en-US" sz="4000" b="0" dirty="0">
                <a:solidFill>
                  <a:srgbClr val="383838"/>
                </a:solidFill>
                <a:latin typeface="Georgia" panose="02040502050405020303" pitchFamily="18" charset="0"/>
              </a:rPr>
            </a:br>
            <a:r>
              <a:rPr lang="en-US" sz="4000" b="0" dirty="0">
                <a:solidFill>
                  <a:srgbClr val="FF00FF"/>
                </a:solidFill>
                <a:latin typeface="Georgia" panose="02040502050405020303" pitchFamily="18" charset="0"/>
              </a:rPr>
              <a:t>          It would be utterly despised.”</a:t>
            </a:r>
            <a:endParaRPr lang="en-US" sz="40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1557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800" u="sng" dirty="0"/>
          </a:p>
          <a:p>
            <a:r>
              <a:rPr lang="en-US" sz="1600" u="sng" dirty="0"/>
              <a:t>Recall the warnings not to awaken love before the proper time? </a:t>
            </a:r>
            <a:r>
              <a:rPr lang="en-US" sz="1600" u="sng" dirty="0" err="1"/>
              <a:t>Shulammith</a:t>
            </a:r>
            <a:r>
              <a:rPr lang="en-US" sz="1600" u="sng" dirty="0"/>
              <a:t> confidently states that she has awakened Solomon’s love. The apple tree is seen as the sweetheart tree and their love was awakened in romance, just as Solomon was born in romance. His parents were as deeply in love as she and Solomon.</a:t>
            </a:r>
          </a:p>
          <a:p>
            <a:r>
              <a:rPr lang="en-US" sz="1600" dirty="0"/>
              <a:t>She then gives a beautiful description of what is love. She wants to be like a seal. In those days a person did not sign documents with an ink pen. Each person had a personal seal – usually a small cylinder of stone with etchings on it. The stone was rolled over soft clay to make an impression and indicated that it was from the person. Seals were valuable possessions. If someone else acquired it, it was possible for them to forge documents in their name. To keep a seal safe, it was typical to bind it close to the body, such as strapping it to the chest or tying it to the upper arm. By comparing herself to a seal, she is saying that she wants to be Solomon’s valued personal possession – someone he treasured (</a:t>
            </a:r>
            <a:r>
              <a:rPr lang="en-US" sz="1600" dirty="0">
                <a:hlinkClick r:id="rId2"/>
              </a:rPr>
              <a:t>Ephesians 5:29</a:t>
            </a:r>
            <a:r>
              <a:rPr lang="en-US" sz="1600" dirty="0"/>
              <a:t>) and does not want to lose. A binding above the heart shows an emotional bond between them. A binding on the arm shows a strong relationship that is not easily broken.</a:t>
            </a:r>
          </a:p>
          <a:p>
            <a:r>
              <a:rPr lang="en-US" sz="1800" dirty="0" err="1"/>
              <a:t>Shulammith</a:t>
            </a:r>
            <a:r>
              <a:rPr lang="en-US" sz="1800" dirty="0"/>
              <a:t> also compares love to lightning – the flashes of fire from the sky. By this, she means that love is intense in the depth and strength of its feelings. It is so intense that dowsing it with the waters of problems will not put out the feeling. True love cannot be easily overcome.</a:t>
            </a:r>
            <a:endParaRPr lang="en-US" sz="18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5673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800" dirty="0"/>
          </a:p>
          <a:p>
            <a:r>
              <a:rPr lang="en-US" sz="2400" dirty="0"/>
              <a:t>Finally, </a:t>
            </a:r>
            <a:r>
              <a:rPr lang="en-US" sz="2400" i="1" dirty="0"/>
              <a:t>this type of love cannot be bought. </a:t>
            </a:r>
            <a:r>
              <a:rPr lang="en-US" sz="2400" dirty="0"/>
              <a:t>Love doesn’t come by the spending of money or the showering of lavish gifts. Love’s power is built from spiritual foundations and not from this in this material world.</a:t>
            </a:r>
          </a:p>
          <a:p>
            <a:r>
              <a:rPr lang="en-US" sz="2000" baseline="30000" dirty="0">
                <a:solidFill>
                  <a:srgbClr val="383838"/>
                </a:solidFill>
                <a:latin typeface="Georgia" panose="02040502050405020303" pitchFamily="18" charset="0"/>
              </a:rPr>
              <a:t>8</a:t>
            </a:r>
            <a:r>
              <a:rPr lang="en-US" sz="2000" dirty="0">
                <a:solidFill>
                  <a:srgbClr val="383838"/>
                </a:solidFill>
                <a:latin typeface="Georgia" panose="02040502050405020303" pitchFamily="18" charset="0"/>
              </a:rPr>
              <a:t>        </a:t>
            </a:r>
            <a:r>
              <a:rPr lang="en-US" sz="2000" dirty="0">
                <a:solidFill>
                  <a:srgbClr val="FF6600"/>
                </a:solidFill>
                <a:latin typeface="Georgia" panose="02040502050405020303" pitchFamily="18" charset="0"/>
              </a:rPr>
              <a:t>“We have a little sister,</a:t>
            </a:r>
            <a:br>
              <a:rPr lang="en-US" sz="2000" dirty="0">
                <a:solidFill>
                  <a:srgbClr val="383838"/>
                </a:solidFill>
                <a:latin typeface="Georgia" panose="02040502050405020303" pitchFamily="18" charset="0"/>
              </a:rPr>
            </a:br>
            <a:r>
              <a:rPr lang="en-US" sz="2000" dirty="0">
                <a:solidFill>
                  <a:srgbClr val="FF6600"/>
                </a:solidFill>
                <a:latin typeface="Georgia" panose="02040502050405020303" pitchFamily="18" charset="0"/>
              </a:rPr>
              <a:t>          And she has no breasts;</a:t>
            </a:r>
            <a:br>
              <a:rPr lang="en-US" sz="2000" dirty="0">
                <a:solidFill>
                  <a:srgbClr val="383838"/>
                </a:solidFill>
                <a:latin typeface="Georgia" panose="02040502050405020303" pitchFamily="18" charset="0"/>
              </a:rPr>
            </a:br>
            <a:r>
              <a:rPr lang="en-US" sz="2000" dirty="0">
                <a:solidFill>
                  <a:srgbClr val="FF6600"/>
                </a:solidFill>
                <a:latin typeface="Georgia" panose="02040502050405020303" pitchFamily="18" charset="0"/>
              </a:rPr>
              <a:t>          What shall we do for our sister</a:t>
            </a:r>
            <a:br>
              <a:rPr lang="en-US" sz="2000" dirty="0">
                <a:solidFill>
                  <a:srgbClr val="383838"/>
                </a:solidFill>
                <a:latin typeface="Georgia" panose="02040502050405020303" pitchFamily="18" charset="0"/>
              </a:rPr>
            </a:br>
            <a:r>
              <a:rPr lang="en-US" sz="2000" dirty="0">
                <a:solidFill>
                  <a:srgbClr val="FF6600"/>
                </a:solidFill>
                <a:latin typeface="Georgia" panose="02040502050405020303" pitchFamily="18" charset="0"/>
              </a:rPr>
              <a:t>          On the day when she is spoken for?</a:t>
            </a:r>
            <a:endParaRPr lang="en-US" sz="2000" dirty="0">
              <a:solidFill>
                <a:srgbClr val="383838"/>
              </a:solidFill>
              <a:latin typeface="Georgia" panose="02040502050405020303" pitchFamily="18" charset="0"/>
            </a:endParaRPr>
          </a:p>
          <a:p>
            <a:r>
              <a:rPr lang="en-US" sz="2000" baseline="30000" dirty="0">
                <a:solidFill>
                  <a:srgbClr val="383838"/>
                </a:solidFill>
                <a:latin typeface="Georgia" panose="02040502050405020303" pitchFamily="18" charset="0"/>
              </a:rPr>
              <a:t>9</a:t>
            </a:r>
            <a:r>
              <a:rPr lang="en-US" sz="2000" dirty="0">
                <a:solidFill>
                  <a:srgbClr val="383838"/>
                </a:solidFill>
                <a:latin typeface="Georgia" panose="02040502050405020303" pitchFamily="18" charset="0"/>
              </a:rPr>
              <a:t>         </a:t>
            </a:r>
            <a:r>
              <a:rPr lang="en-US" sz="2000" dirty="0">
                <a:solidFill>
                  <a:srgbClr val="FF6600"/>
                </a:solidFill>
                <a:latin typeface="Georgia" panose="02040502050405020303" pitchFamily="18" charset="0"/>
              </a:rPr>
              <a:t>“If she is a wall,</a:t>
            </a:r>
            <a:br>
              <a:rPr lang="en-US" sz="2000" dirty="0">
                <a:solidFill>
                  <a:srgbClr val="383838"/>
                </a:solidFill>
                <a:latin typeface="Georgia" panose="02040502050405020303" pitchFamily="18" charset="0"/>
              </a:rPr>
            </a:br>
            <a:r>
              <a:rPr lang="en-US" sz="2000" dirty="0">
                <a:solidFill>
                  <a:srgbClr val="FF6600"/>
                </a:solidFill>
                <a:latin typeface="Georgia" panose="02040502050405020303" pitchFamily="18" charset="0"/>
              </a:rPr>
              <a:t>          We will build on her a battlement of silver;</a:t>
            </a:r>
            <a:br>
              <a:rPr lang="en-US" sz="2000" dirty="0">
                <a:solidFill>
                  <a:srgbClr val="383838"/>
                </a:solidFill>
                <a:latin typeface="Georgia" panose="02040502050405020303" pitchFamily="18" charset="0"/>
              </a:rPr>
            </a:br>
            <a:r>
              <a:rPr lang="en-US" sz="2000" dirty="0">
                <a:solidFill>
                  <a:srgbClr val="FF6600"/>
                </a:solidFill>
                <a:latin typeface="Georgia" panose="02040502050405020303" pitchFamily="18" charset="0"/>
              </a:rPr>
              <a:t>          But if she is a door,</a:t>
            </a:r>
            <a:br>
              <a:rPr lang="en-US" sz="2000" dirty="0">
                <a:solidFill>
                  <a:srgbClr val="383838"/>
                </a:solidFill>
                <a:latin typeface="Georgia" panose="02040502050405020303" pitchFamily="18" charset="0"/>
              </a:rPr>
            </a:br>
            <a:r>
              <a:rPr lang="en-US" sz="2000" dirty="0">
                <a:solidFill>
                  <a:srgbClr val="FF6600"/>
                </a:solidFill>
                <a:latin typeface="Georgia" panose="02040502050405020303" pitchFamily="18" charset="0"/>
              </a:rPr>
              <a:t>          We will barricade her with planks of cedar.”</a:t>
            </a:r>
            <a:endParaRPr lang="en-US" sz="2000" dirty="0">
              <a:solidFill>
                <a:srgbClr val="383838"/>
              </a:solidFill>
              <a:latin typeface="Georgia" panose="02040502050405020303" pitchFamily="18" charset="0"/>
            </a:endParaRPr>
          </a:p>
          <a:p>
            <a:endParaRPr lang="en-US" sz="18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1555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298" name="Text Box 10">
            <a:extLst>
              <a:ext uri="{FF2B5EF4-FFF2-40B4-BE49-F238E27FC236}">
                <a16:creationId xmlns:a16="http://schemas.microsoft.com/office/drawing/2014/main" id="{02003EFC-4849-4030-0194-ED71CEAFECA1}"/>
              </a:ext>
            </a:extLst>
          </p:cNvPr>
          <p:cNvSpPr txBox="1">
            <a:spLocks noChangeArrowheads="1"/>
          </p:cNvSpPr>
          <p:nvPr/>
        </p:nvSpPr>
        <p:spPr bwMode="auto">
          <a:xfrm>
            <a:off x="1676400" y="3657601"/>
            <a:ext cx="8305800" cy="52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Inconceivably Ignored by NT writers</a:t>
            </a:r>
          </a:p>
        </p:txBody>
      </p:sp>
      <p:sp>
        <p:nvSpPr>
          <p:cNvPr id="12290" name="WordArt 2">
            <a:extLst>
              <a:ext uri="{FF2B5EF4-FFF2-40B4-BE49-F238E27FC236}">
                <a16:creationId xmlns:a16="http://schemas.microsoft.com/office/drawing/2014/main" id="{745B8F95-C637-3B84-D229-34FDCCF2B380}"/>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12291" name="Rectangle 3">
            <a:extLst>
              <a:ext uri="{FF2B5EF4-FFF2-40B4-BE49-F238E27FC236}">
                <a16:creationId xmlns:a16="http://schemas.microsoft.com/office/drawing/2014/main" id="{F9DB7C06-B65A-315F-2049-2D2DA03A33E5}"/>
              </a:ext>
            </a:extLst>
          </p:cNvPr>
          <p:cNvSpPr>
            <a:spLocks noChangeArrowheads="1"/>
          </p:cNvSpPr>
          <p:nvPr/>
        </p:nvSpPr>
        <p:spPr bwMode="auto">
          <a:xfrm>
            <a:off x="1752600" y="1828800"/>
            <a:ext cx="5562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Evaluating the Allegorical Interpretation</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p:txBody>
      </p:sp>
      <p:sp>
        <p:nvSpPr>
          <p:cNvPr id="12294" name="Text Box 6">
            <a:extLst>
              <a:ext uri="{FF2B5EF4-FFF2-40B4-BE49-F238E27FC236}">
                <a16:creationId xmlns:a16="http://schemas.microsoft.com/office/drawing/2014/main" id="{ED83729B-168F-EE06-72DC-0121C3A128AF}"/>
              </a:ext>
            </a:extLst>
          </p:cNvPr>
          <p:cNvSpPr txBox="1">
            <a:spLocks noChangeArrowheads="1"/>
          </p:cNvSpPr>
          <p:nvPr/>
        </p:nvSpPr>
        <p:spPr bwMode="auto">
          <a:xfrm>
            <a:off x="3048000" y="2895601"/>
            <a:ext cx="7391400" cy="32051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en-US" altLang="en-US" sz="2400" b="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000000"/>
              </a:solidFill>
              <a:effectLst>
                <a:outerShdw blurRad="38100" dist="38100" dir="2700000" algn="tl">
                  <a:srgbClr val="FFFFFF"/>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000000"/>
              </a:solidFill>
              <a:effectLst>
                <a:outerShdw blurRad="38100" dist="38100" dir="2700000" algn="tl">
                  <a:srgbClr val="FFFFFF"/>
                </a:outerShdw>
              </a:effectLst>
              <a:latin typeface="Verdana" panose="020B0604030504040204" pitchFamily="34" charset="0"/>
            </a:endParaRPr>
          </a:p>
        </p:txBody>
      </p:sp>
      <p:sp>
        <p:nvSpPr>
          <p:cNvPr id="12296" name="Text Box 8">
            <a:extLst>
              <a:ext uri="{FF2B5EF4-FFF2-40B4-BE49-F238E27FC236}">
                <a16:creationId xmlns:a16="http://schemas.microsoft.com/office/drawing/2014/main" id="{DCD2AC1E-F397-0F70-6A01-006C5036C00C}"/>
              </a:ext>
            </a:extLst>
          </p:cNvPr>
          <p:cNvSpPr txBox="1">
            <a:spLocks noChangeArrowheads="1"/>
          </p:cNvSpPr>
          <p:nvPr/>
        </p:nvSpPr>
        <p:spPr bwMode="auto">
          <a:xfrm>
            <a:off x="3352800" y="2971800"/>
            <a:ext cx="6858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000000"/>
                </a:solidFill>
                <a:effectLst>
                  <a:outerShdw blurRad="38100" dist="38100" dir="2700000" algn="tl">
                    <a:srgbClr val="FFFFFF"/>
                  </a:outerShdw>
                </a:effectLst>
                <a:latin typeface="Verdana" panose="020B0604030504040204" pitchFamily="34" charset="0"/>
              </a:rPr>
              <a:t>Garrett: "Fairly unambiguous allusions to love play appear in the text...Such language is simply inappropriate as a description of the love between God and his people, other biblical metaphors notwithstanding.”</a:t>
            </a:r>
          </a:p>
        </p:txBody>
      </p:sp>
      <p:sp>
        <p:nvSpPr>
          <p:cNvPr id="12297" name="Text Box 9">
            <a:extLst>
              <a:ext uri="{FF2B5EF4-FFF2-40B4-BE49-F238E27FC236}">
                <a16:creationId xmlns:a16="http://schemas.microsoft.com/office/drawing/2014/main" id="{FF1128A6-EFFC-16D2-B261-A6E5B8D757BA}"/>
              </a:ext>
            </a:extLst>
          </p:cNvPr>
          <p:cNvSpPr txBox="1">
            <a:spLocks noChangeArrowheads="1"/>
          </p:cNvSpPr>
          <p:nvPr/>
        </p:nvSpPr>
        <p:spPr bwMode="auto">
          <a:xfrm>
            <a:off x="3352800" y="53340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i="1" u="sng">
                <a:solidFill>
                  <a:srgbClr val="000000"/>
                </a:solidFill>
                <a:effectLst>
                  <a:outerShdw blurRad="38100" dist="38100" dir="2700000" algn="tl">
                    <a:srgbClr val="FFFFFF"/>
                  </a:outerShdw>
                </a:effectLst>
                <a:latin typeface="Verdana" panose="020B0604030504040204" pitchFamily="34" charset="0"/>
              </a:rPr>
              <a:t>But why</a:t>
            </a:r>
            <a:r>
              <a:rPr lang="en-US" altLang="en-US" sz="2400" b="1" i="1">
                <a:solidFill>
                  <a:srgbClr val="000000"/>
                </a:solidFill>
                <a:effectLst>
                  <a:outerShdw blurRad="38100" dist="38100" dir="2700000" algn="tl">
                    <a:srgbClr val="FFFFFF"/>
                  </a:outerShdw>
                </a:effectLst>
                <a:latin typeface="Verdan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The people standing by are impressed with this example of love before them. They would like advice for their younger sister. She has not yet started developing into a woman, but they would like to give her the best chance of finding true love when she does mature. “What preparations,” they ask, “should we make for our sister?”</a:t>
            </a:r>
          </a:p>
          <a:p>
            <a:r>
              <a:rPr lang="en-US" dirty="0"/>
              <a:t>They continue by describing their current plans. If it turns out that she shows a strong strength of character and she will not easily give her love to any man, then they plan to enhance her beauty by showing off her best features. They will reward her sound judgment. However, if it turns out that she “man-hungry,” pursuing every handsome body that comes her way, then they will protect her by preserving her virtue. Some women grow up desiring to be promiscuous and, while they are young, they need to be protected from themselves.</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3809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800" u="sng" dirty="0">
              <a:solidFill>
                <a:schemeClr val="accent6">
                  <a:lumMod val="75000"/>
                </a:schemeClr>
              </a:solidFill>
              <a:effectLst>
                <a:outerShdw blurRad="38100" dist="38100" dir="2700000" algn="tl">
                  <a:srgbClr val="000000">
                    <a:alpha val="43137"/>
                  </a:srgbClr>
                </a:outerShdw>
              </a:effectLst>
            </a:endParaRPr>
          </a:p>
          <a:p>
            <a:r>
              <a:rPr lang="en-US" sz="2600" b="0" dirty="0">
                <a:solidFill>
                  <a:srgbClr val="383838"/>
                </a:solidFill>
                <a:latin typeface="Georgia" panose="02040502050405020303" pitchFamily="18" charset="0"/>
              </a:rPr>
              <a:t> </a:t>
            </a:r>
            <a:r>
              <a:rPr lang="en-US" sz="2600" b="0" baseline="30000" dirty="0">
                <a:solidFill>
                  <a:srgbClr val="383838"/>
                </a:solidFill>
                <a:latin typeface="Georgia" panose="02040502050405020303" pitchFamily="18" charset="0"/>
              </a:rPr>
              <a:t>10</a:t>
            </a:r>
            <a:r>
              <a:rPr lang="en-US" sz="2600" b="0" dirty="0">
                <a:solidFill>
                  <a:srgbClr val="383838"/>
                </a:solidFill>
                <a:latin typeface="Georgia" panose="02040502050405020303" pitchFamily="18" charset="0"/>
              </a:rPr>
              <a:t>       </a:t>
            </a:r>
            <a:r>
              <a:rPr lang="en-US" sz="2600" b="0" dirty="0">
                <a:solidFill>
                  <a:srgbClr val="FF00FF"/>
                </a:solidFill>
                <a:latin typeface="Georgia" panose="02040502050405020303" pitchFamily="18" charset="0"/>
              </a:rPr>
              <a:t>“I was a wall, and my breasts were like towers;</a:t>
            </a:r>
            <a:br>
              <a:rPr lang="en-US" sz="2600" b="0" dirty="0">
                <a:solidFill>
                  <a:srgbClr val="383838"/>
                </a:solidFill>
                <a:latin typeface="Georgia" panose="02040502050405020303" pitchFamily="18" charset="0"/>
              </a:rPr>
            </a:br>
            <a:r>
              <a:rPr lang="en-US" sz="2600" b="0" dirty="0">
                <a:solidFill>
                  <a:srgbClr val="FF00FF"/>
                </a:solidFill>
                <a:latin typeface="Georgia" panose="02040502050405020303" pitchFamily="18" charset="0"/>
              </a:rPr>
              <a:t>          Then I became in his eyes as one who finds peace.</a:t>
            </a:r>
            <a:endParaRPr lang="en-US" sz="2600" b="0" dirty="0">
              <a:solidFill>
                <a:srgbClr val="383838"/>
              </a:solidFill>
              <a:latin typeface="Georgia" panose="02040502050405020303" pitchFamily="18" charset="0"/>
            </a:endParaRPr>
          </a:p>
          <a:p>
            <a:r>
              <a:rPr lang="en-US" sz="2600" b="0" baseline="30000" dirty="0">
                <a:solidFill>
                  <a:srgbClr val="383838"/>
                </a:solidFill>
                <a:latin typeface="Georgia" panose="02040502050405020303" pitchFamily="18" charset="0"/>
              </a:rPr>
              <a:t>11</a:t>
            </a:r>
            <a:r>
              <a:rPr lang="en-US" sz="2600" b="0" dirty="0">
                <a:solidFill>
                  <a:srgbClr val="383838"/>
                </a:solidFill>
                <a:latin typeface="Georgia" panose="02040502050405020303" pitchFamily="18" charset="0"/>
              </a:rPr>
              <a:t>      </a:t>
            </a:r>
            <a:r>
              <a:rPr lang="en-US" sz="2600" b="0" dirty="0">
                <a:solidFill>
                  <a:srgbClr val="FF00FF"/>
                </a:solidFill>
                <a:latin typeface="Georgia" panose="02040502050405020303" pitchFamily="18" charset="0"/>
              </a:rPr>
              <a:t> “Solomon had a vineyard at Baal-</a:t>
            </a:r>
            <a:r>
              <a:rPr lang="en-US" sz="2600" b="0" dirty="0" err="1">
                <a:solidFill>
                  <a:srgbClr val="FF00FF"/>
                </a:solidFill>
                <a:latin typeface="Georgia" panose="02040502050405020303" pitchFamily="18" charset="0"/>
              </a:rPr>
              <a:t>hamon</a:t>
            </a:r>
            <a:r>
              <a:rPr lang="en-US" sz="2600" b="0" dirty="0">
                <a:solidFill>
                  <a:srgbClr val="FF00FF"/>
                </a:solidFill>
                <a:latin typeface="Georgia" panose="02040502050405020303" pitchFamily="18" charset="0"/>
              </a:rPr>
              <a:t>;</a:t>
            </a:r>
            <a:br>
              <a:rPr lang="en-US" sz="2600" b="0" dirty="0">
                <a:solidFill>
                  <a:srgbClr val="383838"/>
                </a:solidFill>
                <a:latin typeface="Georgia" panose="02040502050405020303" pitchFamily="18" charset="0"/>
              </a:rPr>
            </a:br>
            <a:r>
              <a:rPr lang="en-US" sz="2600" b="0" dirty="0">
                <a:solidFill>
                  <a:srgbClr val="FF00FF"/>
                </a:solidFill>
                <a:latin typeface="Georgia" panose="02040502050405020303" pitchFamily="18" charset="0"/>
              </a:rPr>
              <a:t>          He entrusted the vineyard to caretakers.</a:t>
            </a:r>
            <a:br>
              <a:rPr lang="en-US" sz="2600" b="0" dirty="0">
                <a:solidFill>
                  <a:srgbClr val="383838"/>
                </a:solidFill>
                <a:latin typeface="Georgia" panose="02040502050405020303" pitchFamily="18" charset="0"/>
              </a:rPr>
            </a:br>
            <a:r>
              <a:rPr lang="en-US" sz="2600" b="0" dirty="0">
                <a:solidFill>
                  <a:srgbClr val="FF00FF"/>
                </a:solidFill>
                <a:latin typeface="Georgia" panose="02040502050405020303" pitchFamily="18" charset="0"/>
              </a:rPr>
              <a:t>          Each one was to bring a thousand </a:t>
            </a:r>
            <a:r>
              <a:rPr lang="en-US" sz="2600" b="0" i="1" dirty="0">
                <a:solidFill>
                  <a:srgbClr val="FF00FF"/>
                </a:solidFill>
                <a:latin typeface="Georgia" panose="02040502050405020303" pitchFamily="18" charset="0"/>
              </a:rPr>
              <a:t>shekels</a:t>
            </a:r>
            <a:r>
              <a:rPr lang="en-US" sz="2600" b="0" dirty="0">
                <a:solidFill>
                  <a:srgbClr val="FF00FF"/>
                </a:solidFill>
                <a:latin typeface="Georgia" panose="02040502050405020303" pitchFamily="18" charset="0"/>
              </a:rPr>
              <a:t> of silver for its fruit.</a:t>
            </a:r>
            <a:endParaRPr lang="en-US" sz="2600" b="0" dirty="0">
              <a:solidFill>
                <a:srgbClr val="383838"/>
              </a:solidFill>
              <a:latin typeface="Georgia" panose="02040502050405020303" pitchFamily="18" charset="0"/>
            </a:endParaRPr>
          </a:p>
          <a:p>
            <a:r>
              <a:rPr lang="en-US" sz="2600" b="0" baseline="30000" dirty="0">
                <a:solidFill>
                  <a:srgbClr val="383838"/>
                </a:solidFill>
                <a:latin typeface="Georgia" panose="02040502050405020303" pitchFamily="18" charset="0"/>
              </a:rPr>
              <a:t>12</a:t>
            </a:r>
            <a:r>
              <a:rPr lang="en-US" sz="2600" b="0" dirty="0">
                <a:solidFill>
                  <a:srgbClr val="383838"/>
                </a:solidFill>
                <a:latin typeface="Georgia" panose="02040502050405020303" pitchFamily="18" charset="0"/>
              </a:rPr>
              <a:t>       </a:t>
            </a:r>
            <a:r>
              <a:rPr lang="en-US" sz="2600" b="0" dirty="0">
                <a:solidFill>
                  <a:srgbClr val="FF00FF"/>
                </a:solidFill>
                <a:latin typeface="Georgia" panose="02040502050405020303" pitchFamily="18" charset="0"/>
              </a:rPr>
              <a:t>“My very own vineyard is at my disposal;</a:t>
            </a:r>
            <a:br>
              <a:rPr lang="en-US" sz="2600" b="0" dirty="0">
                <a:solidFill>
                  <a:srgbClr val="383838"/>
                </a:solidFill>
                <a:latin typeface="Georgia" panose="02040502050405020303" pitchFamily="18" charset="0"/>
              </a:rPr>
            </a:br>
            <a:r>
              <a:rPr lang="en-US" sz="2600" b="0" dirty="0">
                <a:solidFill>
                  <a:srgbClr val="FF00FF"/>
                </a:solidFill>
                <a:latin typeface="Georgia" panose="02040502050405020303" pitchFamily="18" charset="0"/>
              </a:rPr>
              <a:t>          The thousand </a:t>
            </a:r>
            <a:r>
              <a:rPr lang="en-US" sz="2600" b="0" i="1" dirty="0">
                <a:solidFill>
                  <a:srgbClr val="FF00FF"/>
                </a:solidFill>
                <a:latin typeface="Georgia" panose="02040502050405020303" pitchFamily="18" charset="0"/>
              </a:rPr>
              <a:t>shekels</a:t>
            </a:r>
            <a:r>
              <a:rPr lang="en-US" sz="2600" b="0" dirty="0">
                <a:solidFill>
                  <a:srgbClr val="FF00FF"/>
                </a:solidFill>
                <a:latin typeface="Georgia" panose="02040502050405020303" pitchFamily="18" charset="0"/>
              </a:rPr>
              <a:t> are for you, Solomon,</a:t>
            </a:r>
            <a:br>
              <a:rPr lang="en-US" sz="2600" b="0" dirty="0">
                <a:solidFill>
                  <a:srgbClr val="383838"/>
                </a:solidFill>
                <a:latin typeface="Georgia" panose="02040502050405020303" pitchFamily="18" charset="0"/>
              </a:rPr>
            </a:br>
            <a:r>
              <a:rPr lang="en-US" sz="2600" b="0" dirty="0">
                <a:solidFill>
                  <a:srgbClr val="FF00FF"/>
                </a:solidFill>
                <a:latin typeface="Georgia" panose="02040502050405020303" pitchFamily="18" charset="0"/>
              </a:rPr>
              <a:t>          And two hundred are for those who take care of its fruit.”</a:t>
            </a:r>
            <a:endParaRPr lang="en-US" sz="2600" b="0" dirty="0">
              <a:solidFill>
                <a:srgbClr val="383838"/>
              </a:solidFill>
              <a:latin typeface="Georgia" panose="02040502050405020303" pitchFamily="18" charset="0"/>
            </a:endParaRP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5295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6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err="1">
                <a:solidFill>
                  <a:srgbClr val="C00000"/>
                </a:solidFill>
                <a:effectLst>
                  <a:outerShdw blurRad="38100" dist="38100" dir="2700000" algn="tl">
                    <a:srgbClr val="000000">
                      <a:alpha val="43137"/>
                    </a:srgbClr>
                  </a:outerShdw>
                </a:effectLst>
              </a:rPr>
              <a:t>Shulammith</a:t>
            </a:r>
            <a:r>
              <a:rPr lang="en-US" dirty="0">
                <a:solidFill>
                  <a:srgbClr val="C00000"/>
                </a:solidFill>
                <a:effectLst>
                  <a:outerShdw blurRad="38100" dist="38100" dir="2700000" algn="tl">
                    <a:srgbClr val="000000">
                      <a:alpha val="43137"/>
                    </a:srgbClr>
                  </a:outerShdw>
                </a:effectLst>
              </a:rPr>
              <a:t> recalls that in her youth she was a wall. She had the strength of character to repel the advances of men. She kept her resolve until the day she married Solomon. The phrase “Then I became in his eyes as one who finds peace” is a pun in Hebrew. Solomon means peace and she found peace in her Solomon. This is why she is known as </a:t>
            </a:r>
            <a:r>
              <a:rPr lang="en-US" dirty="0" err="1">
                <a:solidFill>
                  <a:srgbClr val="C00000"/>
                </a:solidFill>
                <a:effectLst>
                  <a:outerShdw blurRad="38100" dist="38100" dir="2700000" algn="tl">
                    <a:srgbClr val="000000">
                      <a:alpha val="43137"/>
                    </a:srgbClr>
                  </a:outerShdw>
                </a:effectLst>
              </a:rPr>
              <a:t>Shulammith</a:t>
            </a:r>
            <a:r>
              <a:rPr lang="en-US" dirty="0">
                <a:solidFill>
                  <a:srgbClr val="C00000"/>
                </a:solidFill>
                <a:effectLst>
                  <a:outerShdw blurRad="38100" dist="38100" dir="2700000" algn="tl">
                    <a:srgbClr val="000000">
                      <a:alpha val="43137"/>
                    </a:srgbClr>
                  </a:outerShdw>
                </a:effectLst>
              </a:rPr>
              <a:t>, the female version of the Hebrew word for peace.</a:t>
            </a:r>
          </a:p>
          <a:p>
            <a:r>
              <a:rPr lang="en-US" dirty="0">
                <a:solidFill>
                  <a:srgbClr val="C00000"/>
                </a:solidFill>
                <a:effectLst>
                  <a:outerShdw blurRad="38100" dist="38100" dir="2700000" algn="tl">
                    <a:srgbClr val="000000">
                      <a:alpha val="43137"/>
                    </a:srgbClr>
                  </a:outerShdw>
                </a:effectLst>
              </a:rPr>
              <a:t>Recall from chapter 1 that </a:t>
            </a:r>
            <a:r>
              <a:rPr lang="en-US" dirty="0" err="1">
                <a:solidFill>
                  <a:srgbClr val="C00000"/>
                </a:solidFill>
                <a:effectLst>
                  <a:outerShdw blurRad="38100" dist="38100" dir="2700000" algn="tl">
                    <a:srgbClr val="000000">
                      <a:alpha val="43137"/>
                    </a:srgbClr>
                  </a:outerShdw>
                </a:effectLst>
              </a:rPr>
              <a:t>Shulammith</a:t>
            </a:r>
            <a:r>
              <a:rPr lang="en-US" dirty="0">
                <a:solidFill>
                  <a:srgbClr val="C00000"/>
                </a:solidFill>
                <a:effectLst>
                  <a:outerShdw blurRad="38100" dist="38100" dir="2700000" algn="tl">
                    <a:srgbClr val="000000">
                      <a:alpha val="43137"/>
                    </a:srgbClr>
                  </a:outerShdw>
                </a:effectLst>
              </a:rPr>
              <a:t> mentioned that she used to work in a vineyard. That vineyard was located in Baal-Hamon and was owned by Solomon. Caretakers were hired to tend the vineyard and expected to turn a good profit from its fruit. It was there, while Solomon was inspecting his vineyard, that she and he first met. It </a:t>
            </a:r>
            <a:r>
              <a:rPr lang="en-US" dirty="0" err="1">
                <a:solidFill>
                  <a:srgbClr val="C00000"/>
                </a:solidFill>
                <a:effectLst>
                  <a:outerShdw blurRad="38100" dist="38100" dir="2700000" algn="tl">
                    <a:srgbClr val="000000">
                      <a:alpha val="43137"/>
                    </a:srgbClr>
                  </a:outerShdw>
                </a:effectLst>
              </a:rPr>
              <a:t>echos</a:t>
            </a:r>
            <a:r>
              <a:rPr lang="en-US" dirty="0">
                <a:solidFill>
                  <a:srgbClr val="C00000"/>
                </a:solidFill>
                <a:effectLst>
                  <a:outerShdw blurRad="38100" dist="38100" dir="2700000" algn="tl">
                    <a:srgbClr val="000000">
                      <a:alpha val="43137"/>
                    </a:srgbClr>
                  </a:outerShdw>
                </a:effectLst>
              </a:rPr>
              <a:t> the meeting of Ruth and Boaz in Ruth chapter 2. Perhaps her own stepbrothers were the primary caretakers of Solomon’s vineyard.</a:t>
            </a:r>
          </a:p>
          <a:p>
            <a:r>
              <a:rPr lang="en-US" dirty="0">
                <a:solidFill>
                  <a:srgbClr val="C00000"/>
                </a:solidFill>
                <a:effectLst>
                  <a:outerShdw blurRad="38100" dist="38100" dir="2700000" algn="tl">
                    <a:srgbClr val="000000">
                      <a:alpha val="43137"/>
                    </a:srgbClr>
                  </a:outerShdw>
                </a:effectLst>
              </a:rPr>
              <a:t>Though Solomon owned the vineyard, </a:t>
            </a:r>
            <a:r>
              <a:rPr lang="en-US" dirty="0" err="1">
                <a:solidFill>
                  <a:srgbClr val="C00000"/>
                </a:solidFill>
                <a:effectLst>
                  <a:outerShdw blurRad="38100" dist="38100" dir="2700000" algn="tl">
                    <a:srgbClr val="000000">
                      <a:alpha val="43137"/>
                    </a:srgbClr>
                  </a:outerShdw>
                </a:effectLst>
              </a:rPr>
              <a:t>Shulammith</a:t>
            </a:r>
            <a:r>
              <a:rPr lang="en-US" dirty="0">
                <a:solidFill>
                  <a:srgbClr val="C00000"/>
                </a:solidFill>
                <a:effectLst>
                  <a:outerShdw blurRad="38100" dist="38100" dir="2700000" algn="tl">
                    <a:srgbClr val="000000">
                      <a:alpha val="43137"/>
                    </a:srgbClr>
                  </a:outerShdw>
                </a:effectLst>
              </a:rPr>
              <a:t> owned herself. She chose whom she would marry, but she owes a great debt of gratitude to her husband for noticing her. He gave her the chance to blossom as no one else would have been able to do. She also recognized a debt of gratitude to her stepbrothers, though not as great as that for Solomon. Even though she did not like working in the vineyard, without being there, she would have never met Solomon. She may have thought her stepbrothers were mean, but she sees now that they had protected her.</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291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6A47C3-341A-2D4C-FAA9-EA5F93711550}"/>
              </a:ext>
            </a:extLst>
          </p:cNvPr>
          <p:cNvSpPr txBox="1"/>
          <p:nvPr/>
        </p:nvSpPr>
        <p:spPr>
          <a:xfrm>
            <a:off x="127818" y="115503"/>
            <a:ext cx="11867537" cy="6665158"/>
          </a:xfrm>
          <a:prstGeom prst="rect">
            <a:avLst/>
          </a:prstGeom>
          <a:noFill/>
        </p:spPr>
        <p:txBody>
          <a:bodyPr wrap="square">
            <a:spAutoFit/>
          </a:bodyPr>
          <a:lstStyle/>
          <a:p>
            <a:pPr marL="0" marR="0" fontAlgn="base">
              <a:lnSpc>
                <a:spcPct val="107000"/>
              </a:lnSpc>
              <a:spcBef>
                <a:spcPts val="0"/>
              </a:spcBef>
              <a:spcAft>
                <a:spcPts val="0"/>
              </a:spcAft>
            </a:pPr>
            <a:r>
              <a:rPr lang="en-US" sz="8800" b="1" dirty="0">
                <a:solidFill>
                  <a:srgbClr val="000000"/>
                </a:solidFill>
                <a:effectLst/>
                <a:latin typeface="Castellar" panose="020A0402060406010301" pitchFamily="18" charset="0"/>
                <a:ea typeface="Times New Roman" panose="02020603050405020304" pitchFamily="18" charset="0"/>
                <a:cs typeface="Times New Roman" panose="02020603050405020304" pitchFamily="18" charset="0"/>
              </a:rPr>
              <a:t>Epilogue (8:13-14)</a:t>
            </a:r>
            <a:endParaRPr lang="en-US" sz="8800" b="1" dirty="0">
              <a:effectLst/>
              <a:latin typeface="Castellar" panose="020A0402060406010301" pitchFamily="18"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2100"/>
              </a:spcAft>
            </a:pPr>
            <a:r>
              <a:rPr lang="en-US" sz="2400" b="1" dirty="0">
                <a:solidFill>
                  <a:srgbClr val="444444"/>
                </a:solidFill>
                <a:effectLst/>
                <a:latin typeface="Castellar" panose="020A0402060406010301" pitchFamily="18" charset="0"/>
                <a:ea typeface="Times New Roman" panose="02020603050405020304" pitchFamily="18" charset="0"/>
                <a:cs typeface="Times New Roman" panose="02020603050405020304" pitchFamily="18" charset="0"/>
              </a:rPr>
              <a:t>The Song then ends with them calling for each other and going off together, joined in marriage (8:13-14). He wants to hear her voice and be in her company. She wants him to come to her and enjoy being with her. She encourages him to be like a gazelle or a young stag on the mountains. She invites him to be joined with her in love and intimacy. When both husband </a:t>
            </a:r>
            <a:r>
              <a:rPr lang="en-US" sz="2400" b="1" dirty="0">
                <a:solidFill>
                  <a:srgbClr val="444444"/>
                </a:solidFill>
                <a:latin typeface="Castellar" panose="020A0402060406010301" pitchFamily="18" charset="0"/>
                <a:ea typeface="Times New Roman" panose="02020603050405020304" pitchFamily="18" charset="0"/>
                <a:cs typeface="Times New Roman" panose="02020603050405020304" pitchFamily="18" charset="0"/>
              </a:rPr>
              <a:t>&amp;</a:t>
            </a:r>
            <a:r>
              <a:rPr lang="en-US" sz="2400" b="1" dirty="0">
                <a:solidFill>
                  <a:srgbClr val="444444"/>
                </a:solidFill>
                <a:effectLst/>
                <a:latin typeface="Castellar" panose="020A0402060406010301" pitchFamily="18" charset="0"/>
                <a:ea typeface="Times New Roman" panose="02020603050405020304" pitchFamily="18" charset="0"/>
                <a:cs typeface="Times New Roman" panose="02020603050405020304" pitchFamily="18" charset="0"/>
              </a:rPr>
              <a:t> wife give themselves completely to one another, the marriage becomes what God wanted it  to be. Both are enthralled and enjoy the marital benefits. Marriage becomes beautiful and fulfilling, rather than what the world portrays marriage, as if some antiquated concept. Marriage is the pinnacle of love that carries the couple to new joys and heights</a:t>
            </a:r>
            <a:r>
              <a:rPr lang="en-US" sz="2400" dirty="0">
                <a:solidFill>
                  <a:srgbClr val="444444"/>
                </a:solidFill>
                <a:effectLst/>
                <a:latin typeface="Castellar" panose="020A0402060406010301" pitchFamily="18" charset="0"/>
                <a:ea typeface="Times New Roman" panose="02020603050405020304" pitchFamily="18" charset="0"/>
                <a:cs typeface="Times New Roman" panose="02020603050405020304" pitchFamily="18" charset="0"/>
              </a:rPr>
              <a:t>.       </a:t>
            </a:r>
            <a:r>
              <a:rPr lang="en-US" dirty="0">
                <a:solidFill>
                  <a:srgbClr val="444444"/>
                </a:solidFill>
                <a:effectLst/>
                <a:latin typeface="Castellar" panose="020A0402060406010301" pitchFamily="18" charset="0"/>
                <a:ea typeface="Times New Roman" panose="02020603050405020304" pitchFamily="18" charset="0"/>
                <a:cs typeface="Times New Roman" panose="02020603050405020304" pitchFamily="18" charset="0"/>
              </a:rPr>
              <a:t>- Church of Christ Bible Study </a:t>
            </a:r>
            <a:endParaRPr lang="en-US" dirty="0">
              <a:effectLst/>
              <a:latin typeface="Castellar" panose="020A0402060406010301"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7163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1FFAF1-B513-AA6F-B577-9C0289073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75" y="1799924"/>
            <a:ext cx="10366408" cy="327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8914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Timeless messages: marriage &amp; courtship</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139271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509FB03-E040-6289-5B1A-C1098B3AACAE}"/>
              </a:ext>
            </a:extLst>
          </p:cNvPr>
          <p:cNvSpPr>
            <a:spLocks noGrp="1" noChangeArrowheads="1"/>
          </p:cNvSpPr>
          <p:nvPr>
            <p:ph type="body" idx="1"/>
          </p:nvPr>
        </p:nvSpPr>
        <p:spPr>
          <a:xfrm>
            <a:off x="2438400" y="1066800"/>
            <a:ext cx="7696200" cy="5562600"/>
          </a:xfrm>
        </p:spPr>
        <p:txBody>
          <a:bodyPr/>
          <a:lstStyle/>
          <a:p>
            <a:pPr marL="609600" indent="-609600">
              <a:lnSpc>
                <a:spcPct val="80000"/>
              </a:lnSpc>
            </a:pPr>
            <a:r>
              <a:rPr lang="en-US" altLang="en-US" sz="2400">
                <a:latin typeface="Arial Black" panose="020B0A04020102020204" pitchFamily="34" charset="0"/>
              </a:rPr>
              <a:t>Thoughts that help us in selecting the right kind of mate.</a:t>
            </a:r>
          </a:p>
          <a:p>
            <a:pPr marL="609600" indent="-609600">
              <a:lnSpc>
                <a:spcPct val="80000"/>
              </a:lnSpc>
            </a:pPr>
            <a:r>
              <a:rPr lang="en-US" altLang="en-US" sz="2400" b="1"/>
              <a:t>--Most people have more than one possibility as they select a spouse.</a:t>
            </a:r>
          </a:p>
          <a:p>
            <a:pPr marL="609600" indent="-609600">
              <a:lnSpc>
                <a:spcPct val="80000"/>
              </a:lnSpc>
            </a:pPr>
            <a:r>
              <a:rPr lang="en-US" altLang="en-US" sz="2400" b="1"/>
              <a:t>--Upon what is that selection to be based?</a:t>
            </a:r>
          </a:p>
          <a:p>
            <a:pPr marL="609600" indent="-609600">
              <a:lnSpc>
                <a:spcPct val="80000"/>
              </a:lnSpc>
            </a:pPr>
            <a:r>
              <a:rPr lang="en-US" altLang="en-US" sz="2400" b="1"/>
              <a:t>--The Shulammite could have “plaits of gold with studs of silver” (1:11), and all the perks of Solomon’s kingdom.</a:t>
            </a:r>
          </a:p>
          <a:p>
            <a:pPr marL="609600" indent="-609600">
              <a:lnSpc>
                <a:spcPct val="80000"/>
              </a:lnSpc>
            </a:pPr>
            <a:r>
              <a:rPr lang="en-US" altLang="en-US" sz="2400" b="1"/>
              <a:t>--Contrast with what the shepherd could offer. </a:t>
            </a:r>
          </a:p>
          <a:p>
            <a:pPr marL="609600" indent="-609600">
              <a:lnSpc>
                <a:spcPct val="80000"/>
              </a:lnSpc>
            </a:pPr>
            <a:r>
              <a:rPr lang="en-US" altLang="en-US" sz="2400" b="1"/>
              <a:t>--“What happened to the Shulamite comes to pass in the history of almost every young man and woman.  Especially in a country of endless possibilities like our own is this true.  She was places between opposite attractions that represented the true and the false ideals of life” (Griffis.82).</a:t>
            </a:r>
          </a:p>
        </p:txBody>
      </p:sp>
      <p:sp>
        <p:nvSpPr>
          <p:cNvPr id="43011" name="Rectangle 3">
            <a:extLst>
              <a:ext uri="{FF2B5EF4-FFF2-40B4-BE49-F238E27FC236}">
                <a16:creationId xmlns:a16="http://schemas.microsoft.com/office/drawing/2014/main" id="{52BD9A1F-A2E1-7053-B5A2-9668ABA300EE}"/>
              </a:ext>
            </a:extLst>
          </p:cNvPr>
          <p:cNvSpPr>
            <a:spLocks noGrp="1" noChangeArrowheads="1"/>
          </p:cNvSpPr>
          <p:nvPr>
            <p:ph type="title"/>
          </p:nvPr>
        </p:nvSpPr>
        <p:spPr>
          <a:xfrm>
            <a:off x="1981200" y="0"/>
            <a:ext cx="8229600" cy="1143000"/>
          </a:xfrm>
          <a:noFill/>
          <a:ln/>
        </p:spPr>
        <p:txBody>
          <a:bodyPr/>
          <a:lstStyle/>
          <a:p>
            <a:r>
              <a:rPr lang="en-US" altLang="en-US" sz="4800"/>
              <a:t>What this book Contributes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p:cTn id="7" dur="500" fill="hold"/>
                                        <p:tgtEl>
                                          <p:spTgt spid="43011"/>
                                        </p:tgtEl>
                                        <p:attrNameLst>
                                          <p:attrName>ppt_w</p:attrName>
                                        </p:attrNameLst>
                                      </p:cBhvr>
                                      <p:tavLst>
                                        <p:tav tm="0">
                                          <p:val>
                                            <p:fltVal val="0"/>
                                          </p:val>
                                        </p:tav>
                                        <p:tav tm="100000">
                                          <p:val>
                                            <p:strVal val="#ppt_w"/>
                                          </p:val>
                                        </p:tav>
                                      </p:tavLst>
                                    </p:anim>
                                    <p:anim calcmode="lin" valueType="num">
                                      <p:cBhvr>
                                        <p:cTn id="8" dur="500" fill="hold"/>
                                        <p:tgtEl>
                                          <p:spTgt spid="430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3010">
                                            <p:txEl>
                                              <p:pRg st="0" end="0"/>
                                            </p:txEl>
                                          </p:spTgt>
                                        </p:tgtEl>
                                        <p:attrNameLst>
                                          <p:attrName>style.visibility</p:attrName>
                                        </p:attrNameLst>
                                      </p:cBhvr>
                                      <p:to>
                                        <p:strVal val="visible"/>
                                      </p:to>
                                    </p:set>
                                    <p:anim calcmode="lin" valueType="num">
                                      <p:cBhvr>
                                        <p:cTn id="13" dur="500" fill="hold"/>
                                        <p:tgtEl>
                                          <p:spTgt spid="4301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30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3010">
                                            <p:txEl>
                                              <p:pRg st="1" end="1"/>
                                            </p:txEl>
                                          </p:spTgt>
                                        </p:tgtEl>
                                        <p:attrNameLst>
                                          <p:attrName>style.visibility</p:attrName>
                                        </p:attrNameLst>
                                      </p:cBhvr>
                                      <p:to>
                                        <p:strVal val="visible"/>
                                      </p:to>
                                    </p:set>
                                    <p:anim calcmode="lin" valueType="num">
                                      <p:cBhvr>
                                        <p:cTn id="19" dur="500" fill="hold"/>
                                        <p:tgtEl>
                                          <p:spTgt spid="4301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301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3010">
                                            <p:txEl>
                                              <p:pRg st="2" end="2"/>
                                            </p:txEl>
                                          </p:spTgt>
                                        </p:tgtEl>
                                        <p:attrNameLst>
                                          <p:attrName>style.visibility</p:attrName>
                                        </p:attrNameLst>
                                      </p:cBhvr>
                                      <p:to>
                                        <p:strVal val="visible"/>
                                      </p:to>
                                    </p:set>
                                    <p:anim calcmode="lin" valueType="num">
                                      <p:cBhvr>
                                        <p:cTn id="25" dur="500" fill="hold"/>
                                        <p:tgtEl>
                                          <p:spTgt spid="43010">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30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3010">
                                            <p:txEl>
                                              <p:pRg st="3" end="3"/>
                                            </p:txEl>
                                          </p:spTgt>
                                        </p:tgtEl>
                                        <p:attrNameLst>
                                          <p:attrName>style.visibility</p:attrName>
                                        </p:attrNameLst>
                                      </p:cBhvr>
                                      <p:to>
                                        <p:strVal val="visible"/>
                                      </p:to>
                                    </p:set>
                                    <p:anim calcmode="lin" valueType="num">
                                      <p:cBhvr>
                                        <p:cTn id="31" dur="500" fill="hold"/>
                                        <p:tgtEl>
                                          <p:spTgt spid="43010">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301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43010">
                                            <p:txEl>
                                              <p:pRg st="4" end="4"/>
                                            </p:txEl>
                                          </p:spTgt>
                                        </p:tgtEl>
                                        <p:attrNameLst>
                                          <p:attrName>style.visibility</p:attrName>
                                        </p:attrNameLst>
                                      </p:cBhvr>
                                      <p:to>
                                        <p:strVal val="visible"/>
                                      </p:to>
                                    </p:set>
                                    <p:anim calcmode="lin" valueType="num">
                                      <p:cBhvr>
                                        <p:cTn id="37" dur="500" fill="hold"/>
                                        <p:tgtEl>
                                          <p:spTgt spid="43010">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301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43010">
                                            <p:txEl>
                                              <p:pRg st="5" end="5"/>
                                            </p:txEl>
                                          </p:spTgt>
                                        </p:tgtEl>
                                        <p:attrNameLst>
                                          <p:attrName>style.visibility</p:attrName>
                                        </p:attrNameLst>
                                      </p:cBhvr>
                                      <p:to>
                                        <p:strVal val="visible"/>
                                      </p:to>
                                    </p:set>
                                    <p:anim calcmode="lin" valueType="num">
                                      <p:cBhvr>
                                        <p:cTn id="43" dur="500" fill="hold"/>
                                        <p:tgtEl>
                                          <p:spTgt spid="43010">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4301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P spid="43011" grpId="0"/>
    </p:bld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AA7DCE2-D87F-FA8E-53AF-37078BD2C803}"/>
              </a:ext>
            </a:extLst>
          </p:cNvPr>
          <p:cNvSpPr>
            <a:spLocks noGrp="1" noChangeArrowheads="1"/>
          </p:cNvSpPr>
          <p:nvPr>
            <p:ph type="body" idx="1"/>
          </p:nvPr>
        </p:nvSpPr>
        <p:spPr>
          <a:xfrm>
            <a:off x="2438400" y="1066800"/>
            <a:ext cx="7696200" cy="5562600"/>
          </a:xfrm>
        </p:spPr>
        <p:txBody>
          <a:bodyPr/>
          <a:lstStyle/>
          <a:p>
            <a:pPr marL="609600" indent="-609600">
              <a:lnSpc>
                <a:spcPct val="90000"/>
              </a:lnSpc>
            </a:pPr>
            <a:r>
              <a:rPr lang="en-US" altLang="en-US">
                <a:latin typeface="Arial Black" panose="020B0A04020102020204" pitchFamily="34" charset="0"/>
              </a:rPr>
              <a:t>Thoughts that help us in selecting the right kind of mate.</a:t>
            </a:r>
          </a:p>
          <a:p>
            <a:pPr marL="609600" indent="-609600">
              <a:lnSpc>
                <a:spcPct val="90000"/>
              </a:lnSpc>
            </a:pPr>
            <a:r>
              <a:rPr lang="en-US" altLang="en-US"/>
              <a:t>--She does not base her choice on riches.</a:t>
            </a:r>
          </a:p>
          <a:p>
            <a:pPr marL="609600" indent="-609600">
              <a:lnSpc>
                <a:spcPct val="90000"/>
              </a:lnSpc>
            </a:pPr>
            <a:r>
              <a:rPr lang="en-US" altLang="en-US"/>
              <a:t>--“If a man were to give all the riches of his house for love, It would be utterly despised” (8:7, NAS).  If one were to give all the wealth of his house for love, it would be utterly scorned (NIV).  </a:t>
            </a:r>
          </a:p>
        </p:txBody>
      </p:sp>
      <p:sp>
        <p:nvSpPr>
          <p:cNvPr id="44035" name="Rectangle 3">
            <a:extLst>
              <a:ext uri="{FF2B5EF4-FFF2-40B4-BE49-F238E27FC236}">
                <a16:creationId xmlns:a16="http://schemas.microsoft.com/office/drawing/2014/main" id="{DCE60229-FCD8-908A-6C37-7A6F3388F8FD}"/>
              </a:ext>
            </a:extLst>
          </p:cNvPr>
          <p:cNvSpPr>
            <a:spLocks noGrp="1" noChangeArrowheads="1"/>
          </p:cNvSpPr>
          <p:nvPr>
            <p:ph type="title"/>
          </p:nvPr>
        </p:nvSpPr>
        <p:spPr>
          <a:xfrm>
            <a:off x="1981200" y="0"/>
            <a:ext cx="8229600" cy="1143000"/>
          </a:xfrm>
          <a:noFill/>
          <a:ln/>
        </p:spPr>
        <p:txBody>
          <a:bodyPr/>
          <a:lstStyle/>
          <a:p>
            <a:r>
              <a:rPr lang="en-US" altLang="en-US" sz="4800"/>
              <a:t>What this book Contributes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500" fill="hold"/>
                                        <p:tgtEl>
                                          <p:spTgt spid="44035"/>
                                        </p:tgtEl>
                                        <p:attrNameLst>
                                          <p:attrName>ppt_w</p:attrName>
                                        </p:attrNameLst>
                                      </p:cBhvr>
                                      <p:tavLst>
                                        <p:tav tm="0">
                                          <p:val>
                                            <p:fltVal val="0"/>
                                          </p:val>
                                        </p:tav>
                                        <p:tav tm="100000">
                                          <p:val>
                                            <p:strVal val="#ppt_w"/>
                                          </p:val>
                                        </p:tav>
                                      </p:tavLst>
                                    </p:anim>
                                    <p:anim calcmode="lin" valueType="num">
                                      <p:cBhvr>
                                        <p:cTn id="8" dur="500" fill="hold"/>
                                        <p:tgtEl>
                                          <p:spTgt spid="4403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4034">
                                            <p:txEl>
                                              <p:pRg st="0" end="0"/>
                                            </p:txEl>
                                          </p:spTgt>
                                        </p:tgtEl>
                                        <p:attrNameLst>
                                          <p:attrName>style.visibility</p:attrName>
                                        </p:attrNameLst>
                                      </p:cBhvr>
                                      <p:to>
                                        <p:strVal val="visible"/>
                                      </p:to>
                                    </p:set>
                                    <p:anim calcmode="lin" valueType="num">
                                      <p:cBhvr>
                                        <p:cTn id="13" dur="500" fill="hold"/>
                                        <p:tgtEl>
                                          <p:spTgt spid="4403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40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4034">
                                            <p:txEl>
                                              <p:pRg st="1" end="1"/>
                                            </p:txEl>
                                          </p:spTgt>
                                        </p:tgtEl>
                                        <p:attrNameLst>
                                          <p:attrName>style.visibility</p:attrName>
                                        </p:attrNameLst>
                                      </p:cBhvr>
                                      <p:to>
                                        <p:strVal val="visible"/>
                                      </p:to>
                                    </p:set>
                                    <p:anim calcmode="lin" valueType="num">
                                      <p:cBhvr>
                                        <p:cTn id="19" dur="500" fill="hold"/>
                                        <p:tgtEl>
                                          <p:spTgt spid="4403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40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4034">
                                            <p:txEl>
                                              <p:pRg st="2" end="2"/>
                                            </p:txEl>
                                          </p:spTgt>
                                        </p:tgtEl>
                                        <p:attrNameLst>
                                          <p:attrName>style.visibility</p:attrName>
                                        </p:attrNameLst>
                                      </p:cBhvr>
                                      <p:to>
                                        <p:strVal val="visible"/>
                                      </p:to>
                                    </p:set>
                                    <p:anim calcmode="lin" valueType="num">
                                      <p:cBhvr>
                                        <p:cTn id="25" dur="500" fill="hold"/>
                                        <p:tgtEl>
                                          <p:spTgt spid="4403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403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P spid="44035" grpId="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CE8CF02-E996-7369-21CE-F0E183DE5A6F}"/>
              </a:ext>
            </a:extLst>
          </p:cNvPr>
          <p:cNvSpPr>
            <a:spLocks noGrp="1" noChangeArrowheads="1"/>
          </p:cNvSpPr>
          <p:nvPr>
            <p:ph type="body" idx="1"/>
          </p:nvPr>
        </p:nvSpPr>
        <p:spPr>
          <a:xfrm>
            <a:off x="2438400" y="1066800"/>
            <a:ext cx="7696200" cy="5562600"/>
          </a:xfrm>
        </p:spPr>
        <p:txBody>
          <a:bodyPr/>
          <a:lstStyle/>
          <a:p>
            <a:pPr marL="609600" indent="-609600">
              <a:lnSpc>
                <a:spcPct val="80000"/>
              </a:lnSpc>
            </a:pPr>
            <a:r>
              <a:rPr lang="en-US" altLang="en-US" sz="2800">
                <a:latin typeface="Arial Black" panose="020B0A04020102020204" pitchFamily="34" charset="0"/>
              </a:rPr>
              <a:t>Thoughts that help us in selecting the right kind of mate.</a:t>
            </a:r>
          </a:p>
          <a:p>
            <a:pPr marL="609600" indent="-609600">
              <a:lnSpc>
                <a:spcPct val="80000"/>
              </a:lnSpc>
            </a:pPr>
            <a:r>
              <a:rPr lang="en-US" altLang="en-US" sz="2800"/>
              <a:t>And then vv.11-12:  ASV:  Solomon had a vineyard at Baal-hamon; He let out the vineyard unto keepers; Every one for the fruit thereof was to bring a thousand pieces of silver.  My vineyard, which is mine, is before me: Thou, O Solomon, shalt have the thousand, And those that keep the fruit thereof two hundred.”</a:t>
            </a:r>
          </a:p>
          <a:p>
            <a:pPr marL="609600" indent="-609600">
              <a:lnSpc>
                <a:spcPct val="80000"/>
              </a:lnSpc>
            </a:pPr>
            <a:r>
              <a:rPr lang="en-US" altLang="en-US" sz="2800"/>
              <a:t>Her heart was not for sale.</a:t>
            </a:r>
          </a:p>
          <a:p>
            <a:pPr marL="609600" indent="-609600">
              <a:lnSpc>
                <a:spcPct val="80000"/>
              </a:lnSpc>
            </a:pPr>
            <a:r>
              <a:rPr lang="en-US" altLang="en-US" sz="2800"/>
              <a:t>The ability to see the worth of a humble person, and the beauty of true love.</a:t>
            </a:r>
          </a:p>
          <a:p>
            <a:pPr marL="609600" indent="-609600">
              <a:lnSpc>
                <a:spcPct val="80000"/>
              </a:lnSpc>
            </a:pPr>
            <a:r>
              <a:rPr lang="en-US" altLang="en-US" sz="2800"/>
              <a:t>Victory over true love over physical infatuation.</a:t>
            </a:r>
          </a:p>
        </p:txBody>
      </p:sp>
      <p:sp>
        <p:nvSpPr>
          <p:cNvPr id="45059" name="Rectangle 3">
            <a:extLst>
              <a:ext uri="{FF2B5EF4-FFF2-40B4-BE49-F238E27FC236}">
                <a16:creationId xmlns:a16="http://schemas.microsoft.com/office/drawing/2014/main" id="{590025FB-ABE4-B4F3-BFE7-D5F2357232DE}"/>
              </a:ext>
            </a:extLst>
          </p:cNvPr>
          <p:cNvSpPr>
            <a:spLocks noGrp="1" noChangeArrowheads="1"/>
          </p:cNvSpPr>
          <p:nvPr>
            <p:ph type="title"/>
          </p:nvPr>
        </p:nvSpPr>
        <p:spPr>
          <a:xfrm>
            <a:off x="1981200" y="0"/>
            <a:ext cx="8229600" cy="1143000"/>
          </a:xfrm>
          <a:noFill/>
          <a:ln/>
        </p:spPr>
        <p:txBody>
          <a:bodyPr/>
          <a:lstStyle/>
          <a:p>
            <a:r>
              <a:rPr lang="en-US" altLang="en-US" sz="4800"/>
              <a:t>What this book Contributes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ppt_w</p:attrName>
                                        </p:attrNameLst>
                                      </p:cBhvr>
                                      <p:tavLst>
                                        <p:tav tm="0">
                                          <p:val>
                                            <p:fltVal val="0"/>
                                          </p:val>
                                        </p:tav>
                                        <p:tav tm="100000">
                                          <p:val>
                                            <p:strVal val="#ppt_w"/>
                                          </p:val>
                                        </p:tav>
                                      </p:tavLst>
                                    </p:anim>
                                    <p:anim calcmode="lin" valueType="num">
                                      <p:cBhvr>
                                        <p:cTn id="8" dur="500" fill="hold"/>
                                        <p:tgtEl>
                                          <p:spTgt spid="450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5058">
                                            <p:txEl>
                                              <p:pRg st="0" end="0"/>
                                            </p:txEl>
                                          </p:spTgt>
                                        </p:tgtEl>
                                        <p:attrNameLst>
                                          <p:attrName>style.visibility</p:attrName>
                                        </p:attrNameLst>
                                      </p:cBhvr>
                                      <p:to>
                                        <p:strVal val="visible"/>
                                      </p:to>
                                    </p:set>
                                    <p:anim calcmode="lin" valueType="num">
                                      <p:cBhvr>
                                        <p:cTn id="13" dur="500" fill="hold"/>
                                        <p:tgtEl>
                                          <p:spTgt spid="4505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50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5058">
                                            <p:txEl>
                                              <p:pRg st="1" end="1"/>
                                            </p:txEl>
                                          </p:spTgt>
                                        </p:tgtEl>
                                        <p:attrNameLst>
                                          <p:attrName>style.visibility</p:attrName>
                                        </p:attrNameLst>
                                      </p:cBhvr>
                                      <p:to>
                                        <p:strVal val="visible"/>
                                      </p:to>
                                    </p:set>
                                    <p:anim calcmode="lin" valueType="num">
                                      <p:cBhvr>
                                        <p:cTn id="19" dur="500" fill="hold"/>
                                        <p:tgtEl>
                                          <p:spTgt spid="4505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505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5058">
                                            <p:txEl>
                                              <p:pRg st="2" end="2"/>
                                            </p:txEl>
                                          </p:spTgt>
                                        </p:tgtEl>
                                        <p:attrNameLst>
                                          <p:attrName>style.visibility</p:attrName>
                                        </p:attrNameLst>
                                      </p:cBhvr>
                                      <p:to>
                                        <p:strVal val="visible"/>
                                      </p:to>
                                    </p:set>
                                    <p:anim calcmode="lin" valueType="num">
                                      <p:cBhvr>
                                        <p:cTn id="25" dur="500" fill="hold"/>
                                        <p:tgtEl>
                                          <p:spTgt spid="4505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505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5058">
                                            <p:txEl>
                                              <p:pRg st="3" end="3"/>
                                            </p:txEl>
                                          </p:spTgt>
                                        </p:tgtEl>
                                        <p:attrNameLst>
                                          <p:attrName>style.visibility</p:attrName>
                                        </p:attrNameLst>
                                      </p:cBhvr>
                                      <p:to>
                                        <p:strVal val="visible"/>
                                      </p:to>
                                    </p:set>
                                    <p:anim calcmode="lin" valueType="num">
                                      <p:cBhvr>
                                        <p:cTn id="31" dur="500" fill="hold"/>
                                        <p:tgtEl>
                                          <p:spTgt spid="45058">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505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45058">
                                            <p:txEl>
                                              <p:pRg st="4" end="4"/>
                                            </p:txEl>
                                          </p:spTgt>
                                        </p:tgtEl>
                                        <p:attrNameLst>
                                          <p:attrName>style.visibility</p:attrName>
                                        </p:attrNameLst>
                                      </p:cBhvr>
                                      <p:to>
                                        <p:strVal val="visible"/>
                                      </p:to>
                                    </p:set>
                                    <p:anim calcmode="lin" valueType="num">
                                      <p:cBhvr>
                                        <p:cTn id="37" dur="500" fill="hold"/>
                                        <p:tgtEl>
                                          <p:spTgt spid="45058">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505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p:bldP spid="45059"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4E5EFBA-9969-1F71-261B-6751FF065B7A}"/>
              </a:ext>
            </a:extLst>
          </p:cNvPr>
          <p:cNvSpPr>
            <a:spLocks noGrp="1" noChangeArrowheads="1"/>
          </p:cNvSpPr>
          <p:nvPr>
            <p:ph type="body" idx="1"/>
          </p:nvPr>
        </p:nvSpPr>
        <p:spPr>
          <a:xfrm>
            <a:off x="2438400" y="1066800"/>
            <a:ext cx="7696200" cy="5562600"/>
          </a:xfrm>
        </p:spPr>
        <p:txBody>
          <a:bodyPr/>
          <a:lstStyle/>
          <a:p>
            <a:pPr marL="609600" indent="-609600">
              <a:lnSpc>
                <a:spcPct val="80000"/>
              </a:lnSpc>
            </a:pPr>
            <a:r>
              <a:rPr lang="en-US" altLang="en-US" sz="2800">
                <a:latin typeface="Arial Black" panose="020B0A04020102020204" pitchFamily="34" charset="0"/>
              </a:rPr>
              <a:t>Human sexuality is of divine design.</a:t>
            </a:r>
          </a:p>
          <a:p>
            <a:pPr marL="609600" indent="-609600">
              <a:lnSpc>
                <a:spcPct val="80000"/>
              </a:lnSpc>
            </a:pPr>
            <a:r>
              <a:rPr lang="en-US" altLang="en-US" sz="2800">
                <a:latin typeface="Arial Black" panose="020B0A04020102020204" pitchFamily="34" charset="0"/>
              </a:rPr>
              <a:t>--</a:t>
            </a:r>
            <a:r>
              <a:rPr lang="en-US" altLang="en-US" sz="3000"/>
              <a:t>Gen. 2.</a:t>
            </a:r>
          </a:p>
          <a:p>
            <a:pPr marL="609600" indent="-609600">
              <a:lnSpc>
                <a:spcPct val="80000"/>
              </a:lnSpc>
            </a:pPr>
            <a:r>
              <a:rPr lang="en-US" altLang="en-US" sz="3000"/>
              <a:t>--No reference in Song to procreation.</a:t>
            </a:r>
          </a:p>
          <a:p>
            <a:pPr marL="609600" indent="-609600">
              <a:lnSpc>
                <a:spcPct val="80000"/>
              </a:lnSpc>
            </a:pPr>
            <a:r>
              <a:rPr lang="en-US" altLang="en-US" sz="3000"/>
              <a:t>--There is so much to which me must say, “No” (works of the flesh, impurity of all kinds, sexual immorality). This book provides and opportunity to say, “Yes” to sexual expression in the God-given and divinely approved sphere of marriage (Heb. 13:4)</a:t>
            </a:r>
          </a:p>
        </p:txBody>
      </p:sp>
      <p:sp>
        <p:nvSpPr>
          <p:cNvPr id="46083" name="Rectangle 3">
            <a:extLst>
              <a:ext uri="{FF2B5EF4-FFF2-40B4-BE49-F238E27FC236}">
                <a16:creationId xmlns:a16="http://schemas.microsoft.com/office/drawing/2014/main" id="{A943BE1D-34F4-E9D2-84D4-A99C9AC9CED8}"/>
              </a:ext>
            </a:extLst>
          </p:cNvPr>
          <p:cNvSpPr>
            <a:spLocks noGrp="1" noChangeArrowheads="1"/>
          </p:cNvSpPr>
          <p:nvPr>
            <p:ph type="title"/>
          </p:nvPr>
        </p:nvSpPr>
        <p:spPr>
          <a:xfrm>
            <a:off x="1981200" y="0"/>
            <a:ext cx="8229600" cy="1143000"/>
          </a:xfrm>
          <a:noFill/>
          <a:ln/>
        </p:spPr>
        <p:txBody>
          <a:bodyPr/>
          <a:lstStyle/>
          <a:p>
            <a:r>
              <a:rPr lang="en-US" altLang="en-US" sz="4800"/>
              <a:t>What this book Contributes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6082">
                                            <p:txEl>
                                              <p:pRg st="0" end="0"/>
                                            </p:txEl>
                                          </p:spTgt>
                                        </p:tgtEl>
                                        <p:attrNameLst>
                                          <p:attrName>style.visibility</p:attrName>
                                        </p:attrNameLst>
                                      </p:cBhvr>
                                      <p:to>
                                        <p:strVal val="visible"/>
                                      </p:to>
                                    </p:set>
                                    <p:anim calcmode="lin" valueType="num">
                                      <p:cBhvr>
                                        <p:cTn id="13" dur="500" fill="hold"/>
                                        <p:tgtEl>
                                          <p:spTgt spid="4608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608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6082">
                                            <p:txEl>
                                              <p:pRg st="1" end="1"/>
                                            </p:txEl>
                                          </p:spTgt>
                                        </p:tgtEl>
                                        <p:attrNameLst>
                                          <p:attrName>style.visibility</p:attrName>
                                        </p:attrNameLst>
                                      </p:cBhvr>
                                      <p:to>
                                        <p:strVal val="visible"/>
                                      </p:to>
                                    </p:set>
                                    <p:anim calcmode="lin" valueType="num">
                                      <p:cBhvr>
                                        <p:cTn id="19" dur="500" fill="hold"/>
                                        <p:tgtEl>
                                          <p:spTgt spid="4608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608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6082">
                                            <p:txEl>
                                              <p:pRg st="2" end="2"/>
                                            </p:txEl>
                                          </p:spTgt>
                                        </p:tgtEl>
                                        <p:attrNameLst>
                                          <p:attrName>style.visibility</p:attrName>
                                        </p:attrNameLst>
                                      </p:cBhvr>
                                      <p:to>
                                        <p:strVal val="visible"/>
                                      </p:to>
                                    </p:set>
                                    <p:anim calcmode="lin" valueType="num">
                                      <p:cBhvr>
                                        <p:cTn id="25" dur="500" fill="hold"/>
                                        <p:tgtEl>
                                          <p:spTgt spid="4608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608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6082">
                                            <p:txEl>
                                              <p:pRg st="3" end="3"/>
                                            </p:txEl>
                                          </p:spTgt>
                                        </p:tgtEl>
                                        <p:attrNameLst>
                                          <p:attrName>style.visibility</p:attrName>
                                        </p:attrNameLst>
                                      </p:cBhvr>
                                      <p:to>
                                        <p:strVal val="visible"/>
                                      </p:to>
                                    </p:set>
                                    <p:anim calcmode="lin" valueType="num">
                                      <p:cBhvr>
                                        <p:cTn id="31" dur="500" fill="hold"/>
                                        <p:tgtEl>
                                          <p:spTgt spid="4608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608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p:bldP spid="4608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67112" y="1"/>
            <a:ext cx="12373762" cy="545284"/>
          </a:xfrm>
        </p:spPr>
        <p:txBody>
          <a:bodyPr>
            <a:noAutofit/>
          </a:bodyPr>
          <a:lstStyle/>
          <a:p>
            <a:r>
              <a:rPr lang="en-US" sz="3600" dirty="0">
                <a:solidFill>
                  <a:schemeClr val="accent2">
                    <a:lumMod val="20000"/>
                    <a:lumOff val="80000"/>
                  </a:schemeClr>
                </a:solidFill>
                <a:latin typeface="Ravie" panose="04040805050809020602" pitchFamily="82" charset="0"/>
              </a:rPr>
              <a:t>short study of the song of </a:t>
            </a:r>
            <a:r>
              <a:rPr lang="en-US" sz="3600" dirty="0" err="1">
                <a:solidFill>
                  <a:schemeClr val="accent2">
                    <a:lumMod val="20000"/>
                    <a:lumOff val="80000"/>
                  </a:schemeClr>
                </a:solidFill>
                <a:latin typeface="Ravie" panose="04040805050809020602" pitchFamily="82" charset="0"/>
              </a:rPr>
              <a:t>solomon</a:t>
            </a:r>
            <a:endParaRPr lang="en-US" sz="3600" dirty="0">
              <a:solidFill>
                <a:schemeClr val="accent2">
                  <a:lumMod val="20000"/>
                  <a:lumOff val="80000"/>
                </a:schemeClr>
              </a:solidFill>
              <a:latin typeface="Ravie" panose="04040805050809020602" pitchFamily="82" charset="0"/>
            </a:endParaRP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11061" y="2256639"/>
            <a:ext cx="11502158" cy="4278385"/>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rPr>
              <a:t>INTRODUCTION &amp; METHODOLOGY</a:t>
            </a:r>
          </a:p>
          <a:p>
            <a:r>
              <a:rPr lang="en-US" sz="3600" dirty="0">
                <a:solidFill>
                  <a:schemeClr val="accent1">
                    <a:lumMod val="20000"/>
                    <a:lumOff val="80000"/>
                  </a:schemeClr>
                </a:solidFill>
                <a:latin typeface="Castellar" panose="020A0402060406010301" pitchFamily="18" charset="0"/>
              </a:rPr>
              <a:t> Dramatization of ROMANTIC LOVE </a:t>
            </a:r>
          </a:p>
          <a:p>
            <a:r>
              <a:rPr lang="en-US" sz="3600" dirty="0">
                <a:solidFill>
                  <a:schemeClr val="accent1">
                    <a:lumMod val="20000"/>
                    <a:lumOff val="80000"/>
                  </a:schemeClr>
                </a:solidFill>
                <a:latin typeface="Castellar" panose="020A0402060406010301" pitchFamily="18" charset="0"/>
              </a:rPr>
              <a:t> expository analysis Chapter &amp; verse</a:t>
            </a:r>
          </a:p>
          <a:p>
            <a:r>
              <a:rPr lang="en-US" sz="3600" dirty="0">
                <a:solidFill>
                  <a:schemeClr val="accent1">
                    <a:lumMod val="20000"/>
                    <a:lumOff val="80000"/>
                  </a:schemeClr>
                </a:solidFill>
                <a:latin typeface="Castellar" panose="020A0402060406010301" pitchFamily="18" charset="0"/>
              </a:rPr>
              <a:t> timeless wisdom @marriage &amp; dating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1746" name="WordArt 2">
            <a:extLst>
              <a:ext uri="{FF2B5EF4-FFF2-40B4-BE49-F238E27FC236}">
                <a16:creationId xmlns:a16="http://schemas.microsoft.com/office/drawing/2014/main" id="{6838D064-2FEB-AC7A-4E60-7586DF2C5578}"/>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Allegory?</a:t>
            </a:r>
          </a:p>
        </p:txBody>
      </p:sp>
      <p:sp>
        <p:nvSpPr>
          <p:cNvPr id="31747" name="Rectangle 3">
            <a:extLst>
              <a:ext uri="{FF2B5EF4-FFF2-40B4-BE49-F238E27FC236}">
                <a16:creationId xmlns:a16="http://schemas.microsoft.com/office/drawing/2014/main" id="{EE05FB33-B1F9-42F8-2EDC-B4AA0CEBB693}"/>
              </a:ext>
            </a:extLst>
          </p:cNvPr>
          <p:cNvSpPr>
            <a:spLocks noChangeArrowheads="1"/>
          </p:cNvSpPr>
          <p:nvPr/>
        </p:nvSpPr>
        <p:spPr bwMode="auto">
          <a:xfrm>
            <a:off x="1752600" y="1828800"/>
            <a:ext cx="5562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130000"/>
              </a:lnSpc>
              <a:spcBef>
                <a:spcPct val="0"/>
              </a:spcBef>
              <a:spcAft>
                <a:spcPct val="0"/>
              </a:spcAft>
            </a:pPr>
            <a:r>
              <a:rPr lang="en-US" altLang="en-US" sz="2400" b="1" u="sng">
                <a:solidFill>
                  <a:srgbClr val="FFFF00"/>
                </a:solidFill>
                <a:effectLst>
                  <a:outerShdw blurRad="38100" dist="38100" dir="2700000" algn="tl">
                    <a:srgbClr val="000000"/>
                  </a:outerShdw>
                </a:effectLst>
                <a:latin typeface="Verdana" panose="020B0604030504040204" pitchFamily="34" charset="0"/>
              </a:rPr>
              <a:t>Evaluating the Allegorical Interpretation</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p:txBody>
      </p:sp>
      <p:sp>
        <p:nvSpPr>
          <p:cNvPr id="31748" name="Text Box 4">
            <a:extLst>
              <a:ext uri="{FF2B5EF4-FFF2-40B4-BE49-F238E27FC236}">
                <a16:creationId xmlns:a16="http://schemas.microsoft.com/office/drawing/2014/main" id="{5B6A2F18-E711-4F41-2D6B-E570D3CDBB9E}"/>
              </a:ext>
            </a:extLst>
          </p:cNvPr>
          <p:cNvSpPr txBox="1">
            <a:spLocks noChangeArrowheads="1"/>
          </p:cNvSpPr>
          <p:nvPr/>
        </p:nvSpPr>
        <p:spPr bwMode="auto">
          <a:xfrm>
            <a:off x="1676400" y="3657600"/>
            <a:ext cx="83058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Inconceivably Ignored by NT writers</a:t>
            </a:r>
          </a:p>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Ineffective </a:t>
            </a:r>
          </a:p>
        </p:txBody>
      </p:sp>
      <p:sp>
        <p:nvSpPr>
          <p:cNvPr id="31750" name="Text Box 6">
            <a:extLst>
              <a:ext uri="{FF2B5EF4-FFF2-40B4-BE49-F238E27FC236}">
                <a16:creationId xmlns:a16="http://schemas.microsoft.com/office/drawing/2014/main" id="{7BA6AACD-9FCF-CD34-B78D-F904FA88C685}"/>
              </a:ext>
            </a:extLst>
          </p:cNvPr>
          <p:cNvSpPr txBox="1">
            <a:spLocks noChangeArrowheads="1"/>
          </p:cNvSpPr>
          <p:nvPr/>
        </p:nvSpPr>
        <p:spPr bwMode="auto">
          <a:xfrm>
            <a:off x="1676400" y="4800600"/>
            <a:ext cx="8382000" cy="52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30000"/>
              </a:lnSpc>
              <a:spcBef>
                <a:spcPct val="0"/>
              </a:spcBef>
              <a:spcAft>
                <a:spcPct val="0"/>
              </a:spcAft>
              <a:buFontTx/>
              <a:buChar char="•"/>
            </a:pPr>
            <a:r>
              <a:rPr lang="en-US" altLang="en-US" sz="2400" b="1">
                <a:solidFill>
                  <a:srgbClr val="FFFF00"/>
                </a:solidFill>
                <a:latin typeface="Arial" panose="020B0604020202020204" pitchFamily="34" charset="0"/>
              </a:rPr>
              <a:t> Can we criticize Origen without indicting ourselves?</a:t>
            </a:r>
            <a:endParaRPr lang="en-US" alt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FBC2DC3-FA39-CC34-C4D1-98F696F3BDB4}"/>
              </a:ext>
            </a:extLst>
          </p:cNvPr>
          <p:cNvSpPr>
            <a:spLocks noGrp="1" noChangeArrowheads="1"/>
          </p:cNvSpPr>
          <p:nvPr>
            <p:ph type="body" idx="1"/>
          </p:nvPr>
        </p:nvSpPr>
        <p:spPr>
          <a:xfrm>
            <a:off x="2438400" y="1066800"/>
            <a:ext cx="7696200" cy="5562600"/>
          </a:xfrm>
        </p:spPr>
        <p:txBody>
          <a:bodyPr/>
          <a:lstStyle/>
          <a:p>
            <a:pPr marL="609600" indent="-609600">
              <a:lnSpc>
                <a:spcPct val="90000"/>
              </a:lnSpc>
            </a:pPr>
            <a:r>
              <a:rPr lang="en-US" altLang="en-US">
                <a:latin typeface="Arial Black" panose="020B0A04020102020204" pitchFamily="34" charset="0"/>
              </a:rPr>
              <a:t>Human sexuality is of divine design.</a:t>
            </a:r>
          </a:p>
          <a:p>
            <a:pPr marL="609600" indent="-609600">
              <a:lnSpc>
                <a:spcPct val="90000"/>
              </a:lnSpc>
            </a:pPr>
            <a:r>
              <a:rPr lang="en-US" altLang="en-US">
                <a:latin typeface="Arial Black" panose="020B0A04020102020204" pitchFamily="34" charset="0"/>
              </a:rPr>
              <a:t>--</a:t>
            </a:r>
            <a:r>
              <a:rPr lang="en-US" altLang="en-US"/>
              <a:t>Is it unreasonable that a biblical book would be devoted to an elaboration of Prov. 5:15-20; Eccl. 9:9, etc.?</a:t>
            </a:r>
          </a:p>
          <a:p>
            <a:pPr marL="609600" indent="-609600">
              <a:lnSpc>
                <a:spcPct val="90000"/>
              </a:lnSpc>
            </a:pPr>
            <a:r>
              <a:rPr lang="en-US" altLang="en-US"/>
              <a:t>--Let us make wise use of this book, which contains an expansion of the marvel perceived in Proverbs 30:19: “the way of a man with a maiden” (NIV).</a:t>
            </a:r>
          </a:p>
        </p:txBody>
      </p:sp>
      <p:sp>
        <p:nvSpPr>
          <p:cNvPr id="47107" name="Rectangle 3">
            <a:extLst>
              <a:ext uri="{FF2B5EF4-FFF2-40B4-BE49-F238E27FC236}">
                <a16:creationId xmlns:a16="http://schemas.microsoft.com/office/drawing/2014/main" id="{ADFD0B61-FFFA-7043-3543-351B51F7DF1B}"/>
              </a:ext>
            </a:extLst>
          </p:cNvPr>
          <p:cNvSpPr>
            <a:spLocks noGrp="1" noChangeArrowheads="1"/>
          </p:cNvSpPr>
          <p:nvPr>
            <p:ph type="title"/>
          </p:nvPr>
        </p:nvSpPr>
        <p:spPr>
          <a:xfrm>
            <a:off x="1981200" y="0"/>
            <a:ext cx="8229600" cy="1143000"/>
          </a:xfrm>
          <a:noFill/>
          <a:ln/>
        </p:spPr>
        <p:txBody>
          <a:bodyPr/>
          <a:lstStyle/>
          <a:p>
            <a:r>
              <a:rPr lang="en-US" altLang="en-US" sz="4800"/>
              <a:t>What this book Contributes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p:cTn id="7" dur="500" fill="hold"/>
                                        <p:tgtEl>
                                          <p:spTgt spid="47107"/>
                                        </p:tgtEl>
                                        <p:attrNameLst>
                                          <p:attrName>ppt_w</p:attrName>
                                        </p:attrNameLst>
                                      </p:cBhvr>
                                      <p:tavLst>
                                        <p:tav tm="0">
                                          <p:val>
                                            <p:fltVal val="0"/>
                                          </p:val>
                                        </p:tav>
                                        <p:tav tm="100000">
                                          <p:val>
                                            <p:strVal val="#ppt_w"/>
                                          </p:val>
                                        </p:tav>
                                      </p:tavLst>
                                    </p:anim>
                                    <p:anim calcmode="lin" valueType="num">
                                      <p:cBhvr>
                                        <p:cTn id="8" dur="500" fill="hold"/>
                                        <p:tgtEl>
                                          <p:spTgt spid="4710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7106">
                                            <p:txEl>
                                              <p:pRg st="0" end="0"/>
                                            </p:txEl>
                                          </p:spTgt>
                                        </p:tgtEl>
                                        <p:attrNameLst>
                                          <p:attrName>style.visibility</p:attrName>
                                        </p:attrNameLst>
                                      </p:cBhvr>
                                      <p:to>
                                        <p:strVal val="visible"/>
                                      </p:to>
                                    </p:set>
                                    <p:anim calcmode="lin" valueType="num">
                                      <p:cBhvr>
                                        <p:cTn id="13" dur="500" fill="hold"/>
                                        <p:tgtEl>
                                          <p:spTgt spid="4710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710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7106">
                                            <p:txEl>
                                              <p:pRg st="1" end="1"/>
                                            </p:txEl>
                                          </p:spTgt>
                                        </p:tgtEl>
                                        <p:attrNameLst>
                                          <p:attrName>style.visibility</p:attrName>
                                        </p:attrNameLst>
                                      </p:cBhvr>
                                      <p:to>
                                        <p:strVal val="visible"/>
                                      </p:to>
                                    </p:set>
                                    <p:anim calcmode="lin" valueType="num">
                                      <p:cBhvr>
                                        <p:cTn id="19" dur="500" fill="hold"/>
                                        <p:tgtEl>
                                          <p:spTgt spid="4710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710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7106">
                                            <p:txEl>
                                              <p:pRg st="2" end="2"/>
                                            </p:txEl>
                                          </p:spTgt>
                                        </p:tgtEl>
                                        <p:attrNameLst>
                                          <p:attrName>style.visibility</p:attrName>
                                        </p:attrNameLst>
                                      </p:cBhvr>
                                      <p:to>
                                        <p:strVal val="visible"/>
                                      </p:to>
                                    </p:set>
                                    <p:anim calcmode="lin" valueType="num">
                                      <p:cBhvr>
                                        <p:cTn id="25" dur="500" fill="hold"/>
                                        <p:tgtEl>
                                          <p:spTgt spid="4710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710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P spid="47107"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A549017-F465-9BE6-6040-F5A7C40CEB2E}"/>
              </a:ext>
            </a:extLst>
          </p:cNvPr>
          <p:cNvSpPr>
            <a:spLocks noGrp="1" noChangeArrowheads="1"/>
          </p:cNvSpPr>
          <p:nvPr>
            <p:ph type="title"/>
          </p:nvPr>
        </p:nvSpPr>
        <p:spPr/>
        <p:txBody>
          <a:bodyPr/>
          <a:lstStyle/>
          <a:p>
            <a:endParaRPr lang="en-US" altLang="en-US"/>
          </a:p>
        </p:txBody>
      </p:sp>
      <p:sp>
        <p:nvSpPr>
          <p:cNvPr id="35843" name="Rectangle 3">
            <a:extLst>
              <a:ext uri="{FF2B5EF4-FFF2-40B4-BE49-F238E27FC236}">
                <a16:creationId xmlns:a16="http://schemas.microsoft.com/office/drawing/2014/main" id="{82593BC1-17FA-E9B5-5266-3337DBCD5F6C}"/>
              </a:ext>
            </a:extLst>
          </p:cNvPr>
          <p:cNvSpPr>
            <a:spLocks noGrp="1" noChangeArrowheads="1"/>
          </p:cNvSpPr>
          <p:nvPr>
            <p:ph type="body" idx="1"/>
          </p:nvPr>
        </p:nvSpPr>
        <p:spPr/>
        <p:txBody>
          <a:bodyPr/>
          <a:lstStyle/>
          <a:p>
            <a:endParaRPr lang="en-US" altLang="en-US"/>
          </a:p>
        </p:txBody>
      </p:sp>
      <p:pic>
        <p:nvPicPr>
          <p:cNvPr id="35844" name="Picture 4">
            <a:extLst>
              <a:ext uri="{FF2B5EF4-FFF2-40B4-BE49-F238E27FC236}">
                <a16:creationId xmlns:a16="http://schemas.microsoft.com/office/drawing/2014/main" id="{B92C0368-94B1-18C8-F775-B64E2FF05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Text Box 5">
            <a:extLst>
              <a:ext uri="{FF2B5EF4-FFF2-40B4-BE49-F238E27FC236}">
                <a16:creationId xmlns:a16="http://schemas.microsoft.com/office/drawing/2014/main" id="{E0324FEE-9097-CCA6-8238-2A9B7235D8A3}"/>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Tree>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03E4E6-DBCC-7C93-DF1C-386239993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091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B056F87-06C1-14EB-5C8D-2E8E2FBE458C}"/>
              </a:ext>
            </a:extLst>
          </p:cNvPr>
          <p:cNvSpPr>
            <a:spLocks noGrp="1" noChangeArrowheads="1"/>
          </p:cNvSpPr>
          <p:nvPr>
            <p:ph type="title"/>
          </p:nvPr>
        </p:nvSpPr>
        <p:spPr/>
        <p:txBody>
          <a:bodyPr/>
          <a:lstStyle/>
          <a:p>
            <a:endParaRPr lang="en-US" altLang="en-US"/>
          </a:p>
        </p:txBody>
      </p:sp>
      <p:sp>
        <p:nvSpPr>
          <p:cNvPr id="39939" name="Rectangle 3">
            <a:extLst>
              <a:ext uri="{FF2B5EF4-FFF2-40B4-BE49-F238E27FC236}">
                <a16:creationId xmlns:a16="http://schemas.microsoft.com/office/drawing/2014/main" id="{BBD1DDFA-4BA4-31C5-B14F-371A793C7916}"/>
              </a:ext>
            </a:extLst>
          </p:cNvPr>
          <p:cNvSpPr>
            <a:spLocks noGrp="1" noChangeArrowheads="1"/>
          </p:cNvSpPr>
          <p:nvPr>
            <p:ph type="body" idx="1"/>
          </p:nvPr>
        </p:nvSpPr>
        <p:spPr/>
        <p:txBody>
          <a:bodyPr/>
          <a:lstStyle/>
          <a:p>
            <a:endParaRPr lang="en-US" altLang="en-US"/>
          </a:p>
        </p:txBody>
      </p:sp>
      <p:pic>
        <p:nvPicPr>
          <p:cNvPr id="39940" name="Picture 4">
            <a:extLst>
              <a:ext uri="{FF2B5EF4-FFF2-40B4-BE49-F238E27FC236}">
                <a16:creationId xmlns:a16="http://schemas.microsoft.com/office/drawing/2014/main" id="{F8BE8F1D-176E-E3B7-6EF7-96166F19C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a:extLst>
              <a:ext uri="{FF2B5EF4-FFF2-40B4-BE49-F238E27FC236}">
                <a16:creationId xmlns:a16="http://schemas.microsoft.com/office/drawing/2014/main" id="{4046C21D-3E66-6442-A36D-A021CCF9C438}"/>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
        <p:nvSpPr>
          <p:cNvPr id="39942" name="Text Box 6">
            <a:extLst>
              <a:ext uri="{FF2B5EF4-FFF2-40B4-BE49-F238E27FC236}">
                <a16:creationId xmlns:a16="http://schemas.microsoft.com/office/drawing/2014/main" id="{522BC6B5-20C7-96D8-1203-527CB74DFDC9}"/>
              </a:ext>
            </a:extLst>
          </p:cNvPr>
          <p:cNvSpPr txBox="1">
            <a:spLocks noChangeArrowheads="1"/>
          </p:cNvSpPr>
          <p:nvPr/>
        </p:nvSpPr>
        <p:spPr bwMode="auto">
          <a:xfrm>
            <a:off x="6248400" y="3276601"/>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The man may be Solomon</a:t>
            </a:r>
          </a:p>
        </p:txBody>
      </p:sp>
    </p:spTree>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749ACA8-540D-D2E9-D091-B2E7D47A6E28}"/>
              </a:ext>
            </a:extLst>
          </p:cNvPr>
          <p:cNvSpPr>
            <a:spLocks noGrp="1" noChangeArrowheads="1"/>
          </p:cNvSpPr>
          <p:nvPr>
            <p:ph type="title"/>
          </p:nvPr>
        </p:nvSpPr>
        <p:spPr/>
        <p:txBody>
          <a:bodyPr/>
          <a:lstStyle/>
          <a:p>
            <a:endParaRPr lang="en-US" altLang="en-US"/>
          </a:p>
        </p:txBody>
      </p:sp>
      <p:sp>
        <p:nvSpPr>
          <p:cNvPr id="40963" name="Rectangle 3">
            <a:extLst>
              <a:ext uri="{FF2B5EF4-FFF2-40B4-BE49-F238E27FC236}">
                <a16:creationId xmlns:a16="http://schemas.microsoft.com/office/drawing/2014/main" id="{7DEBE433-287F-A722-9F0A-506DB968336D}"/>
              </a:ext>
            </a:extLst>
          </p:cNvPr>
          <p:cNvSpPr>
            <a:spLocks noGrp="1" noChangeArrowheads="1"/>
          </p:cNvSpPr>
          <p:nvPr>
            <p:ph type="body" idx="1"/>
          </p:nvPr>
        </p:nvSpPr>
        <p:spPr/>
        <p:txBody>
          <a:bodyPr/>
          <a:lstStyle/>
          <a:p>
            <a:endParaRPr lang="en-US" altLang="en-US"/>
          </a:p>
        </p:txBody>
      </p:sp>
      <p:pic>
        <p:nvPicPr>
          <p:cNvPr id="40964" name="Picture 4">
            <a:extLst>
              <a:ext uri="{FF2B5EF4-FFF2-40B4-BE49-F238E27FC236}">
                <a16:creationId xmlns:a16="http://schemas.microsoft.com/office/drawing/2014/main" id="{67F89D4B-4258-62D7-4217-FE5208318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Text Box 5">
            <a:extLst>
              <a:ext uri="{FF2B5EF4-FFF2-40B4-BE49-F238E27FC236}">
                <a16:creationId xmlns:a16="http://schemas.microsoft.com/office/drawing/2014/main" id="{0CF31133-8F19-1F7E-1309-F87466FB94B4}"/>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
        <p:nvSpPr>
          <p:cNvPr id="40966" name="Text Box 6">
            <a:extLst>
              <a:ext uri="{FF2B5EF4-FFF2-40B4-BE49-F238E27FC236}">
                <a16:creationId xmlns:a16="http://schemas.microsoft.com/office/drawing/2014/main" id="{A64076EA-4F22-43C4-D8B7-B9FA7B567C2D}"/>
              </a:ext>
            </a:extLst>
          </p:cNvPr>
          <p:cNvSpPr txBox="1">
            <a:spLocks noChangeArrowheads="1"/>
          </p:cNvSpPr>
          <p:nvPr/>
        </p:nvSpPr>
        <p:spPr bwMode="auto">
          <a:xfrm>
            <a:off x="6248400" y="3276600"/>
            <a:ext cx="3352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The man may be Solomon</a:t>
            </a:r>
          </a:p>
          <a:p>
            <a:pPr fontAlgn="base">
              <a:spcBef>
                <a:spcPct val="50000"/>
              </a:spcBef>
              <a:spcAft>
                <a:spcPct val="0"/>
              </a:spcAft>
            </a:pPr>
            <a:r>
              <a:rPr lang="en-US" altLang="en-US">
                <a:solidFill>
                  <a:srgbClr val="FFFFFF"/>
                </a:solidFill>
                <a:latin typeface="Arial" panose="020B0604020202020204" pitchFamily="34" charset="0"/>
              </a:rPr>
              <a:t>Or he may be a shepherd,                	her “Solomon”</a:t>
            </a:r>
          </a:p>
        </p:txBody>
      </p:sp>
    </p:spTree>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EF18A1E-2923-2BFB-919C-17A0A3D6DE88}"/>
              </a:ext>
            </a:extLst>
          </p:cNvPr>
          <p:cNvSpPr>
            <a:spLocks noGrp="1" noChangeArrowheads="1"/>
          </p:cNvSpPr>
          <p:nvPr>
            <p:ph type="title"/>
          </p:nvPr>
        </p:nvSpPr>
        <p:spPr/>
        <p:txBody>
          <a:bodyPr/>
          <a:lstStyle/>
          <a:p>
            <a:endParaRPr lang="en-US" altLang="en-US"/>
          </a:p>
        </p:txBody>
      </p:sp>
      <p:sp>
        <p:nvSpPr>
          <p:cNvPr id="41987" name="Rectangle 3">
            <a:extLst>
              <a:ext uri="{FF2B5EF4-FFF2-40B4-BE49-F238E27FC236}">
                <a16:creationId xmlns:a16="http://schemas.microsoft.com/office/drawing/2014/main" id="{66AAA90E-E445-41C8-0FFF-3807DA8F28B1}"/>
              </a:ext>
            </a:extLst>
          </p:cNvPr>
          <p:cNvSpPr>
            <a:spLocks noGrp="1" noChangeArrowheads="1"/>
          </p:cNvSpPr>
          <p:nvPr>
            <p:ph type="body" idx="1"/>
          </p:nvPr>
        </p:nvSpPr>
        <p:spPr/>
        <p:txBody>
          <a:bodyPr/>
          <a:lstStyle/>
          <a:p>
            <a:endParaRPr lang="en-US" altLang="en-US"/>
          </a:p>
        </p:txBody>
      </p:sp>
      <p:pic>
        <p:nvPicPr>
          <p:cNvPr id="41988" name="Picture 4">
            <a:extLst>
              <a:ext uri="{FF2B5EF4-FFF2-40B4-BE49-F238E27FC236}">
                <a16:creationId xmlns:a16="http://schemas.microsoft.com/office/drawing/2014/main" id="{203CD23B-7EBF-77B8-81BC-EC045903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Text Box 5">
            <a:extLst>
              <a:ext uri="{FF2B5EF4-FFF2-40B4-BE49-F238E27FC236}">
                <a16:creationId xmlns:a16="http://schemas.microsoft.com/office/drawing/2014/main" id="{ED93CB10-E035-0968-60CA-10C81411C6DD}"/>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
        <p:nvSpPr>
          <p:cNvPr id="41990" name="Text Box 6">
            <a:extLst>
              <a:ext uri="{FF2B5EF4-FFF2-40B4-BE49-F238E27FC236}">
                <a16:creationId xmlns:a16="http://schemas.microsoft.com/office/drawing/2014/main" id="{D5E66DFD-C09B-7CBE-BC36-716F1FBC4F1D}"/>
              </a:ext>
            </a:extLst>
          </p:cNvPr>
          <p:cNvSpPr txBox="1">
            <a:spLocks noChangeArrowheads="1"/>
          </p:cNvSpPr>
          <p:nvPr/>
        </p:nvSpPr>
        <p:spPr bwMode="auto">
          <a:xfrm>
            <a:off x="6248400" y="3276601"/>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The value of this understanding:</a:t>
            </a:r>
          </a:p>
        </p:txBody>
      </p:sp>
    </p:spTree>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48FADE1-3757-CC8D-0BE0-7B75668956DE}"/>
              </a:ext>
            </a:extLst>
          </p:cNvPr>
          <p:cNvSpPr>
            <a:spLocks noGrp="1" noChangeArrowheads="1"/>
          </p:cNvSpPr>
          <p:nvPr>
            <p:ph type="title"/>
          </p:nvPr>
        </p:nvSpPr>
        <p:spPr/>
        <p:txBody>
          <a:bodyPr/>
          <a:lstStyle/>
          <a:p>
            <a:endParaRPr lang="en-US" altLang="en-US"/>
          </a:p>
        </p:txBody>
      </p:sp>
      <p:sp>
        <p:nvSpPr>
          <p:cNvPr id="43011" name="Rectangle 3">
            <a:extLst>
              <a:ext uri="{FF2B5EF4-FFF2-40B4-BE49-F238E27FC236}">
                <a16:creationId xmlns:a16="http://schemas.microsoft.com/office/drawing/2014/main" id="{EF423AF1-777E-2D5C-79BE-83C4C204B87C}"/>
              </a:ext>
            </a:extLst>
          </p:cNvPr>
          <p:cNvSpPr>
            <a:spLocks noGrp="1" noChangeArrowheads="1"/>
          </p:cNvSpPr>
          <p:nvPr>
            <p:ph type="body" idx="1"/>
          </p:nvPr>
        </p:nvSpPr>
        <p:spPr/>
        <p:txBody>
          <a:bodyPr/>
          <a:lstStyle/>
          <a:p>
            <a:endParaRPr lang="en-US" altLang="en-US"/>
          </a:p>
        </p:txBody>
      </p:sp>
      <p:pic>
        <p:nvPicPr>
          <p:cNvPr id="43012" name="Picture 4">
            <a:extLst>
              <a:ext uri="{FF2B5EF4-FFF2-40B4-BE49-F238E27FC236}">
                <a16:creationId xmlns:a16="http://schemas.microsoft.com/office/drawing/2014/main" id="{7193DE30-4AE3-E79E-15A3-41E5E23C7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5">
            <a:extLst>
              <a:ext uri="{FF2B5EF4-FFF2-40B4-BE49-F238E27FC236}">
                <a16:creationId xmlns:a16="http://schemas.microsoft.com/office/drawing/2014/main" id="{94A4AD8D-5970-9334-5332-986AC7EF7678}"/>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
        <p:nvSpPr>
          <p:cNvPr id="43014" name="Text Box 6">
            <a:extLst>
              <a:ext uri="{FF2B5EF4-FFF2-40B4-BE49-F238E27FC236}">
                <a16:creationId xmlns:a16="http://schemas.microsoft.com/office/drawing/2014/main" id="{D48D31CA-ECCC-BFFB-AEC0-8AF5DEF200AB}"/>
              </a:ext>
            </a:extLst>
          </p:cNvPr>
          <p:cNvSpPr txBox="1">
            <a:spLocks noChangeArrowheads="1"/>
          </p:cNvSpPr>
          <p:nvPr/>
        </p:nvSpPr>
        <p:spPr bwMode="auto">
          <a:xfrm>
            <a:off x="6248400" y="3276600"/>
            <a:ext cx="4191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The value of this understanding:</a:t>
            </a:r>
          </a:p>
          <a:p>
            <a:pPr fontAlgn="base">
              <a:spcBef>
                <a:spcPct val="50000"/>
              </a:spcBef>
              <a:spcAft>
                <a:spcPct val="0"/>
              </a:spcAft>
            </a:pPr>
            <a:r>
              <a:rPr lang="en-US" altLang="en-US">
                <a:solidFill>
                  <a:srgbClr val="FFFFFF"/>
                </a:solidFill>
                <a:latin typeface="Arial" panose="020B0604020202020204" pitchFamily="34" charset="0"/>
              </a:rPr>
              <a:t>	a simpler, purer experience of 	love</a:t>
            </a:r>
          </a:p>
        </p:txBody>
      </p:sp>
    </p:spTree>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0DE9ACF-DC31-743D-125F-17A1F4D5C3B7}"/>
              </a:ext>
            </a:extLst>
          </p:cNvPr>
          <p:cNvSpPr>
            <a:spLocks noGrp="1" noChangeArrowheads="1"/>
          </p:cNvSpPr>
          <p:nvPr>
            <p:ph type="title"/>
          </p:nvPr>
        </p:nvSpPr>
        <p:spPr/>
        <p:txBody>
          <a:bodyPr/>
          <a:lstStyle/>
          <a:p>
            <a:endParaRPr lang="en-US" altLang="en-US"/>
          </a:p>
        </p:txBody>
      </p:sp>
      <p:sp>
        <p:nvSpPr>
          <p:cNvPr id="44035" name="Rectangle 3">
            <a:extLst>
              <a:ext uri="{FF2B5EF4-FFF2-40B4-BE49-F238E27FC236}">
                <a16:creationId xmlns:a16="http://schemas.microsoft.com/office/drawing/2014/main" id="{33910C66-5D8D-2EC0-F7D2-0FADE72D03C8}"/>
              </a:ext>
            </a:extLst>
          </p:cNvPr>
          <p:cNvSpPr>
            <a:spLocks noGrp="1" noChangeArrowheads="1"/>
          </p:cNvSpPr>
          <p:nvPr>
            <p:ph type="body" idx="1"/>
          </p:nvPr>
        </p:nvSpPr>
        <p:spPr/>
        <p:txBody>
          <a:bodyPr/>
          <a:lstStyle/>
          <a:p>
            <a:endParaRPr lang="en-US" altLang="en-US"/>
          </a:p>
        </p:txBody>
      </p:sp>
      <p:pic>
        <p:nvPicPr>
          <p:cNvPr id="44036" name="Picture 4">
            <a:extLst>
              <a:ext uri="{FF2B5EF4-FFF2-40B4-BE49-F238E27FC236}">
                <a16:creationId xmlns:a16="http://schemas.microsoft.com/office/drawing/2014/main" id="{1BAA99E3-9A9F-2D42-5D06-93CE2F958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Text Box 5">
            <a:extLst>
              <a:ext uri="{FF2B5EF4-FFF2-40B4-BE49-F238E27FC236}">
                <a16:creationId xmlns:a16="http://schemas.microsoft.com/office/drawing/2014/main" id="{20ADBD7B-4826-58A0-E808-2ED1EAEF78BF}"/>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
        <p:nvSpPr>
          <p:cNvPr id="44038" name="Text Box 6">
            <a:extLst>
              <a:ext uri="{FF2B5EF4-FFF2-40B4-BE49-F238E27FC236}">
                <a16:creationId xmlns:a16="http://schemas.microsoft.com/office/drawing/2014/main" id="{23C5977C-0104-E2C2-9A35-97402F1C96FC}"/>
              </a:ext>
            </a:extLst>
          </p:cNvPr>
          <p:cNvSpPr txBox="1">
            <a:spLocks noChangeArrowheads="1"/>
          </p:cNvSpPr>
          <p:nvPr/>
        </p:nvSpPr>
        <p:spPr bwMode="auto">
          <a:xfrm>
            <a:off x="6248400" y="3276600"/>
            <a:ext cx="41910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The value of this understanding:</a:t>
            </a:r>
          </a:p>
          <a:p>
            <a:pPr fontAlgn="base">
              <a:spcBef>
                <a:spcPct val="50000"/>
              </a:spcBef>
              <a:spcAft>
                <a:spcPct val="0"/>
              </a:spcAft>
            </a:pPr>
            <a:r>
              <a:rPr lang="en-US" altLang="en-US">
                <a:solidFill>
                  <a:srgbClr val="FFFFFF"/>
                </a:solidFill>
                <a:latin typeface="Arial" panose="020B0604020202020204" pitchFamily="34" charset="0"/>
              </a:rPr>
              <a:t>	a simpler, purer experience of 	love</a:t>
            </a:r>
          </a:p>
          <a:p>
            <a:pPr fontAlgn="base">
              <a:spcBef>
                <a:spcPct val="50000"/>
              </a:spcBef>
              <a:spcAft>
                <a:spcPct val="0"/>
              </a:spcAft>
            </a:pPr>
            <a:r>
              <a:rPr lang="en-US" altLang="en-US">
                <a:solidFill>
                  <a:srgbClr val="FFFFFF"/>
                </a:solidFill>
                <a:latin typeface="Arial" panose="020B0604020202020204" pitchFamily="34" charset="0"/>
              </a:rPr>
              <a:t>	it fits Solomon’s exhortation, 	Proverbs 5:18-19</a:t>
            </a:r>
          </a:p>
        </p:txBody>
      </p:sp>
    </p:spTree>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B102E8E-1FD5-4A24-8E48-C710B4F1833F}"/>
              </a:ext>
            </a:extLst>
          </p:cNvPr>
          <p:cNvSpPr>
            <a:spLocks noGrp="1" noChangeArrowheads="1"/>
          </p:cNvSpPr>
          <p:nvPr>
            <p:ph type="title"/>
          </p:nvPr>
        </p:nvSpPr>
        <p:spPr/>
        <p:txBody>
          <a:bodyPr/>
          <a:lstStyle/>
          <a:p>
            <a:endParaRPr lang="en-US" altLang="en-US"/>
          </a:p>
        </p:txBody>
      </p:sp>
      <p:sp>
        <p:nvSpPr>
          <p:cNvPr id="45059" name="Rectangle 3">
            <a:extLst>
              <a:ext uri="{FF2B5EF4-FFF2-40B4-BE49-F238E27FC236}">
                <a16:creationId xmlns:a16="http://schemas.microsoft.com/office/drawing/2014/main" id="{CE0E0B55-5F66-3487-DE79-8F356537BC6F}"/>
              </a:ext>
            </a:extLst>
          </p:cNvPr>
          <p:cNvSpPr>
            <a:spLocks noGrp="1" noChangeArrowheads="1"/>
          </p:cNvSpPr>
          <p:nvPr>
            <p:ph type="body" idx="1"/>
          </p:nvPr>
        </p:nvSpPr>
        <p:spPr/>
        <p:txBody>
          <a:bodyPr/>
          <a:lstStyle/>
          <a:p>
            <a:endParaRPr lang="en-US" altLang="en-US"/>
          </a:p>
        </p:txBody>
      </p:sp>
      <p:pic>
        <p:nvPicPr>
          <p:cNvPr id="45060" name="Picture 4">
            <a:extLst>
              <a:ext uri="{FF2B5EF4-FFF2-40B4-BE49-F238E27FC236}">
                <a16:creationId xmlns:a16="http://schemas.microsoft.com/office/drawing/2014/main" id="{A643CD08-BC5A-44F4-5220-365B13FFF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Text Box 5">
            <a:extLst>
              <a:ext uri="{FF2B5EF4-FFF2-40B4-BE49-F238E27FC236}">
                <a16:creationId xmlns:a16="http://schemas.microsoft.com/office/drawing/2014/main" id="{B58C352B-FD57-11A2-4B30-B5BFC3CDE9BF}"/>
              </a:ext>
            </a:extLst>
          </p:cNvPr>
          <p:cNvSpPr txBox="1">
            <a:spLocks noChangeArrowheads="1"/>
          </p:cNvSpPr>
          <p:nvPr/>
        </p:nvSpPr>
        <p:spPr bwMode="auto">
          <a:xfrm>
            <a:off x="5810250" y="1928813"/>
            <a:ext cx="48577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600" b="1">
                <a:solidFill>
                  <a:srgbClr val="FFFFFF"/>
                </a:solidFill>
                <a:latin typeface="Arial" panose="020B0604020202020204" pitchFamily="34" charset="0"/>
              </a:rPr>
              <a:t>A Sensible Conclusion:</a:t>
            </a:r>
          </a:p>
          <a:p>
            <a:pPr lvl="1" fontAlgn="base">
              <a:spcBef>
                <a:spcPct val="0"/>
              </a:spcBef>
              <a:spcAft>
                <a:spcPct val="0"/>
              </a:spcAft>
            </a:pPr>
            <a:r>
              <a:rPr lang="en-US" altLang="en-US" sz="2600" b="1">
                <a:solidFill>
                  <a:srgbClr val="FFFFFF"/>
                </a:solidFill>
                <a:latin typeface="Arial" panose="020B0604020202020204" pitchFamily="34" charset="0"/>
              </a:rPr>
              <a:t>One man and </a:t>
            </a:r>
          </a:p>
          <a:p>
            <a:pPr lvl="1" fontAlgn="base">
              <a:spcBef>
                <a:spcPct val="0"/>
              </a:spcBef>
              <a:spcAft>
                <a:spcPct val="0"/>
              </a:spcAft>
            </a:pPr>
            <a:r>
              <a:rPr lang="en-US" altLang="en-US" sz="2600" b="1">
                <a:solidFill>
                  <a:srgbClr val="FFFFFF"/>
                </a:solidFill>
                <a:latin typeface="Arial" panose="020B0604020202020204" pitchFamily="34" charset="0"/>
              </a:rPr>
              <a:t>One woman</a:t>
            </a:r>
          </a:p>
        </p:txBody>
      </p:sp>
      <p:sp>
        <p:nvSpPr>
          <p:cNvPr id="45062" name="Text Box 6">
            <a:extLst>
              <a:ext uri="{FF2B5EF4-FFF2-40B4-BE49-F238E27FC236}">
                <a16:creationId xmlns:a16="http://schemas.microsoft.com/office/drawing/2014/main" id="{0324EE8F-FA81-61E7-3A1C-43B77AF8268A}"/>
              </a:ext>
            </a:extLst>
          </p:cNvPr>
          <p:cNvSpPr txBox="1">
            <a:spLocks noChangeArrowheads="1"/>
          </p:cNvSpPr>
          <p:nvPr/>
        </p:nvSpPr>
        <p:spPr bwMode="auto">
          <a:xfrm>
            <a:off x="6248400" y="3276601"/>
            <a:ext cx="4191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The value of this understanding:</a:t>
            </a:r>
          </a:p>
          <a:p>
            <a:pPr fontAlgn="base">
              <a:spcBef>
                <a:spcPct val="50000"/>
              </a:spcBef>
              <a:spcAft>
                <a:spcPct val="0"/>
              </a:spcAft>
            </a:pPr>
            <a:r>
              <a:rPr lang="en-US" altLang="en-US">
                <a:solidFill>
                  <a:srgbClr val="FFFFFF"/>
                </a:solidFill>
                <a:latin typeface="Arial" panose="020B0604020202020204" pitchFamily="34" charset="0"/>
              </a:rPr>
              <a:t>	a simpler, purer experience of 	love</a:t>
            </a:r>
          </a:p>
          <a:p>
            <a:pPr fontAlgn="base">
              <a:spcBef>
                <a:spcPct val="50000"/>
              </a:spcBef>
              <a:spcAft>
                <a:spcPct val="0"/>
              </a:spcAft>
            </a:pPr>
            <a:r>
              <a:rPr lang="en-US" altLang="en-US">
                <a:solidFill>
                  <a:srgbClr val="FFFFFF"/>
                </a:solidFill>
                <a:latin typeface="Arial" panose="020B0604020202020204" pitchFamily="34" charset="0"/>
              </a:rPr>
              <a:t>	it fits Solomon’s exhortation, 	Proverbs 5:18-19</a:t>
            </a:r>
          </a:p>
          <a:p>
            <a:pPr fontAlgn="base">
              <a:spcBef>
                <a:spcPct val="50000"/>
              </a:spcBef>
              <a:spcAft>
                <a:spcPct val="0"/>
              </a:spcAft>
            </a:pPr>
            <a:r>
              <a:rPr lang="en-US" altLang="en-US">
                <a:solidFill>
                  <a:srgbClr val="FFFFFF"/>
                </a:solidFill>
                <a:latin typeface="Arial" panose="020B0604020202020204" pitchFamily="34" charset="0"/>
              </a:rPr>
              <a:t>	it allows the simplest reader to 	derive a direct, edifying 	message:  a healthy and 	robust sexuality between 	husband and wife is a 	blessing from God!</a:t>
            </a:r>
          </a:p>
        </p:txBody>
      </p:sp>
    </p:spTree>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C3D9C6-CF9F-D1CD-CBE1-C410802BFF95}"/>
              </a:ext>
            </a:extLst>
          </p:cNvPr>
          <p:cNvSpPr txBox="1"/>
          <p:nvPr/>
        </p:nvSpPr>
        <p:spPr>
          <a:xfrm>
            <a:off x="1328286" y="673768"/>
            <a:ext cx="9259504" cy="5009705"/>
          </a:xfrm>
          <a:prstGeom prst="rect">
            <a:avLst/>
          </a:prstGeom>
          <a:noFill/>
        </p:spPr>
        <p:txBody>
          <a:bodyPr wrap="square">
            <a:spAutoFit/>
          </a:bodyPr>
          <a:lstStyle/>
          <a:p>
            <a:pPr marL="381000" marR="0">
              <a:lnSpc>
                <a:spcPct val="107000"/>
              </a:lnSpc>
              <a:spcBef>
                <a:spcPts val="1200"/>
              </a:spcBef>
              <a:spcAft>
                <a:spcPts val="1200"/>
              </a:spcAft>
            </a:pPr>
            <a:r>
              <a:rPr lang="en-US" sz="2800" b="1" dirty="0">
                <a:solidFill>
                  <a:srgbClr val="C00000"/>
                </a:solidFill>
                <a:effectLst/>
                <a:latin typeface="Forte" panose="03060902040502070203" pitchFamily="66" charset="0"/>
                <a:ea typeface="Times New Roman" panose="02020603050405020304" pitchFamily="18" charset="0"/>
                <a:cs typeface="Times New Roman" panose="02020603050405020304" pitchFamily="18" charset="0"/>
              </a:rPr>
              <a:t>"The poem is God's commendation of true mating love and his condemnation of Solomon 's polygamy... Three principles lead me to accept this view: 1) The Bible is a complete book and as such it must deal with all aspects of human experience. Mating love is a strong factor in life and unless this poem deals with it, it is omitted from God ‘s book. 2) The very structure and evidence of the poem. 3) If such a virtuous girl's marriage to Solomon was the theme, then Solomon ’s polygamy would be tacitly endorsed. " </a:t>
            </a:r>
            <a:r>
              <a:rPr lang="en-US" sz="2400" dirty="0">
                <a:solidFill>
                  <a:srgbClr val="C00000"/>
                </a:solidFill>
                <a:effectLst/>
                <a:latin typeface="Forte" panose="03060902040502070203" pitchFamily="66" charset="0"/>
                <a:ea typeface="Times New Roman" panose="02020603050405020304" pitchFamily="18" charset="0"/>
                <a:cs typeface="Times New Roman" panose="02020603050405020304" pitchFamily="18" charset="0"/>
              </a:rPr>
              <a:t>(Hailey, p. 24).  [Hailey, Homer. Bible Class Notes: </a:t>
            </a:r>
            <a:r>
              <a:rPr lang="en-US" sz="2000" dirty="0">
                <a:solidFill>
                  <a:srgbClr val="C00000"/>
                </a:solidFill>
                <a:effectLst/>
                <a:latin typeface="Forte" panose="03060902040502070203" pitchFamily="66" charset="0"/>
                <a:ea typeface="Times New Roman" panose="02020603050405020304" pitchFamily="18" charset="0"/>
                <a:cs typeface="Times New Roman" panose="02020603050405020304" pitchFamily="18" charset="0"/>
              </a:rPr>
              <a:t>Wisdom Literature. Temple Terrace: Florida College Bookstore. Revised 1972.]</a:t>
            </a:r>
            <a:endParaRPr lang="en-US" sz="2000" dirty="0">
              <a:solidFill>
                <a:srgbClr val="C00000"/>
              </a:solidFill>
              <a:effectLst/>
              <a:latin typeface="Forte" panose="03060902040502070203"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63438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4338" name="WordArt 2">
            <a:extLst>
              <a:ext uri="{FF2B5EF4-FFF2-40B4-BE49-F238E27FC236}">
                <a16:creationId xmlns:a16="http://schemas.microsoft.com/office/drawing/2014/main" id="{E78B8F56-CA76-1D28-2F0F-4D34EF71E825}"/>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blipFill dpi="0" rotWithShape="0">
                  <a:blip r:embed="rId2"/>
                  <a:srcRect/>
                  <a:tile tx="0" ty="0" sx="100000" sy="100000" flip="none" algn="tl"/>
                </a:blipFill>
                <a:latin typeface="Arial" panose="020B0604020202020204" pitchFamily="34" charset="0"/>
                <a:cs typeface="Arial" panose="020B0604020202020204" pitchFamily="34" charset="0"/>
              </a:rPr>
              <a:t>Allegory?</a:t>
            </a:r>
          </a:p>
        </p:txBody>
      </p:sp>
      <p:sp>
        <p:nvSpPr>
          <p:cNvPr id="14339" name="WordArt 3">
            <a:extLst>
              <a:ext uri="{FF2B5EF4-FFF2-40B4-BE49-F238E27FC236}">
                <a16:creationId xmlns:a16="http://schemas.microsoft.com/office/drawing/2014/main" id="{DC0B8F44-2B76-7F41-B156-D4F17435BC11}"/>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blipFill dpi="0" rotWithShape="0">
                  <a:blip r:embed="rId2"/>
                  <a:srcRect/>
                  <a:tile tx="0" ty="0" sx="100000" sy="100000" flip="none" algn="tl"/>
                </a:blipFill>
                <a:latin typeface="Arial" panose="020B0604020202020204" pitchFamily="34" charset="0"/>
                <a:cs typeface="Arial" panose="020B0604020202020204" pitchFamily="34" charset="0"/>
              </a:rPr>
              <a:t>Anthology?</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1D89DC2-8AFA-DF33-129F-192D0BCF5A58}"/>
              </a:ext>
            </a:extLst>
          </p:cNvPr>
          <p:cNvSpPr>
            <a:spLocks noGrp="1" noChangeArrowheads="1"/>
          </p:cNvSpPr>
          <p:nvPr>
            <p:ph type="ctrTitle"/>
          </p:nvPr>
        </p:nvSpPr>
        <p:spPr/>
        <p:txBody>
          <a:bodyPr/>
          <a:lstStyle/>
          <a:p>
            <a:r>
              <a:rPr lang="en-US" altLang="en-US" sz="7200" dirty="0"/>
              <a:t>The Sexual Relationship in Christian Marriage</a:t>
            </a:r>
          </a:p>
        </p:txBody>
      </p:sp>
      <p:sp>
        <p:nvSpPr>
          <p:cNvPr id="2051" name="Rectangle 3">
            <a:extLst>
              <a:ext uri="{FF2B5EF4-FFF2-40B4-BE49-F238E27FC236}">
                <a16:creationId xmlns:a16="http://schemas.microsoft.com/office/drawing/2014/main" id="{AEF2155C-28FD-0DA7-3636-A42127CBF5AD}"/>
              </a:ext>
            </a:extLst>
          </p:cNvPr>
          <p:cNvSpPr>
            <a:spLocks noGrp="1" noChangeArrowheads="1"/>
          </p:cNvSpPr>
          <p:nvPr>
            <p:ph type="subTitle" idx="1"/>
          </p:nvPr>
        </p:nvSpPr>
        <p:spPr/>
        <p:txBody>
          <a:bodyPr/>
          <a:lstStyle/>
          <a:p>
            <a:endParaRPr lang="en-US" altLang="en-US"/>
          </a:p>
        </p:txBody>
      </p:sp>
    </p:spTree>
  </p:cSld>
  <p:clrMapOvr>
    <a:masterClrMapping/>
  </p:clrMapOvr>
  <p:transition>
    <p:wheel spokes="8"/>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3D9C583-807A-C53D-2847-86DBA9431C9E}"/>
              </a:ext>
            </a:extLst>
          </p:cNvPr>
          <p:cNvSpPr>
            <a:spLocks noGrp="1" noChangeArrowheads="1"/>
          </p:cNvSpPr>
          <p:nvPr>
            <p:ph type="title"/>
          </p:nvPr>
        </p:nvSpPr>
        <p:spPr/>
        <p:txBody>
          <a:bodyPr/>
          <a:lstStyle/>
          <a:p>
            <a:r>
              <a:rPr lang="en-US" altLang="en-US"/>
              <a:t>Key Points</a:t>
            </a:r>
          </a:p>
        </p:txBody>
      </p:sp>
      <p:sp>
        <p:nvSpPr>
          <p:cNvPr id="6147" name="Rectangle 3">
            <a:extLst>
              <a:ext uri="{FF2B5EF4-FFF2-40B4-BE49-F238E27FC236}">
                <a16:creationId xmlns:a16="http://schemas.microsoft.com/office/drawing/2014/main" id="{1F162FA4-2120-146E-19E7-5CDD0F157D7C}"/>
              </a:ext>
            </a:extLst>
          </p:cNvPr>
          <p:cNvSpPr>
            <a:spLocks noGrp="1" noChangeArrowheads="1"/>
          </p:cNvSpPr>
          <p:nvPr>
            <p:ph type="body" idx="1"/>
          </p:nvPr>
        </p:nvSpPr>
        <p:spPr>
          <a:xfrm>
            <a:off x="1016000" y="1600200"/>
            <a:ext cx="10566400" cy="4495800"/>
          </a:xfrm>
        </p:spPr>
        <p:txBody>
          <a:bodyPr/>
          <a:lstStyle/>
          <a:p>
            <a:r>
              <a:rPr lang="en-US" altLang="en-US" dirty="0"/>
              <a:t>Sex was created by God to be enjoyed regularly by husband and wife.</a:t>
            </a:r>
          </a:p>
          <a:p>
            <a:r>
              <a:rPr lang="en-US" altLang="en-US" dirty="0"/>
              <a:t>A deeper understanding of the differences in husband  and wife make for a more fulfilling relationship.</a:t>
            </a:r>
          </a:p>
          <a:p>
            <a:r>
              <a:rPr lang="en-US" altLang="en-US" dirty="0"/>
              <a:t>Common problems that prevent fulfillment.</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7D91BF4-1B95-8ACC-BA19-E6A0CA8575B8}"/>
              </a:ext>
            </a:extLst>
          </p:cNvPr>
          <p:cNvSpPr>
            <a:spLocks noGrp="1" noChangeArrowheads="1"/>
          </p:cNvSpPr>
          <p:nvPr>
            <p:ph type="title"/>
          </p:nvPr>
        </p:nvSpPr>
        <p:spPr/>
        <p:txBody>
          <a:bodyPr/>
          <a:lstStyle/>
          <a:p>
            <a:r>
              <a:rPr lang="en-US" altLang="en-US"/>
              <a:t>The Function of Marriage</a:t>
            </a:r>
          </a:p>
        </p:txBody>
      </p:sp>
      <p:sp>
        <p:nvSpPr>
          <p:cNvPr id="7171" name="Rectangle 3">
            <a:extLst>
              <a:ext uri="{FF2B5EF4-FFF2-40B4-BE49-F238E27FC236}">
                <a16:creationId xmlns:a16="http://schemas.microsoft.com/office/drawing/2014/main" id="{8CA449B2-3143-DF22-20FB-E12F6FEDBB44}"/>
              </a:ext>
            </a:extLst>
          </p:cNvPr>
          <p:cNvSpPr>
            <a:spLocks noGrp="1" noChangeArrowheads="1"/>
          </p:cNvSpPr>
          <p:nvPr>
            <p:ph type="body" idx="1"/>
          </p:nvPr>
        </p:nvSpPr>
        <p:spPr/>
        <p:txBody>
          <a:bodyPr/>
          <a:lstStyle/>
          <a:p>
            <a:r>
              <a:rPr lang="en-US" altLang="en-US"/>
              <a:t>Procreation (Gen. 3:16)</a:t>
            </a:r>
          </a:p>
          <a:p>
            <a:r>
              <a:rPr lang="en-US" altLang="en-US"/>
              <a:t>Companionship (Gen. 2:18; Mal. 2:14)</a:t>
            </a:r>
          </a:p>
          <a:p>
            <a:r>
              <a:rPr lang="en-US" altLang="en-US"/>
              <a:t>Prevention of sexual immorality (1 Cor. 7:1-9)</a:t>
            </a:r>
          </a:p>
          <a:p>
            <a:r>
              <a:rPr lang="en-US" altLang="en-US"/>
              <a:t>Pleasure (Prov. 5:15-20; Song of Songs)</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800" decel="100000"/>
                                        <p:tgtEl>
                                          <p:spTgt spid="7171">
                                            <p:txEl>
                                              <p:pRg st="0" end="0"/>
                                            </p:txEl>
                                          </p:spTgt>
                                        </p:tgtEl>
                                      </p:cBhvr>
                                    </p:animEffect>
                                    <p:anim calcmode="lin" valueType="num">
                                      <p:cBhvr>
                                        <p:cTn id="8" dur="800" decel="100000" fill="hold"/>
                                        <p:tgtEl>
                                          <p:spTgt spid="7171">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7171">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7171">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171">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17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fade">
                                      <p:cBhvr>
                                        <p:cTn id="17" dur="800" decel="100000"/>
                                        <p:tgtEl>
                                          <p:spTgt spid="7171">
                                            <p:txEl>
                                              <p:pRg st="1" end="1"/>
                                            </p:txEl>
                                          </p:spTgt>
                                        </p:tgtEl>
                                      </p:cBhvr>
                                    </p:animEffect>
                                    <p:anim calcmode="lin" valueType="num">
                                      <p:cBhvr>
                                        <p:cTn id="18" dur="800" decel="100000" fill="hold"/>
                                        <p:tgtEl>
                                          <p:spTgt spid="7171">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7171">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7171">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171">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17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7171">
                                            <p:txEl>
                                              <p:pRg st="2" end="2"/>
                                            </p:txEl>
                                          </p:spTgt>
                                        </p:tgtEl>
                                        <p:attrNameLst>
                                          <p:attrName>style.visibility</p:attrName>
                                        </p:attrNameLst>
                                      </p:cBhvr>
                                      <p:to>
                                        <p:strVal val="visible"/>
                                      </p:to>
                                    </p:set>
                                    <p:animEffect transition="in" filter="fade">
                                      <p:cBhvr>
                                        <p:cTn id="27" dur="800" decel="100000"/>
                                        <p:tgtEl>
                                          <p:spTgt spid="7171">
                                            <p:txEl>
                                              <p:pRg st="2" end="2"/>
                                            </p:txEl>
                                          </p:spTgt>
                                        </p:tgtEl>
                                      </p:cBhvr>
                                    </p:animEffect>
                                    <p:anim calcmode="lin" valueType="num">
                                      <p:cBhvr>
                                        <p:cTn id="28" dur="800" decel="100000" fill="hold"/>
                                        <p:tgtEl>
                                          <p:spTgt spid="7171">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7171">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7171">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7171">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7171">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7171">
                                            <p:txEl>
                                              <p:pRg st="3" end="3"/>
                                            </p:txEl>
                                          </p:spTgt>
                                        </p:tgtEl>
                                        <p:attrNameLst>
                                          <p:attrName>style.visibility</p:attrName>
                                        </p:attrNameLst>
                                      </p:cBhvr>
                                      <p:to>
                                        <p:strVal val="visible"/>
                                      </p:to>
                                    </p:set>
                                    <p:animEffect transition="in" filter="fade">
                                      <p:cBhvr>
                                        <p:cTn id="37" dur="800" decel="100000"/>
                                        <p:tgtEl>
                                          <p:spTgt spid="7171">
                                            <p:txEl>
                                              <p:pRg st="3" end="3"/>
                                            </p:txEl>
                                          </p:spTgt>
                                        </p:tgtEl>
                                      </p:cBhvr>
                                    </p:animEffect>
                                    <p:anim calcmode="lin" valueType="num">
                                      <p:cBhvr>
                                        <p:cTn id="38" dur="800" decel="100000" fill="hold"/>
                                        <p:tgtEl>
                                          <p:spTgt spid="7171">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7171">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7171">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171">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171">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4398301-2D75-D063-9F70-7C23D9AB8481}"/>
              </a:ext>
            </a:extLst>
          </p:cNvPr>
          <p:cNvSpPr>
            <a:spLocks noGrp="1" noChangeArrowheads="1"/>
          </p:cNvSpPr>
          <p:nvPr>
            <p:ph type="title"/>
          </p:nvPr>
        </p:nvSpPr>
        <p:spPr/>
        <p:txBody>
          <a:bodyPr/>
          <a:lstStyle/>
          <a:p>
            <a:r>
              <a:rPr lang="en-US" altLang="en-US"/>
              <a:t>Biblical Marriage Analogies</a:t>
            </a:r>
          </a:p>
        </p:txBody>
      </p:sp>
      <p:sp>
        <p:nvSpPr>
          <p:cNvPr id="8195" name="Rectangle 3">
            <a:extLst>
              <a:ext uri="{FF2B5EF4-FFF2-40B4-BE49-F238E27FC236}">
                <a16:creationId xmlns:a16="http://schemas.microsoft.com/office/drawing/2014/main" id="{2F399FC6-3C70-D416-51B7-4F16780F4687}"/>
              </a:ext>
            </a:extLst>
          </p:cNvPr>
          <p:cNvSpPr>
            <a:spLocks noGrp="1" noChangeArrowheads="1"/>
          </p:cNvSpPr>
          <p:nvPr>
            <p:ph type="body" idx="1"/>
          </p:nvPr>
        </p:nvSpPr>
        <p:spPr/>
        <p:txBody>
          <a:bodyPr/>
          <a:lstStyle/>
          <a:p>
            <a:r>
              <a:rPr lang="en-US" altLang="en-US"/>
              <a:t>Old Testament</a:t>
            </a:r>
          </a:p>
          <a:p>
            <a:pPr lvl="1"/>
            <a:r>
              <a:rPr lang="en-US" altLang="en-US"/>
              <a:t>The spiritual relationship between God and Israel is characterized as marriage and the breaking of that spiritual covenant as adultery (Isa. 54:5; 62:5; Jer. 3:14; 7:9; 16:21; 23:10; 31:32; Ezek. 16; Hosea 2:19-20)</a:t>
            </a:r>
          </a:p>
          <a:p>
            <a:pPr lvl="1"/>
            <a:r>
              <a:rPr lang="en-US" altLang="en-US"/>
              <a:t>The Prophet Hosea</a:t>
            </a:r>
          </a:p>
          <a:p>
            <a:pPr lvl="1"/>
            <a:r>
              <a:rPr lang="en-US" altLang="en-US"/>
              <a:t>Song of Songs</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circle(in)">
                                      <p:cBhvr>
                                        <p:cTn id="7" dur="2000"/>
                                        <p:tgtEl>
                                          <p:spTgt spid="819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195">
                                            <p:txEl>
                                              <p:pRg st="1" end="1"/>
                                            </p:txEl>
                                          </p:spTgt>
                                        </p:tgtEl>
                                        <p:attrNameLst>
                                          <p:attrName>style.visibility</p:attrName>
                                        </p:attrNameLst>
                                      </p:cBhvr>
                                      <p:to>
                                        <p:strVal val="visible"/>
                                      </p:to>
                                    </p:set>
                                    <p:animEffect transition="in" filter="circle(in)">
                                      <p:cBhvr>
                                        <p:cTn id="10" dur="2000"/>
                                        <p:tgtEl>
                                          <p:spTgt spid="819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Effect transition="in" filter="circle(in)">
                                      <p:cBhvr>
                                        <p:cTn id="15" dur="2000"/>
                                        <p:tgtEl>
                                          <p:spTgt spid="819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8195">
                                            <p:txEl>
                                              <p:pRg st="3" end="3"/>
                                            </p:txEl>
                                          </p:spTgt>
                                        </p:tgtEl>
                                        <p:attrNameLst>
                                          <p:attrName>style.visibility</p:attrName>
                                        </p:attrNameLst>
                                      </p:cBhvr>
                                      <p:to>
                                        <p:strVal val="visible"/>
                                      </p:to>
                                    </p:set>
                                    <p:animEffect transition="in" filter="circle(in)">
                                      <p:cBhvr>
                                        <p:cTn id="20" dur="2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77CDCBB-4339-AF08-3B0F-95035239B09B}"/>
              </a:ext>
            </a:extLst>
          </p:cNvPr>
          <p:cNvSpPr>
            <a:spLocks noGrp="1" noChangeArrowheads="1"/>
          </p:cNvSpPr>
          <p:nvPr>
            <p:ph type="title"/>
          </p:nvPr>
        </p:nvSpPr>
        <p:spPr/>
        <p:txBody>
          <a:bodyPr/>
          <a:lstStyle/>
          <a:p>
            <a:r>
              <a:rPr lang="en-US" altLang="en-US"/>
              <a:t>Biblical Marriage Analogies</a:t>
            </a:r>
          </a:p>
        </p:txBody>
      </p:sp>
      <p:sp>
        <p:nvSpPr>
          <p:cNvPr id="9219" name="Rectangle 3">
            <a:extLst>
              <a:ext uri="{FF2B5EF4-FFF2-40B4-BE49-F238E27FC236}">
                <a16:creationId xmlns:a16="http://schemas.microsoft.com/office/drawing/2014/main" id="{D4DD76F9-3DDD-80CF-60E3-F6C089E5D2DA}"/>
              </a:ext>
            </a:extLst>
          </p:cNvPr>
          <p:cNvSpPr>
            <a:spLocks noGrp="1" noChangeArrowheads="1"/>
          </p:cNvSpPr>
          <p:nvPr>
            <p:ph type="body" idx="1"/>
          </p:nvPr>
        </p:nvSpPr>
        <p:spPr/>
        <p:txBody>
          <a:bodyPr/>
          <a:lstStyle/>
          <a:p>
            <a:pPr>
              <a:lnSpc>
                <a:spcPct val="90000"/>
              </a:lnSpc>
            </a:pPr>
            <a:r>
              <a:rPr lang="en-US" altLang="en-US"/>
              <a:t>New Testament</a:t>
            </a:r>
          </a:p>
          <a:p>
            <a:pPr lvl="1">
              <a:lnSpc>
                <a:spcPct val="90000"/>
              </a:lnSpc>
            </a:pPr>
            <a:r>
              <a:rPr lang="en-US" altLang="en-US"/>
              <a:t>The relationship between Christ and His disciples is characterized as a marriage (Eph. 5:22-33)</a:t>
            </a:r>
          </a:p>
          <a:p>
            <a:pPr lvl="1">
              <a:lnSpc>
                <a:spcPct val="90000"/>
              </a:lnSpc>
            </a:pPr>
            <a:r>
              <a:rPr lang="en-US" altLang="en-US"/>
              <a:t>Harlot and the Bride (Rev. 17-18; 21:2, 9-10)</a:t>
            </a:r>
          </a:p>
          <a:p>
            <a:pPr lvl="1">
              <a:lnSpc>
                <a:spcPct val="90000"/>
              </a:lnSpc>
            </a:pPr>
            <a:r>
              <a:rPr lang="en-US" altLang="en-US"/>
              <a:t>Marriage analogies in the Parables </a:t>
            </a:r>
          </a:p>
          <a:p>
            <a:pPr lvl="2">
              <a:lnSpc>
                <a:spcPct val="90000"/>
              </a:lnSpc>
            </a:pPr>
            <a:r>
              <a:rPr lang="en-US" altLang="en-US"/>
              <a:t>The Parable of the Wedding Feast (Mt. 22:2-14)</a:t>
            </a:r>
          </a:p>
          <a:p>
            <a:pPr lvl="2">
              <a:lnSpc>
                <a:spcPct val="90000"/>
              </a:lnSpc>
            </a:pPr>
            <a:r>
              <a:rPr lang="en-US" altLang="en-US"/>
              <a:t>The Parable of the Wise and Foolish Virgins (Mt. 25:1-13)</a:t>
            </a:r>
          </a:p>
          <a:p>
            <a:pPr lvl="2">
              <a:lnSpc>
                <a:spcPct val="90000"/>
              </a:lnSpc>
            </a:pPr>
            <a:r>
              <a:rPr lang="en-US" altLang="en-US"/>
              <a:t>“I go to prepare a place for you…” (Jn. 14:1-3)</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9219">
                                            <p:txEl>
                                              <p:pRg st="0" end="0"/>
                                            </p:txEl>
                                          </p:spTgt>
                                        </p:tgtEl>
                                        <p:attrNameLst>
                                          <p:attrName>ppt_x</p:attrName>
                                        </p:attrNameLst>
                                      </p:cBhvr>
                                    </p:anim>
                                    <p:anim from="0" to="-1.0" calcmode="lin" valueType="num">
                                      <p:cBhvr>
                                        <p:cTn id="8" dur="200" decel="50000" autoRev="1" fill="hold">
                                          <p:stCondLst>
                                            <p:cond delay="600"/>
                                          </p:stCondLst>
                                        </p:cTn>
                                        <p:tgtEl>
                                          <p:spTgt spid="9219">
                                            <p:txEl>
                                              <p:pRg st="0" end="0"/>
                                            </p:txEl>
                                          </p:spTgt>
                                        </p:tgtEl>
                                        <p:attrNameLst>
                                          <p:attrName>xshear</p:attrName>
                                        </p:attrNameLst>
                                      </p:cBhvr>
                                    </p:anim>
                                    <p:animScale>
                                      <p:cBhvr>
                                        <p:cTn id="9" dur="200" decel="100000" autoRev="1" fill="hold">
                                          <p:stCondLst>
                                            <p:cond delay="600"/>
                                          </p:stCondLst>
                                        </p:cTn>
                                        <p:tgtEl>
                                          <p:spTgt spid="9219">
                                            <p:txEl>
                                              <p:pRg st="0" end="0"/>
                                            </p:txEl>
                                          </p:spTgt>
                                        </p:tgtEl>
                                      </p:cBhvr>
                                      <p:from x="100000" y="100000"/>
                                      <p:to x="80000" y="100000"/>
                                    </p:animScale>
                                    <p:anim by="(#ppt_h/3+#ppt_w*0.1)" calcmode="lin" valueType="num">
                                      <p:cBhvr additive="sum">
                                        <p:cTn id="10" dur="200" decel="100000" autoRev="1" fill="hold">
                                          <p:stCondLst>
                                            <p:cond delay="600"/>
                                          </p:stCondLst>
                                        </p:cTn>
                                        <p:tgtEl>
                                          <p:spTgt spid="9219">
                                            <p:txEl>
                                              <p:pRg st="0" end="0"/>
                                            </p:txEl>
                                          </p:spTgt>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from="(-#ppt_w/2)" to="(#ppt_x)" calcmode="lin" valueType="num">
                                      <p:cBhvr>
                                        <p:cTn id="13" dur="600" fill="hold">
                                          <p:stCondLst>
                                            <p:cond delay="0"/>
                                          </p:stCondLst>
                                        </p:cTn>
                                        <p:tgtEl>
                                          <p:spTgt spid="9219">
                                            <p:txEl>
                                              <p:pRg st="1" end="1"/>
                                            </p:txEl>
                                          </p:spTgt>
                                        </p:tgtEl>
                                        <p:attrNameLst>
                                          <p:attrName>ppt_x</p:attrName>
                                        </p:attrNameLst>
                                      </p:cBhvr>
                                    </p:anim>
                                    <p:anim from="0" to="-1.0" calcmode="lin" valueType="num">
                                      <p:cBhvr>
                                        <p:cTn id="14" dur="200" decel="50000" autoRev="1" fill="hold">
                                          <p:stCondLst>
                                            <p:cond delay="600"/>
                                          </p:stCondLst>
                                        </p:cTn>
                                        <p:tgtEl>
                                          <p:spTgt spid="9219">
                                            <p:txEl>
                                              <p:pRg st="1" end="1"/>
                                            </p:txEl>
                                          </p:spTgt>
                                        </p:tgtEl>
                                        <p:attrNameLst>
                                          <p:attrName>xshear</p:attrName>
                                        </p:attrNameLst>
                                      </p:cBhvr>
                                    </p:anim>
                                    <p:animScale>
                                      <p:cBhvr>
                                        <p:cTn id="15" dur="200" decel="100000" autoRev="1" fill="hold">
                                          <p:stCondLst>
                                            <p:cond delay="600"/>
                                          </p:stCondLst>
                                        </p:cTn>
                                        <p:tgtEl>
                                          <p:spTgt spid="9219">
                                            <p:txEl>
                                              <p:pRg st="1" end="1"/>
                                            </p:txEl>
                                          </p:spTgt>
                                        </p:tgtEl>
                                      </p:cBhvr>
                                      <p:from x="100000" y="100000"/>
                                      <p:to x="80000" y="100000"/>
                                    </p:animScale>
                                    <p:anim by="(#ppt_h/3+#ppt_w*0.1)" calcmode="lin" valueType="num">
                                      <p:cBhvr additive="sum">
                                        <p:cTn id="16" dur="200" decel="100000" autoRev="1" fill="hold">
                                          <p:stCondLst>
                                            <p:cond delay="600"/>
                                          </p:stCondLst>
                                        </p:cTn>
                                        <p:tgtEl>
                                          <p:spTgt spid="9219">
                                            <p:txEl>
                                              <p:pRg st="1" end="1"/>
                                            </p:txEl>
                                          </p:spTgt>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ntr" presetSubtype="0" fill="hold"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from="(-#ppt_w/2)" to="(#ppt_x)" calcmode="lin" valueType="num">
                                      <p:cBhvr>
                                        <p:cTn id="21" dur="600" fill="hold">
                                          <p:stCondLst>
                                            <p:cond delay="0"/>
                                          </p:stCondLst>
                                        </p:cTn>
                                        <p:tgtEl>
                                          <p:spTgt spid="9219">
                                            <p:txEl>
                                              <p:pRg st="2" end="2"/>
                                            </p:txEl>
                                          </p:spTgt>
                                        </p:tgtEl>
                                        <p:attrNameLst>
                                          <p:attrName>ppt_x</p:attrName>
                                        </p:attrNameLst>
                                      </p:cBhvr>
                                    </p:anim>
                                    <p:anim from="0" to="-1.0" calcmode="lin" valueType="num">
                                      <p:cBhvr>
                                        <p:cTn id="22" dur="200" decel="50000" autoRev="1" fill="hold">
                                          <p:stCondLst>
                                            <p:cond delay="600"/>
                                          </p:stCondLst>
                                        </p:cTn>
                                        <p:tgtEl>
                                          <p:spTgt spid="9219">
                                            <p:txEl>
                                              <p:pRg st="2" end="2"/>
                                            </p:txEl>
                                          </p:spTgt>
                                        </p:tgtEl>
                                        <p:attrNameLst>
                                          <p:attrName>xshear</p:attrName>
                                        </p:attrNameLst>
                                      </p:cBhvr>
                                    </p:anim>
                                    <p:animScale>
                                      <p:cBhvr>
                                        <p:cTn id="23" dur="200" decel="100000" autoRev="1" fill="hold">
                                          <p:stCondLst>
                                            <p:cond delay="600"/>
                                          </p:stCondLst>
                                        </p:cTn>
                                        <p:tgtEl>
                                          <p:spTgt spid="9219">
                                            <p:txEl>
                                              <p:pRg st="2" end="2"/>
                                            </p:txEl>
                                          </p:spTgt>
                                        </p:tgtEl>
                                      </p:cBhvr>
                                      <p:from x="100000" y="100000"/>
                                      <p:to x="80000" y="100000"/>
                                    </p:animScale>
                                    <p:anim by="(#ppt_h/3+#ppt_w*0.1)" calcmode="lin" valueType="num">
                                      <p:cBhvr additive="sum">
                                        <p:cTn id="24" dur="200" decel="100000" autoRev="1" fill="hold">
                                          <p:stCondLst>
                                            <p:cond delay="600"/>
                                          </p:stCondLst>
                                        </p:cTn>
                                        <p:tgtEl>
                                          <p:spTgt spid="9219">
                                            <p:txEl>
                                              <p:pRg st="2" end="2"/>
                                            </p:txEl>
                                          </p:spTgt>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4" presetClass="entr" presetSubtype="0" fill="hold" nodeType="clickEffect">
                                  <p:stCondLst>
                                    <p:cond delay="0"/>
                                  </p:stCondLst>
                                  <p:childTnLst>
                                    <p:set>
                                      <p:cBhvr>
                                        <p:cTn id="28" dur="1" fill="hold">
                                          <p:stCondLst>
                                            <p:cond delay="0"/>
                                          </p:stCondLst>
                                        </p:cTn>
                                        <p:tgtEl>
                                          <p:spTgt spid="9219">
                                            <p:txEl>
                                              <p:pRg st="3" end="3"/>
                                            </p:txEl>
                                          </p:spTgt>
                                        </p:tgtEl>
                                        <p:attrNameLst>
                                          <p:attrName>style.visibility</p:attrName>
                                        </p:attrNameLst>
                                      </p:cBhvr>
                                      <p:to>
                                        <p:strVal val="visible"/>
                                      </p:to>
                                    </p:set>
                                    <p:anim from="(-#ppt_w/2)" to="(#ppt_x)" calcmode="lin" valueType="num">
                                      <p:cBhvr>
                                        <p:cTn id="29" dur="600" fill="hold">
                                          <p:stCondLst>
                                            <p:cond delay="0"/>
                                          </p:stCondLst>
                                        </p:cTn>
                                        <p:tgtEl>
                                          <p:spTgt spid="9219">
                                            <p:txEl>
                                              <p:pRg st="3" end="3"/>
                                            </p:txEl>
                                          </p:spTgt>
                                        </p:tgtEl>
                                        <p:attrNameLst>
                                          <p:attrName>ppt_x</p:attrName>
                                        </p:attrNameLst>
                                      </p:cBhvr>
                                    </p:anim>
                                    <p:anim from="0" to="-1.0" calcmode="lin" valueType="num">
                                      <p:cBhvr>
                                        <p:cTn id="30" dur="200" decel="50000" autoRev="1" fill="hold">
                                          <p:stCondLst>
                                            <p:cond delay="600"/>
                                          </p:stCondLst>
                                        </p:cTn>
                                        <p:tgtEl>
                                          <p:spTgt spid="9219">
                                            <p:txEl>
                                              <p:pRg st="3" end="3"/>
                                            </p:txEl>
                                          </p:spTgt>
                                        </p:tgtEl>
                                        <p:attrNameLst>
                                          <p:attrName>xshear</p:attrName>
                                        </p:attrNameLst>
                                      </p:cBhvr>
                                    </p:anim>
                                    <p:animScale>
                                      <p:cBhvr>
                                        <p:cTn id="31" dur="200" decel="100000" autoRev="1" fill="hold">
                                          <p:stCondLst>
                                            <p:cond delay="600"/>
                                          </p:stCondLst>
                                        </p:cTn>
                                        <p:tgtEl>
                                          <p:spTgt spid="9219">
                                            <p:txEl>
                                              <p:pRg st="3" end="3"/>
                                            </p:txEl>
                                          </p:spTgt>
                                        </p:tgtEl>
                                      </p:cBhvr>
                                      <p:from x="100000" y="100000"/>
                                      <p:to x="80000" y="100000"/>
                                    </p:animScale>
                                    <p:anim by="(#ppt_h/3+#ppt_w*0.1)" calcmode="lin" valueType="num">
                                      <p:cBhvr additive="sum">
                                        <p:cTn id="32" dur="200" decel="100000" autoRev="1" fill="hold">
                                          <p:stCondLst>
                                            <p:cond delay="600"/>
                                          </p:stCondLst>
                                        </p:cTn>
                                        <p:tgtEl>
                                          <p:spTgt spid="9219">
                                            <p:txEl>
                                              <p:pRg st="3" end="3"/>
                                            </p:txEl>
                                          </p:spTgt>
                                        </p:tgtEl>
                                        <p:attrNameLst>
                                          <p:attrName>ppt_x</p:attrName>
                                        </p:attrNameLst>
                                      </p:cBhvr>
                                    </p:anim>
                                  </p:childTnLst>
                                </p:cTn>
                              </p:par>
                              <p:par>
                                <p:cTn id="33" presetID="34" presetClass="entr" presetSubtype="0" fill="hold" nodeType="withEffect">
                                  <p:stCondLst>
                                    <p:cond delay="0"/>
                                  </p:stCondLst>
                                  <p:childTnLst>
                                    <p:set>
                                      <p:cBhvr>
                                        <p:cTn id="34" dur="1" fill="hold">
                                          <p:stCondLst>
                                            <p:cond delay="0"/>
                                          </p:stCondLst>
                                        </p:cTn>
                                        <p:tgtEl>
                                          <p:spTgt spid="9219">
                                            <p:txEl>
                                              <p:pRg st="4" end="4"/>
                                            </p:txEl>
                                          </p:spTgt>
                                        </p:tgtEl>
                                        <p:attrNameLst>
                                          <p:attrName>style.visibility</p:attrName>
                                        </p:attrNameLst>
                                      </p:cBhvr>
                                      <p:to>
                                        <p:strVal val="visible"/>
                                      </p:to>
                                    </p:set>
                                    <p:anim from="(-#ppt_w/2)" to="(#ppt_x)" calcmode="lin" valueType="num">
                                      <p:cBhvr>
                                        <p:cTn id="35" dur="600" fill="hold">
                                          <p:stCondLst>
                                            <p:cond delay="0"/>
                                          </p:stCondLst>
                                        </p:cTn>
                                        <p:tgtEl>
                                          <p:spTgt spid="9219">
                                            <p:txEl>
                                              <p:pRg st="4" end="4"/>
                                            </p:txEl>
                                          </p:spTgt>
                                        </p:tgtEl>
                                        <p:attrNameLst>
                                          <p:attrName>ppt_x</p:attrName>
                                        </p:attrNameLst>
                                      </p:cBhvr>
                                    </p:anim>
                                    <p:anim from="0" to="-1.0" calcmode="lin" valueType="num">
                                      <p:cBhvr>
                                        <p:cTn id="36" dur="200" decel="50000" autoRev="1" fill="hold">
                                          <p:stCondLst>
                                            <p:cond delay="600"/>
                                          </p:stCondLst>
                                        </p:cTn>
                                        <p:tgtEl>
                                          <p:spTgt spid="9219">
                                            <p:txEl>
                                              <p:pRg st="4" end="4"/>
                                            </p:txEl>
                                          </p:spTgt>
                                        </p:tgtEl>
                                        <p:attrNameLst>
                                          <p:attrName>xshear</p:attrName>
                                        </p:attrNameLst>
                                      </p:cBhvr>
                                    </p:anim>
                                    <p:animScale>
                                      <p:cBhvr>
                                        <p:cTn id="37" dur="200" decel="100000" autoRev="1" fill="hold">
                                          <p:stCondLst>
                                            <p:cond delay="600"/>
                                          </p:stCondLst>
                                        </p:cTn>
                                        <p:tgtEl>
                                          <p:spTgt spid="9219">
                                            <p:txEl>
                                              <p:pRg st="4" end="4"/>
                                            </p:txEl>
                                          </p:spTgt>
                                        </p:tgtEl>
                                      </p:cBhvr>
                                      <p:from x="100000" y="100000"/>
                                      <p:to x="80000" y="100000"/>
                                    </p:animScale>
                                    <p:anim by="(#ppt_h/3+#ppt_w*0.1)" calcmode="lin" valueType="num">
                                      <p:cBhvr additive="sum">
                                        <p:cTn id="38" dur="200" decel="100000" autoRev="1" fill="hold">
                                          <p:stCondLst>
                                            <p:cond delay="600"/>
                                          </p:stCondLst>
                                        </p:cTn>
                                        <p:tgtEl>
                                          <p:spTgt spid="9219">
                                            <p:txEl>
                                              <p:pRg st="4" end="4"/>
                                            </p:txEl>
                                          </p:spTgt>
                                        </p:tgtEl>
                                        <p:attrNameLst>
                                          <p:attrName>ppt_x</p:attrName>
                                        </p:attrNameLst>
                                      </p:cBhvr>
                                    </p:anim>
                                  </p:childTnLst>
                                </p:cTn>
                              </p:par>
                              <p:par>
                                <p:cTn id="39" presetID="34" presetClass="entr" presetSubtype="0" fill="hold" nodeType="withEffect">
                                  <p:stCondLst>
                                    <p:cond delay="0"/>
                                  </p:stCondLst>
                                  <p:childTnLst>
                                    <p:set>
                                      <p:cBhvr>
                                        <p:cTn id="40" dur="1" fill="hold">
                                          <p:stCondLst>
                                            <p:cond delay="0"/>
                                          </p:stCondLst>
                                        </p:cTn>
                                        <p:tgtEl>
                                          <p:spTgt spid="9219">
                                            <p:txEl>
                                              <p:pRg st="5" end="5"/>
                                            </p:txEl>
                                          </p:spTgt>
                                        </p:tgtEl>
                                        <p:attrNameLst>
                                          <p:attrName>style.visibility</p:attrName>
                                        </p:attrNameLst>
                                      </p:cBhvr>
                                      <p:to>
                                        <p:strVal val="visible"/>
                                      </p:to>
                                    </p:set>
                                    <p:anim from="(-#ppt_w/2)" to="(#ppt_x)" calcmode="lin" valueType="num">
                                      <p:cBhvr>
                                        <p:cTn id="41" dur="600" fill="hold">
                                          <p:stCondLst>
                                            <p:cond delay="0"/>
                                          </p:stCondLst>
                                        </p:cTn>
                                        <p:tgtEl>
                                          <p:spTgt spid="9219">
                                            <p:txEl>
                                              <p:pRg st="5" end="5"/>
                                            </p:txEl>
                                          </p:spTgt>
                                        </p:tgtEl>
                                        <p:attrNameLst>
                                          <p:attrName>ppt_x</p:attrName>
                                        </p:attrNameLst>
                                      </p:cBhvr>
                                    </p:anim>
                                    <p:anim from="0" to="-1.0" calcmode="lin" valueType="num">
                                      <p:cBhvr>
                                        <p:cTn id="42" dur="200" decel="50000" autoRev="1" fill="hold">
                                          <p:stCondLst>
                                            <p:cond delay="600"/>
                                          </p:stCondLst>
                                        </p:cTn>
                                        <p:tgtEl>
                                          <p:spTgt spid="9219">
                                            <p:txEl>
                                              <p:pRg st="5" end="5"/>
                                            </p:txEl>
                                          </p:spTgt>
                                        </p:tgtEl>
                                        <p:attrNameLst>
                                          <p:attrName>xshear</p:attrName>
                                        </p:attrNameLst>
                                      </p:cBhvr>
                                    </p:anim>
                                    <p:animScale>
                                      <p:cBhvr>
                                        <p:cTn id="43" dur="200" decel="100000" autoRev="1" fill="hold">
                                          <p:stCondLst>
                                            <p:cond delay="600"/>
                                          </p:stCondLst>
                                        </p:cTn>
                                        <p:tgtEl>
                                          <p:spTgt spid="9219">
                                            <p:txEl>
                                              <p:pRg st="5" end="5"/>
                                            </p:txEl>
                                          </p:spTgt>
                                        </p:tgtEl>
                                      </p:cBhvr>
                                      <p:from x="100000" y="100000"/>
                                      <p:to x="80000" y="100000"/>
                                    </p:animScale>
                                    <p:anim by="(#ppt_h/3+#ppt_w*0.1)" calcmode="lin" valueType="num">
                                      <p:cBhvr additive="sum">
                                        <p:cTn id="44" dur="200" decel="100000" autoRev="1" fill="hold">
                                          <p:stCondLst>
                                            <p:cond delay="600"/>
                                          </p:stCondLst>
                                        </p:cTn>
                                        <p:tgtEl>
                                          <p:spTgt spid="9219">
                                            <p:txEl>
                                              <p:pRg st="5" end="5"/>
                                            </p:txEl>
                                          </p:spTgt>
                                        </p:tgtEl>
                                        <p:attrNameLst>
                                          <p:attrName>ppt_x</p:attrName>
                                        </p:attrNameLst>
                                      </p:cBhvr>
                                    </p:anim>
                                  </p:childTnLst>
                                </p:cTn>
                              </p:par>
                              <p:par>
                                <p:cTn id="45" presetID="34" presetClass="entr" presetSubtype="0" fill="hold" nodeType="withEffect">
                                  <p:stCondLst>
                                    <p:cond delay="0"/>
                                  </p:stCondLst>
                                  <p:childTnLst>
                                    <p:set>
                                      <p:cBhvr>
                                        <p:cTn id="46" dur="1" fill="hold">
                                          <p:stCondLst>
                                            <p:cond delay="0"/>
                                          </p:stCondLst>
                                        </p:cTn>
                                        <p:tgtEl>
                                          <p:spTgt spid="9219">
                                            <p:txEl>
                                              <p:pRg st="6" end="6"/>
                                            </p:txEl>
                                          </p:spTgt>
                                        </p:tgtEl>
                                        <p:attrNameLst>
                                          <p:attrName>style.visibility</p:attrName>
                                        </p:attrNameLst>
                                      </p:cBhvr>
                                      <p:to>
                                        <p:strVal val="visible"/>
                                      </p:to>
                                    </p:set>
                                    <p:anim from="(-#ppt_w/2)" to="(#ppt_x)" calcmode="lin" valueType="num">
                                      <p:cBhvr>
                                        <p:cTn id="47" dur="600" fill="hold">
                                          <p:stCondLst>
                                            <p:cond delay="0"/>
                                          </p:stCondLst>
                                        </p:cTn>
                                        <p:tgtEl>
                                          <p:spTgt spid="9219">
                                            <p:txEl>
                                              <p:pRg st="6" end="6"/>
                                            </p:txEl>
                                          </p:spTgt>
                                        </p:tgtEl>
                                        <p:attrNameLst>
                                          <p:attrName>ppt_x</p:attrName>
                                        </p:attrNameLst>
                                      </p:cBhvr>
                                    </p:anim>
                                    <p:anim from="0" to="-1.0" calcmode="lin" valueType="num">
                                      <p:cBhvr>
                                        <p:cTn id="48" dur="200" decel="50000" autoRev="1" fill="hold">
                                          <p:stCondLst>
                                            <p:cond delay="600"/>
                                          </p:stCondLst>
                                        </p:cTn>
                                        <p:tgtEl>
                                          <p:spTgt spid="9219">
                                            <p:txEl>
                                              <p:pRg st="6" end="6"/>
                                            </p:txEl>
                                          </p:spTgt>
                                        </p:tgtEl>
                                        <p:attrNameLst>
                                          <p:attrName>xshear</p:attrName>
                                        </p:attrNameLst>
                                      </p:cBhvr>
                                    </p:anim>
                                    <p:animScale>
                                      <p:cBhvr>
                                        <p:cTn id="49" dur="200" decel="100000" autoRev="1" fill="hold">
                                          <p:stCondLst>
                                            <p:cond delay="600"/>
                                          </p:stCondLst>
                                        </p:cTn>
                                        <p:tgtEl>
                                          <p:spTgt spid="9219">
                                            <p:txEl>
                                              <p:pRg st="6" end="6"/>
                                            </p:txEl>
                                          </p:spTgt>
                                        </p:tgtEl>
                                      </p:cBhvr>
                                      <p:from x="100000" y="100000"/>
                                      <p:to x="80000" y="100000"/>
                                    </p:animScale>
                                    <p:anim by="(#ppt_h/3+#ppt_w*0.1)" calcmode="lin" valueType="num">
                                      <p:cBhvr additive="sum">
                                        <p:cTn id="50" dur="200" decel="100000" autoRev="1" fill="hold">
                                          <p:stCondLst>
                                            <p:cond delay="600"/>
                                          </p:stCondLst>
                                        </p:cTn>
                                        <p:tgtEl>
                                          <p:spTgt spid="9219">
                                            <p:txEl>
                                              <p:pRg st="6" end="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4EFCC78-EAE8-8299-831D-C0AA2C7903B9}"/>
              </a:ext>
            </a:extLst>
          </p:cNvPr>
          <p:cNvSpPr>
            <a:spLocks noGrp="1" noChangeArrowheads="1"/>
          </p:cNvSpPr>
          <p:nvPr>
            <p:ph type="title"/>
          </p:nvPr>
        </p:nvSpPr>
        <p:spPr/>
        <p:txBody>
          <a:bodyPr/>
          <a:lstStyle/>
          <a:p>
            <a:r>
              <a:rPr lang="en-US" altLang="en-US"/>
              <a:t>Intimacy in Marriage</a:t>
            </a:r>
          </a:p>
        </p:txBody>
      </p:sp>
      <p:sp>
        <p:nvSpPr>
          <p:cNvPr id="10243" name="Rectangle 3">
            <a:extLst>
              <a:ext uri="{FF2B5EF4-FFF2-40B4-BE49-F238E27FC236}">
                <a16:creationId xmlns:a16="http://schemas.microsoft.com/office/drawing/2014/main" id="{A2AEA13B-6401-0C51-74C6-9AA4AAB62851}"/>
              </a:ext>
            </a:extLst>
          </p:cNvPr>
          <p:cNvSpPr>
            <a:spLocks noGrp="1" noChangeArrowheads="1"/>
          </p:cNvSpPr>
          <p:nvPr>
            <p:ph type="body" idx="1"/>
          </p:nvPr>
        </p:nvSpPr>
        <p:spPr/>
        <p:txBody>
          <a:bodyPr/>
          <a:lstStyle/>
          <a:p>
            <a:r>
              <a:rPr lang="en-US" altLang="en-US"/>
              <a:t>Biblical language suggests the level of intimacy in marriage (Gen. 4:1; Lk. 1:34; Mt. 1:25)</a:t>
            </a:r>
          </a:p>
          <a:p>
            <a:pPr lvl="1"/>
            <a:r>
              <a:rPr lang="en-US" altLang="en-US"/>
              <a:t>“Scripture suggest that just as we can know God, so we can know our husband or wife in a deeper, higher, more intimate way through the physical act of marriage.” (Wheat, page 19)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down)">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down)">
                                      <p:cBhvr>
                                        <p:cTn id="12" dur="500"/>
                                        <p:tgtEl>
                                          <p:spTgt spid="10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54AC4AD-D361-1561-8100-1FA07D4A383D}"/>
              </a:ext>
            </a:extLst>
          </p:cNvPr>
          <p:cNvSpPr>
            <a:spLocks noGrp="1" noChangeArrowheads="1"/>
          </p:cNvSpPr>
          <p:nvPr>
            <p:ph type="title"/>
          </p:nvPr>
        </p:nvSpPr>
        <p:spPr/>
        <p:txBody>
          <a:bodyPr/>
          <a:lstStyle/>
          <a:p>
            <a:r>
              <a:rPr lang="en-US" altLang="en-US"/>
              <a:t>Intimacy in Marriage</a:t>
            </a:r>
          </a:p>
        </p:txBody>
      </p:sp>
      <p:sp>
        <p:nvSpPr>
          <p:cNvPr id="11267" name="Rectangle 3">
            <a:extLst>
              <a:ext uri="{FF2B5EF4-FFF2-40B4-BE49-F238E27FC236}">
                <a16:creationId xmlns:a16="http://schemas.microsoft.com/office/drawing/2014/main" id="{5459199C-44A5-E6EC-ED38-8DDC9D922678}"/>
              </a:ext>
            </a:extLst>
          </p:cNvPr>
          <p:cNvSpPr>
            <a:spLocks noGrp="1" noChangeArrowheads="1"/>
          </p:cNvSpPr>
          <p:nvPr>
            <p:ph type="body" idx="1"/>
          </p:nvPr>
        </p:nvSpPr>
        <p:spPr>
          <a:xfrm>
            <a:off x="762000" y="1600200"/>
            <a:ext cx="10820400" cy="4495800"/>
          </a:xfrm>
        </p:spPr>
        <p:txBody>
          <a:bodyPr/>
          <a:lstStyle/>
          <a:p>
            <a:r>
              <a:rPr lang="en-US" altLang="en-US" dirty="0"/>
              <a:t>The Law of Moses commands intimacy in marriage  (Deut. 24:5)</a:t>
            </a:r>
          </a:p>
          <a:p>
            <a:pPr lvl="1"/>
            <a:r>
              <a:rPr lang="en-US" altLang="en-US" dirty="0"/>
              <a:t>“To “cheer up” the wife means literally in Hebrew “to know sexually and understand what is exquisitely pleasing to her.” (Wheat, page 23)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47B3432-0620-07CA-7A85-1BF2E550CF7D}"/>
              </a:ext>
            </a:extLst>
          </p:cNvPr>
          <p:cNvSpPr>
            <a:spLocks noGrp="1" noChangeArrowheads="1"/>
          </p:cNvSpPr>
          <p:nvPr>
            <p:ph type="title"/>
          </p:nvPr>
        </p:nvSpPr>
        <p:spPr/>
        <p:txBody>
          <a:bodyPr/>
          <a:lstStyle/>
          <a:p>
            <a:r>
              <a:rPr lang="en-US" altLang="en-US"/>
              <a:t>“One Flesh”</a:t>
            </a:r>
          </a:p>
        </p:txBody>
      </p:sp>
      <p:sp>
        <p:nvSpPr>
          <p:cNvPr id="12291" name="Rectangle 3">
            <a:extLst>
              <a:ext uri="{FF2B5EF4-FFF2-40B4-BE49-F238E27FC236}">
                <a16:creationId xmlns:a16="http://schemas.microsoft.com/office/drawing/2014/main" id="{242CD20D-E1F6-5F93-70F1-5C41518B0005}"/>
              </a:ext>
            </a:extLst>
          </p:cNvPr>
          <p:cNvSpPr>
            <a:spLocks noGrp="1" noChangeArrowheads="1"/>
          </p:cNvSpPr>
          <p:nvPr>
            <p:ph type="body" idx="1"/>
          </p:nvPr>
        </p:nvSpPr>
        <p:spPr/>
        <p:txBody>
          <a:bodyPr/>
          <a:lstStyle/>
          <a:p>
            <a:r>
              <a:rPr lang="en-US" altLang="en-US"/>
              <a:t>Broadest context (Gen. 2:24; Mt. 19:5-6; Mk. 10:8; Eph. 5:31)</a:t>
            </a:r>
          </a:p>
          <a:p>
            <a:r>
              <a:rPr lang="en-US" altLang="en-US"/>
              <a:t>Narrowest context (1 Cor. 6:16)</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checkerboard(across)">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checkerboard(across)">
                                      <p:cBhvr>
                                        <p:cTn id="12"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327353E-CC26-AACD-8682-50004D7855BE}"/>
              </a:ext>
            </a:extLst>
          </p:cNvPr>
          <p:cNvSpPr>
            <a:spLocks noGrp="1" noChangeArrowheads="1"/>
          </p:cNvSpPr>
          <p:nvPr>
            <p:ph type="title"/>
          </p:nvPr>
        </p:nvSpPr>
        <p:spPr/>
        <p:txBody>
          <a:bodyPr/>
          <a:lstStyle/>
          <a:p>
            <a:r>
              <a:rPr lang="en-US" altLang="en-US"/>
              <a:t>Key Point</a:t>
            </a:r>
          </a:p>
        </p:txBody>
      </p:sp>
      <p:sp>
        <p:nvSpPr>
          <p:cNvPr id="13315" name="Rectangle 3">
            <a:extLst>
              <a:ext uri="{FF2B5EF4-FFF2-40B4-BE49-F238E27FC236}">
                <a16:creationId xmlns:a16="http://schemas.microsoft.com/office/drawing/2014/main" id="{D1C3BAEF-4CFE-6B22-15B4-9E41D85B9FB5}"/>
              </a:ext>
            </a:extLst>
          </p:cNvPr>
          <p:cNvSpPr>
            <a:spLocks noGrp="1" noChangeArrowheads="1"/>
          </p:cNvSpPr>
          <p:nvPr>
            <p:ph type="body" idx="1"/>
          </p:nvPr>
        </p:nvSpPr>
        <p:spPr>
          <a:xfrm>
            <a:off x="1435100" y="1600200"/>
            <a:ext cx="10147300" cy="4495800"/>
          </a:xfrm>
        </p:spPr>
        <p:txBody>
          <a:bodyPr/>
          <a:lstStyle/>
          <a:p>
            <a:r>
              <a:rPr lang="en-US" altLang="en-US" dirty="0"/>
              <a:t>Sex, by design, is intended for pleasure.</a:t>
            </a:r>
          </a:p>
          <a:p>
            <a:pPr lvl="1"/>
            <a:r>
              <a:rPr lang="en-US" altLang="en-US" dirty="0"/>
              <a:t>“There are no restrictions, sexually within marriage          provided it is loving.” (Penner, page 127)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ircle(in)">
                                      <p:cBhvr>
                                        <p:cTn id="7" dur="20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ircle(in)">
                                      <p:cBhvr>
                                        <p:cTn id="12" dur="2000"/>
                                        <p:tgtEl>
                                          <p:spTgt spid="13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C6A0DEE-F0BB-60AE-9624-EF2D0B51AC07}"/>
              </a:ext>
            </a:extLst>
          </p:cNvPr>
          <p:cNvSpPr>
            <a:spLocks noGrp="1" noChangeArrowheads="1"/>
          </p:cNvSpPr>
          <p:nvPr>
            <p:ph type="title"/>
          </p:nvPr>
        </p:nvSpPr>
        <p:spPr/>
        <p:txBody>
          <a:bodyPr/>
          <a:lstStyle/>
          <a:p>
            <a:r>
              <a:rPr lang="en-US" altLang="en-US"/>
              <a:t>“Dwell with Understanding”</a:t>
            </a:r>
          </a:p>
        </p:txBody>
      </p:sp>
      <p:sp>
        <p:nvSpPr>
          <p:cNvPr id="14339" name="Rectangle 3">
            <a:extLst>
              <a:ext uri="{FF2B5EF4-FFF2-40B4-BE49-F238E27FC236}">
                <a16:creationId xmlns:a16="http://schemas.microsoft.com/office/drawing/2014/main" id="{FD9F6104-3D01-99D0-2DFA-BD8773FAB19D}"/>
              </a:ext>
            </a:extLst>
          </p:cNvPr>
          <p:cNvSpPr>
            <a:spLocks noGrp="1" noChangeArrowheads="1"/>
          </p:cNvSpPr>
          <p:nvPr>
            <p:ph type="body" idx="1"/>
          </p:nvPr>
        </p:nvSpPr>
        <p:spPr/>
        <p:txBody>
          <a:bodyPr/>
          <a:lstStyle/>
          <a:p>
            <a:r>
              <a:rPr lang="en-US" altLang="en-US"/>
              <a:t>General gender differences</a:t>
            </a:r>
          </a:p>
          <a:p>
            <a:r>
              <a:rPr lang="en-US" altLang="en-US"/>
              <a:t>Specific gender differences</a:t>
            </a:r>
          </a:p>
          <a:p>
            <a:r>
              <a:rPr lang="en-US" altLang="en-US"/>
              <a:t>Specific personality differences</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1000"/>
                                        <p:tgtEl>
                                          <p:spTgt spid="14339">
                                            <p:txEl>
                                              <p:pRg st="0" end="0"/>
                                            </p:txEl>
                                          </p:spTgt>
                                        </p:tgtEl>
                                      </p:cBhvr>
                                    </p:animEffect>
                                    <p:anim calcmode="lin" valueType="num">
                                      <p:cBhvr>
                                        <p:cTn id="8"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433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33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animEffect transition="in" filter="fade">
                                      <p:cBhvr>
                                        <p:cTn id="15" dur="1000"/>
                                        <p:tgtEl>
                                          <p:spTgt spid="14339">
                                            <p:txEl>
                                              <p:pRg st="1" end="1"/>
                                            </p:txEl>
                                          </p:spTgt>
                                        </p:tgtEl>
                                      </p:cBhvr>
                                    </p:animEffect>
                                    <p:anim calcmode="lin" valueType="num">
                                      <p:cBhvr>
                                        <p:cTn id="16" dur="1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433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33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14339">
                                            <p:txEl>
                                              <p:pRg st="2" end="2"/>
                                            </p:txEl>
                                          </p:spTgt>
                                        </p:tgtEl>
                                        <p:attrNameLst>
                                          <p:attrName>style.visibility</p:attrName>
                                        </p:attrNameLst>
                                      </p:cBhvr>
                                      <p:to>
                                        <p:strVal val="visible"/>
                                      </p:to>
                                    </p:set>
                                    <p:animEffect transition="in" filter="fade">
                                      <p:cBhvr>
                                        <p:cTn id="23" dur="1000"/>
                                        <p:tgtEl>
                                          <p:spTgt spid="14339">
                                            <p:txEl>
                                              <p:pRg st="2" end="2"/>
                                            </p:txEl>
                                          </p:spTgt>
                                        </p:tgtEl>
                                      </p:cBhvr>
                                    </p:animEffect>
                                    <p:anim calcmode="lin" valueType="num">
                                      <p:cBhvr>
                                        <p:cTn id="24" dur="1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433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3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5363" name="WordArt 3">
            <a:extLst>
              <a:ext uri="{FF2B5EF4-FFF2-40B4-BE49-F238E27FC236}">
                <a16:creationId xmlns:a16="http://schemas.microsoft.com/office/drawing/2014/main" id="{E96C46A9-87EA-04EA-A2B5-87BC9A08855C}"/>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sp>
        <p:nvSpPr>
          <p:cNvPr id="15364" name="Text Box 4">
            <a:extLst>
              <a:ext uri="{FF2B5EF4-FFF2-40B4-BE49-F238E27FC236}">
                <a16:creationId xmlns:a16="http://schemas.microsoft.com/office/drawing/2014/main" id="{414E49AA-21B3-BF9B-9544-4FFC978BD34B}"/>
              </a:ext>
            </a:extLst>
          </p:cNvPr>
          <p:cNvSpPr txBox="1">
            <a:spLocks noChangeArrowheads="1"/>
          </p:cNvSpPr>
          <p:nvPr/>
        </p:nvSpPr>
        <p:spPr bwMode="auto">
          <a:xfrm>
            <a:off x="2209800" y="1447801"/>
            <a:ext cx="71628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THE ARGUMENT FOR THE ANTHOLOGY VIEW:</a:t>
            </a:r>
          </a:p>
          <a:p>
            <a:pPr eaLnBrk="0" fontAlgn="base" hangingPunct="0">
              <a:spcBef>
                <a:spcPct val="50000"/>
              </a:spcBef>
              <a:spcAft>
                <a:spcPct val="0"/>
              </a:spcAft>
            </a:pPr>
            <a:r>
              <a:rPr lang="en-US" altLang="en-US">
                <a:solidFill>
                  <a:srgbClr val="FFFF00"/>
                </a:solidFill>
                <a:latin typeface="Arial" panose="020B0604020202020204" pitchFamily="34" charset="0"/>
              </a:rPr>
              <a:t>(no doubt this is too simplistic)</a:t>
            </a:r>
            <a:endParaRPr lang="en-US" altLang="en-US" sz="2400" b="1">
              <a:solidFill>
                <a:srgbClr val="FFFF00"/>
              </a:solidFill>
              <a:latin typeface="Arial" panose="020B0604020202020204" pitchFamily="34" charset="0"/>
            </a:endParaRPr>
          </a:p>
          <a:p>
            <a:pPr eaLnBrk="0" fontAlgn="base" hangingPunct="0">
              <a:spcBef>
                <a:spcPct val="50000"/>
              </a:spcBef>
              <a:spcAft>
                <a:spcPct val="0"/>
              </a:spcAft>
              <a:buFontTx/>
              <a:buChar char="•"/>
            </a:pPr>
            <a:r>
              <a:rPr lang="en-US" altLang="en-US" sz="2400" b="1">
                <a:solidFill>
                  <a:srgbClr val="FFFF00"/>
                </a:solidFill>
                <a:latin typeface="Arial" panose="020B0604020202020204" pitchFamily="34" charset="0"/>
              </a:rPr>
              <a:t> drama didn't exist</a:t>
            </a:r>
            <a:r>
              <a:rPr lang="en-US" altLang="en-US" sz="2400">
                <a:solidFill>
                  <a:srgbClr val="FFFF00"/>
                </a:solidFill>
                <a:latin typeface="Arial" panose="020B0604020202020204" pitchFamily="34" charset="0"/>
              </a:rPr>
              <a:t> among Jews</a:t>
            </a:r>
          </a:p>
          <a:p>
            <a:pPr eaLnBrk="0" fontAlgn="base" hangingPunct="0">
              <a:spcBef>
                <a:spcPct val="50000"/>
              </a:spcBef>
              <a:spcAft>
                <a:spcPct val="0"/>
              </a:spcAft>
              <a:buFontTx/>
              <a:buChar char="•"/>
            </a:pPr>
            <a:r>
              <a:rPr lang="en-US" altLang="en-US" sz="2400" b="1">
                <a:solidFill>
                  <a:srgbClr val="FFFF00"/>
                </a:solidFill>
                <a:latin typeface="Arial" panose="020B0604020202020204" pitchFamily="34" charset="0"/>
              </a:rPr>
              <a:t> Seems similar to some (Syrian, Egyptian) love poems of the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5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311B838-4144-D4DF-F863-7C7E8E8DA89D}"/>
              </a:ext>
            </a:extLst>
          </p:cNvPr>
          <p:cNvSpPr>
            <a:spLocks noGrp="1" noChangeArrowheads="1"/>
          </p:cNvSpPr>
          <p:nvPr>
            <p:ph type="title"/>
          </p:nvPr>
        </p:nvSpPr>
        <p:spPr>
          <a:xfrm>
            <a:off x="0" y="228600"/>
            <a:ext cx="12192000" cy="1143000"/>
          </a:xfrm>
        </p:spPr>
        <p:txBody>
          <a:bodyPr/>
          <a:lstStyle/>
          <a:p>
            <a:r>
              <a:rPr lang="en-US" altLang="en-US" sz="2800" dirty="0"/>
              <a:t>“…He who made them at the beginning made them male and female”</a:t>
            </a:r>
          </a:p>
        </p:txBody>
      </p:sp>
      <p:sp>
        <p:nvSpPr>
          <p:cNvPr id="15363" name="Rectangle 3">
            <a:extLst>
              <a:ext uri="{FF2B5EF4-FFF2-40B4-BE49-F238E27FC236}">
                <a16:creationId xmlns:a16="http://schemas.microsoft.com/office/drawing/2014/main" id="{8D548C6C-06AC-93C6-36C7-405B09BF41DF}"/>
              </a:ext>
            </a:extLst>
          </p:cNvPr>
          <p:cNvSpPr>
            <a:spLocks noGrp="1" noChangeArrowheads="1"/>
          </p:cNvSpPr>
          <p:nvPr>
            <p:ph type="body" idx="1"/>
          </p:nvPr>
        </p:nvSpPr>
        <p:spPr/>
        <p:txBody>
          <a:bodyPr/>
          <a:lstStyle/>
          <a:p>
            <a:r>
              <a:rPr lang="en-US" altLang="en-US"/>
              <a:t>“Sex for sex’s sake is not very appealing to a woman.  But sex as the natural outcome of relational intimacy is very appealing.  The way to approach sex with a woman is through relationship.” (McBurney, page 106) </a:t>
            </a:r>
          </a:p>
        </p:txBody>
      </p:sp>
    </p:spTree>
  </p:cSld>
  <p:clrMapOvr>
    <a:masterClrMapping/>
  </p:clrMapOvr>
  <p:transition>
    <p:wheel spokes="8"/>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DF22B30-378C-EE7B-D1B1-1C2E1EC34EE8}"/>
              </a:ext>
            </a:extLst>
          </p:cNvPr>
          <p:cNvSpPr>
            <a:spLocks noGrp="1" noChangeArrowheads="1"/>
          </p:cNvSpPr>
          <p:nvPr>
            <p:ph type="title"/>
          </p:nvPr>
        </p:nvSpPr>
        <p:spPr/>
        <p:txBody>
          <a:bodyPr/>
          <a:lstStyle/>
          <a:p>
            <a:r>
              <a:rPr lang="en-US" altLang="en-US"/>
              <a:t>The Difference in Need</a:t>
            </a:r>
          </a:p>
        </p:txBody>
      </p:sp>
      <p:sp>
        <p:nvSpPr>
          <p:cNvPr id="16387" name="Rectangle 3">
            <a:extLst>
              <a:ext uri="{FF2B5EF4-FFF2-40B4-BE49-F238E27FC236}">
                <a16:creationId xmlns:a16="http://schemas.microsoft.com/office/drawing/2014/main" id="{433C2F0E-7F6B-A51D-CBA0-0480FFD7C868}"/>
              </a:ext>
            </a:extLst>
          </p:cNvPr>
          <p:cNvSpPr>
            <a:spLocks noGrp="1" noChangeArrowheads="1"/>
          </p:cNvSpPr>
          <p:nvPr>
            <p:ph type="body" idx="1"/>
          </p:nvPr>
        </p:nvSpPr>
        <p:spPr/>
        <p:txBody>
          <a:bodyPr/>
          <a:lstStyle/>
          <a:p>
            <a:r>
              <a:rPr lang="en-US" altLang="en-US" dirty="0"/>
              <a:t>“What’s the #1 need for a man in a marriage?  Affirmation?  It’s important, but not the top need. Most women think men are ‘after only one thing,’ but that’s     far too simplistic.  The #1 need is not sex, but sexual fulfillment.  There’s a…difference.”  (Leman, page 149) </a:t>
            </a:r>
          </a:p>
        </p:txBody>
      </p:sp>
    </p:spTree>
  </p:cSld>
  <p:clrMapOvr>
    <a:masterClrMapping/>
  </p:clrMapOvr>
  <p:transition>
    <p:wheel spokes="8"/>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BAB1582-D3B9-0BCF-6AD5-9D63935C91B5}"/>
              </a:ext>
            </a:extLst>
          </p:cNvPr>
          <p:cNvSpPr>
            <a:spLocks noGrp="1" noChangeArrowheads="1"/>
          </p:cNvSpPr>
          <p:nvPr>
            <p:ph type="title"/>
          </p:nvPr>
        </p:nvSpPr>
        <p:spPr/>
        <p:txBody>
          <a:bodyPr/>
          <a:lstStyle/>
          <a:p>
            <a:r>
              <a:rPr lang="en-US" altLang="en-US"/>
              <a:t>“Dwell with Understanding”</a:t>
            </a:r>
          </a:p>
        </p:txBody>
      </p:sp>
      <p:sp>
        <p:nvSpPr>
          <p:cNvPr id="18435" name="Rectangle 3">
            <a:extLst>
              <a:ext uri="{FF2B5EF4-FFF2-40B4-BE49-F238E27FC236}">
                <a16:creationId xmlns:a16="http://schemas.microsoft.com/office/drawing/2014/main" id="{701B361A-382C-4EB6-BE73-243CB8A64B9E}"/>
              </a:ext>
            </a:extLst>
          </p:cNvPr>
          <p:cNvSpPr>
            <a:spLocks noGrp="1" noChangeArrowheads="1"/>
          </p:cNvSpPr>
          <p:nvPr>
            <p:ph type="body" idx="1"/>
          </p:nvPr>
        </p:nvSpPr>
        <p:spPr/>
        <p:txBody>
          <a:bodyPr/>
          <a:lstStyle/>
          <a:p>
            <a:r>
              <a:rPr lang="en-US" altLang="en-US">
                <a:solidFill>
                  <a:schemeClr val="bg1"/>
                </a:solidFill>
              </a:rPr>
              <a:t>General gender differences</a:t>
            </a:r>
          </a:p>
          <a:p>
            <a:r>
              <a:rPr lang="en-US" altLang="en-US"/>
              <a:t>Specific gender differences</a:t>
            </a:r>
          </a:p>
        </p:txBody>
      </p:sp>
    </p:spTree>
  </p:cSld>
  <p:clrMapOvr>
    <a:masterClrMapping/>
  </p:clrMapOvr>
  <p:transition>
    <p:wheel spokes="8"/>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DEE4AE6-56D4-CE04-2B38-206B00212B1B}"/>
              </a:ext>
            </a:extLst>
          </p:cNvPr>
          <p:cNvSpPr>
            <a:spLocks noGrp="1" noChangeArrowheads="1"/>
          </p:cNvSpPr>
          <p:nvPr>
            <p:ph type="title"/>
          </p:nvPr>
        </p:nvSpPr>
        <p:spPr/>
        <p:txBody>
          <a:bodyPr/>
          <a:lstStyle/>
          <a:p>
            <a:r>
              <a:rPr lang="en-US" altLang="en-US"/>
              <a:t>Gender “Anomalies” </a:t>
            </a:r>
          </a:p>
        </p:txBody>
      </p:sp>
      <p:sp>
        <p:nvSpPr>
          <p:cNvPr id="19459" name="Rectangle 3">
            <a:extLst>
              <a:ext uri="{FF2B5EF4-FFF2-40B4-BE49-F238E27FC236}">
                <a16:creationId xmlns:a16="http://schemas.microsoft.com/office/drawing/2014/main" id="{4CA7CB93-58A4-6D0B-4FA8-B1E2E7A997B0}"/>
              </a:ext>
            </a:extLst>
          </p:cNvPr>
          <p:cNvSpPr>
            <a:spLocks noGrp="1" noChangeArrowheads="1"/>
          </p:cNvSpPr>
          <p:nvPr>
            <p:ph type="body" sz="half" idx="1"/>
          </p:nvPr>
        </p:nvSpPr>
        <p:spPr/>
        <p:txBody>
          <a:bodyPr/>
          <a:lstStyle/>
          <a:p>
            <a:r>
              <a:rPr lang="en-US" altLang="en-US" sz="2800" dirty="0"/>
              <a:t>Death</a:t>
            </a:r>
          </a:p>
          <a:p>
            <a:r>
              <a:rPr lang="en-US" altLang="en-US" sz="2800" dirty="0"/>
              <a:t>Sickness</a:t>
            </a:r>
          </a:p>
          <a:p>
            <a:r>
              <a:rPr lang="en-US" altLang="en-US" sz="2800" dirty="0"/>
              <a:t>Family life</a:t>
            </a:r>
          </a:p>
          <a:p>
            <a:r>
              <a:rPr lang="en-US" altLang="en-US" sz="2800" dirty="0"/>
              <a:t>Social environment</a:t>
            </a:r>
          </a:p>
          <a:p>
            <a:endParaRPr lang="en-US" altLang="en-US" sz="2700" dirty="0"/>
          </a:p>
        </p:txBody>
      </p:sp>
      <p:sp>
        <p:nvSpPr>
          <p:cNvPr id="19460" name="Rectangle 4">
            <a:extLst>
              <a:ext uri="{FF2B5EF4-FFF2-40B4-BE49-F238E27FC236}">
                <a16:creationId xmlns:a16="http://schemas.microsoft.com/office/drawing/2014/main" id="{DC71C103-BE15-30E1-793A-81696CCEDB58}"/>
              </a:ext>
            </a:extLst>
          </p:cNvPr>
          <p:cNvSpPr>
            <a:spLocks noGrp="1" noChangeArrowheads="1"/>
          </p:cNvSpPr>
          <p:nvPr>
            <p:ph type="body" sz="half" idx="2"/>
          </p:nvPr>
        </p:nvSpPr>
        <p:spPr/>
        <p:txBody>
          <a:bodyPr/>
          <a:lstStyle/>
          <a:p>
            <a:r>
              <a:rPr lang="en-US" altLang="en-US" sz="2800" dirty="0"/>
              <a:t>Abuse</a:t>
            </a:r>
          </a:p>
          <a:p>
            <a:r>
              <a:rPr lang="en-US" altLang="en-US" sz="2800" dirty="0"/>
              <a:t>Divorce</a:t>
            </a:r>
          </a:p>
          <a:p>
            <a:r>
              <a:rPr lang="en-US" altLang="en-US" sz="2800" dirty="0"/>
              <a:t>Education</a:t>
            </a:r>
          </a:p>
          <a:p>
            <a:r>
              <a:rPr lang="en-US" altLang="en-US" sz="2800" dirty="0"/>
              <a:t>Religious background</a:t>
            </a:r>
          </a:p>
        </p:txBody>
      </p:sp>
    </p:spTree>
  </p:cSld>
  <p:clrMapOvr>
    <a:masterClrMapping/>
  </p:clrMapOvr>
  <p:transition>
    <p:wheel spokes="8"/>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41870FA-D295-49BD-3F2D-14516FEC6B6A}"/>
              </a:ext>
            </a:extLst>
          </p:cNvPr>
          <p:cNvSpPr>
            <a:spLocks noGrp="1" noChangeArrowheads="1"/>
          </p:cNvSpPr>
          <p:nvPr>
            <p:ph type="title"/>
          </p:nvPr>
        </p:nvSpPr>
        <p:spPr>
          <a:xfrm>
            <a:off x="508000" y="228600"/>
            <a:ext cx="11684000" cy="1143000"/>
          </a:xfrm>
        </p:spPr>
        <p:txBody>
          <a:bodyPr/>
          <a:lstStyle/>
          <a:p>
            <a:pPr algn="l"/>
            <a:r>
              <a:rPr lang="en-US" altLang="en-US" sz="3600" dirty="0"/>
              <a:t>Key elements of individual outlook of sexual fulfillment:</a:t>
            </a:r>
          </a:p>
        </p:txBody>
      </p:sp>
      <p:sp>
        <p:nvSpPr>
          <p:cNvPr id="21508" name="Rectangle 4">
            <a:extLst>
              <a:ext uri="{FF2B5EF4-FFF2-40B4-BE49-F238E27FC236}">
                <a16:creationId xmlns:a16="http://schemas.microsoft.com/office/drawing/2014/main" id="{30F652B5-444B-7340-686D-59529689F921}"/>
              </a:ext>
            </a:extLst>
          </p:cNvPr>
          <p:cNvSpPr>
            <a:spLocks noGrp="1" noChangeArrowheads="1"/>
          </p:cNvSpPr>
          <p:nvPr>
            <p:ph type="body" sz="half" idx="1"/>
          </p:nvPr>
        </p:nvSpPr>
        <p:spPr/>
        <p:txBody>
          <a:bodyPr/>
          <a:lstStyle/>
          <a:p>
            <a:r>
              <a:rPr lang="en-US" altLang="en-US" sz="2800"/>
              <a:t>Parents</a:t>
            </a:r>
          </a:p>
          <a:p>
            <a:r>
              <a:rPr lang="en-US" altLang="en-US" sz="2800"/>
              <a:t>Social input</a:t>
            </a:r>
          </a:p>
          <a:p>
            <a:r>
              <a:rPr lang="en-US" altLang="en-US" sz="2800"/>
              <a:t>Religious input</a:t>
            </a:r>
          </a:p>
        </p:txBody>
      </p:sp>
      <p:sp>
        <p:nvSpPr>
          <p:cNvPr id="21509" name="Rectangle 5">
            <a:extLst>
              <a:ext uri="{FF2B5EF4-FFF2-40B4-BE49-F238E27FC236}">
                <a16:creationId xmlns:a16="http://schemas.microsoft.com/office/drawing/2014/main" id="{B7B10808-136D-912F-817B-2C2C9A282BBD}"/>
              </a:ext>
            </a:extLst>
          </p:cNvPr>
          <p:cNvSpPr>
            <a:spLocks noGrp="1" noChangeArrowheads="1"/>
          </p:cNvSpPr>
          <p:nvPr>
            <p:ph type="body" sz="half" idx="2"/>
          </p:nvPr>
        </p:nvSpPr>
        <p:spPr/>
        <p:txBody>
          <a:bodyPr/>
          <a:lstStyle/>
          <a:p>
            <a:r>
              <a:rPr lang="en-US" altLang="en-US" sz="2800" dirty="0"/>
              <a:t>Early sexual experiences</a:t>
            </a:r>
          </a:p>
          <a:p>
            <a:r>
              <a:rPr lang="en-US" altLang="en-US" sz="2800" dirty="0"/>
              <a:t>Early marital experiences</a:t>
            </a:r>
          </a:p>
          <a:p>
            <a:r>
              <a:rPr lang="en-US" altLang="en-US" sz="2800" dirty="0"/>
              <a:t>Effect of children</a:t>
            </a:r>
          </a:p>
        </p:txBody>
      </p:sp>
    </p:spTree>
  </p:cSld>
  <p:clrMapOvr>
    <a:masterClrMapping/>
  </p:clrMapOvr>
  <p:transition>
    <p:wheel spokes="8"/>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D3949B2-DBA5-5337-7E9B-7979BA5EDE96}"/>
              </a:ext>
            </a:extLst>
          </p:cNvPr>
          <p:cNvSpPr>
            <a:spLocks noGrp="1" noChangeArrowheads="1"/>
          </p:cNvSpPr>
          <p:nvPr>
            <p:ph type="title"/>
          </p:nvPr>
        </p:nvSpPr>
        <p:spPr/>
        <p:txBody>
          <a:bodyPr/>
          <a:lstStyle/>
          <a:p>
            <a:r>
              <a:rPr lang="en-US" altLang="en-US" sz="5400" dirty="0"/>
              <a:t>“Dwell with Understanding”</a:t>
            </a:r>
          </a:p>
        </p:txBody>
      </p:sp>
      <p:sp>
        <p:nvSpPr>
          <p:cNvPr id="23555" name="Rectangle 3">
            <a:extLst>
              <a:ext uri="{FF2B5EF4-FFF2-40B4-BE49-F238E27FC236}">
                <a16:creationId xmlns:a16="http://schemas.microsoft.com/office/drawing/2014/main" id="{914539A0-5E88-23E6-05A0-C385C3321350}"/>
              </a:ext>
            </a:extLst>
          </p:cNvPr>
          <p:cNvSpPr>
            <a:spLocks noGrp="1" noChangeArrowheads="1"/>
          </p:cNvSpPr>
          <p:nvPr>
            <p:ph type="body" idx="1"/>
          </p:nvPr>
        </p:nvSpPr>
        <p:spPr>
          <a:xfrm>
            <a:off x="1799923" y="1600200"/>
            <a:ext cx="9782475" cy="4495800"/>
          </a:xfrm>
        </p:spPr>
        <p:txBody>
          <a:bodyPr/>
          <a:lstStyle/>
          <a:p>
            <a:r>
              <a:rPr lang="en-US" altLang="en-US" dirty="0">
                <a:solidFill>
                  <a:schemeClr val="bg1"/>
                </a:solidFill>
              </a:rPr>
              <a:t>General gender differences</a:t>
            </a:r>
          </a:p>
          <a:p>
            <a:r>
              <a:rPr lang="en-US" altLang="en-US" dirty="0">
                <a:solidFill>
                  <a:schemeClr val="bg1"/>
                </a:solidFill>
              </a:rPr>
              <a:t>Specific gender differences</a:t>
            </a:r>
          </a:p>
          <a:p>
            <a:r>
              <a:rPr lang="en-US" altLang="en-US" sz="4400" dirty="0"/>
              <a:t>Specific personality differences –  </a:t>
            </a:r>
            <a:r>
              <a:rPr lang="en-US" altLang="en-US" sz="4800" dirty="0"/>
              <a:t>Example: Sibling Birth Order</a:t>
            </a:r>
          </a:p>
        </p:txBody>
      </p:sp>
    </p:spTree>
  </p:cSld>
  <p:clrMapOvr>
    <a:masterClrMapping/>
  </p:clrMapOvr>
  <p:transition>
    <p:wheel spokes="8"/>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9946A60-15C4-ACCC-BC39-9561AA06635F}"/>
              </a:ext>
            </a:extLst>
          </p:cNvPr>
          <p:cNvSpPr>
            <a:spLocks noGrp="1" noChangeArrowheads="1"/>
          </p:cNvSpPr>
          <p:nvPr>
            <p:ph type="title"/>
          </p:nvPr>
        </p:nvSpPr>
        <p:spPr/>
        <p:txBody>
          <a:bodyPr/>
          <a:lstStyle/>
          <a:p>
            <a:r>
              <a:rPr lang="en-US" altLang="en-US"/>
              <a:t>Exceptions to the Rules</a:t>
            </a:r>
          </a:p>
        </p:txBody>
      </p:sp>
      <p:sp>
        <p:nvSpPr>
          <p:cNvPr id="30724" name="Rectangle 4">
            <a:extLst>
              <a:ext uri="{FF2B5EF4-FFF2-40B4-BE49-F238E27FC236}">
                <a16:creationId xmlns:a16="http://schemas.microsoft.com/office/drawing/2014/main" id="{0421864E-891F-842E-27FC-78D6CD6A1EF9}"/>
              </a:ext>
            </a:extLst>
          </p:cNvPr>
          <p:cNvSpPr>
            <a:spLocks noGrp="1" noChangeArrowheads="1"/>
          </p:cNvSpPr>
          <p:nvPr>
            <p:ph type="body" sz="half" idx="1"/>
          </p:nvPr>
        </p:nvSpPr>
        <p:spPr/>
        <p:txBody>
          <a:bodyPr/>
          <a:lstStyle/>
          <a:p>
            <a:r>
              <a:rPr lang="en-US" altLang="en-US" sz="2800"/>
              <a:t>Physical/emotional differences</a:t>
            </a:r>
          </a:p>
          <a:p>
            <a:r>
              <a:rPr lang="en-US" altLang="en-US" sz="2800"/>
              <a:t>Gender</a:t>
            </a:r>
          </a:p>
          <a:p>
            <a:r>
              <a:rPr lang="en-US" altLang="en-US" sz="2800"/>
              <a:t>Years between children</a:t>
            </a:r>
          </a:p>
          <a:p>
            <a:r>
              <a:rPr lang="en-US" altLang="en-US" sz="2800"/>
              <a:t>Miscarriage or death of a child</a:t>
            </a:r>
          </a:p>
        </p:txBody>
      </p:sp>
      <p:sp>
        <p:nvSpPr>
          <p:cNvPr id="30725" name="Rectangle 5">
            <a:extLst>
              <a:ext uri="{FF2B5EF4-FFF2-40B4-BE49-F238E27FC236}">
                <a16:creationId xmlns:a16="http://schemas.microsoft.com/office/drawing/2014/main" id="{D6965579-49B3-16CD-A867-F890B7D573E5}"/>
              </a:ext>
            </a:extLst>
          </p:cNvPr>
          <p:cNvSpPr>
            <a:spLocks noGrp="1" noChangeArrowheads="1"/>
          </p:cNvSpPr>
          <p:nvPr>
            <p:ph type="body" sz="half" idx="2"/>
          </p:nvPr>
        </p:nvSpPr>
        <p:spPr/>
        <p:txBody>
          <a:bodyPr/>
          <a:lstStyle/>
          <a:p>
            <a:r>
              <a:rPr lang="en-US" altLang="en-US" sz="2800"/>
              <a:t>Parental interaction with individual children</a:t>
            </a:r>
          </a:p>
          <a:p>
            <a:r>
              <a:rPr lang="en-US" altLang="en-US" sz="2800"/>
              <a:t>Parental criticism</a:t>
            </a:r>
          </a:p>
          <a:p>
            <a:r>
              <a:rPr lang="en-US" altLang="en-US" sz="2800"/>
              <a:t>Blended families</a:t>
            </a:r>
          </a:p>
        </p:txBody>
      </p:sp>
    </p:spTree>
  </p:cSld>
  <p:clrMapOvr>
    <a:masterClrMapping/>
  </p:clrMapOvr>
  <p:transition>
    <p:wheel spokes="8"/>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4379FB3-8CF2-E082-35AD-E80FE5C5B1C5}"/>
              </a:ext>
            </a:extLst>
          </p:cNvPr>
          <p:cNvSpPr>
            <a:spLocks noGrp="1" noChangeArrowheads="1"/>
          </p:cNvSpPr>
          <p:nvPr>
            <p:ph type="title"/>
          </p:nvPr>
        </p:nvSpPr>
        <p:spPr/>
        <p:txBody>
          <a:bodyPr/>
          <a:lstStyle/>
          <a:p>
            <a:pPr algn="l"/>
            <a:r>
              <a:rPr lang="en-US" altLang="en-US"/>
              <a:t>Other Challenges:</a:t>
            </a:r>
          </a:p>
        </p:txBody>
      </p:sp>
      <p:sp>
        <p:nvSpPr>
          <p:cNvPr id="32771" name="Rectangle 3">
            <a:extLst>
              <a:ext uri="{FF2B5EF4-FFF2-40B4-BE49-F238E27FC236}">
                <a16:creationId xmlns:a16="http://schemas.microsoft.com/office/drawing/2014/main" id="{F703B914-452B-9DCC-6E5C-CB3487EF5973}"/>
              </a:ext>
            </a:extLst>
          </p:cNvPr>
          <p:cNvSpPr>
            <a:spLocks noGrp="1" noChangeArrowheads="1"/>
          </p:cNvSpPr>
          <p:nvPr>
            <p:ph type="body" sz="half" idx="1"/>
          </p:nvPr>
        </p:nvSpPr>
        <p:spPr/>
        <p:txBody>
          <a:bodyPr/>
          <a:lstStyle/>
          <a:p>
            <a:r>
              <a:rPr lang="en-US" altLang="en-US" sz="2800" dirty="0"/>
              <a:t>Physiology</a:t>
            </a:r>
          </a:p>
          <a:p>
            <a:r>
              <a:rPr lang="en-US" altLang="en-US" sz="2800" dirty="0"/>
              <a:t>Communication</a:t>
            </a:r>
          </a:p>
          <a:p>
            <a:r>
              <a:rPr lang="en-US" altLang="en-US" sz="2800" dirty="0"/>
              <a:t>Family Values</a:t>
            </a:r>
          </a:p>
        </p:txBody>
      </p:sp>
      <p:sp>
        <p:nvSpPr>
          <p:cNvPr id="32772" name="Rectangle 4">
            <a:extLst>
              <a:ext uri="{FF2B5EF4-FFF2-40B4-BE49-F238E27FC236}">
                <a16:creationId xmlns:a16="http://schemas.microsoft.com/office/drawing/2014/main" id="{0E185328-4D71-862E-3A1E-1FF5432E5CF7}"/>
              </a:ext>
            </a:extLst>
          </p:cNvPr>
          <p:cNvSpPr>
            <a:spLocks noGrp="1" noChangeArrowheads="1"/>
          </p:cNvSpPr>
          <p:nvPr>
            <p:ph type="body" sz="half" idx="2"/>
          </p:nvPr>
        </p:nvSpPr>
        <p:spPr/>
        <p:txBody>
          <a:bodyPr/>
          <a:lstStyle/>
          <a:p>
            <a:r>
              <a:rPr lang="en-US" altLang="en-US" sz="2800" dirty="0"/>
              <a:t>Unrealistic expectations</a:t>
            </a:r>
          </a:p>
          <a:p>
            <a:r>
              <a:rPr lang="en-US" altLang="en-US" sz="2800" dirty="0"/>
              <a:t>Misguided priorities</a:t>
            </a:r>
          </a:p>
          <a:p>
            <a:r>
              <a:rPr lang="en-US" altLang="en-US" sz="2800" dirty="0"/>
              <a:t>Understanding love</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27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27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2771">
                                            <p:txEl>
                                              <p:pRg st="1" end="1"/>
                                            </p:txEl>
                                          </p:spTgt>
                                        </p:tgtEl>
                                        <p:attrNameLst>
                                          <p:attrName>style.visibility</p:attrName>
                                        </p:attrNameLst>
                                      </p:cBhvr>
                                      <p:to>
                                        <p:strVal val="visible"/>
                                      </p:to>
                                    </p:set>
                                    <p:anim calcmode="lin" valueType="num">
                                      <p:cBhvr>
                                        <p:cTn id="15" dur="500" fill="hold"/>
                                        <p:tgtEl>
                                          <p:spTgt spid="327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27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27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p:cTn id="23" dur="500" fill="hold"/>
                                        <p:tgtEl>
                                          <p:spTgt spid="327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27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27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2772">
                                            <p:txEl>
                                              <p:pRg st="0" end="0"/>
                                            </p:txEl>
                                          </p:spTgt>
                                        </p:tgtEl>
                                        <p:attrNameLst>
                                          <p:attrName>style.visibility</p:attrName>
                                        </p:attrNameLst>
                                      </p:cBhvr>
                                      <p:to>
                                        <p:strVal val="visible"/>
                                      </p:to>
                                    </p:set>
                                    <p:anim calcmode="lin" valueType="num">
                                      <p:cBhvr>
                                        <p:cTn id="31" dur="500" fill="hold"/>
                                        <p:tgtEl>
                                          <p:spTgt spid="3277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277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277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27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2772">
                                            <p:txEl>
                                              <p:pRg st="1" end="1"/>
                                            </p:txEl>
                                          </p:spTgt>
                                        </p:tgtEl>
                                        <p:attrNameLst>
                                          <p:attrName>style.visibility</p:attrName>
                                        </p:attrNameLst>
                                      </p:cBhvr>
                                      <p:to>
                                        <p:strVal val="visible"/>
                                      </p:to>
                                    </p:set>
                                    <p:anim calcmode="lin" valueType="num">
                                      <p:cBhvr>
                                        <p:cTn id="39" dur="500" fill="hold"/>
                                        <p:tgtEl>
                                          <p:spTgt spid="3277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277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277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27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32772">
                                            <p:txEl>
                                              <p:pRg st="2" end="2"/>
                                            </p:txEl>
                                          </p:spTgt>
                                        </p:tgtEl>
                                        <p:attrNameLst>
                                          <p:attrName>style.visibility</p:attrName>
                                        </p:attrNameLst>
                                      </p:cBhvr>
                                      <p:to>
                                        <p:strVal val="visible"/>
                                      </p:to>
                                    </p:set>
                                    <p:anim calcmode="lin" valueType="num">
                                      <p:cBhvr>
                                        <p:cTn id="47" dur="500" fill="hold"/>
                                        <p:tgtEl>
                                          <p:spTgt spid="3277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277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277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277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P spid="32772" grpId="0" uiExpand="1"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5F60BBA-78C6-20B8-88C2-E69D7702C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012" y="612559"/>
            <a:ext cx="10369118" cy="557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99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123C1CE1-FA28-D2DC-EA40-498DA91D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5" y="435006"/>
            <a:ext cx="10866268" cy="595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144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86" name="WordArt 2">
            <a:extLst>
              <a:ext uri="{FF2B5EF4-FFF2-40B4-BE49-F238E27FC236}">
                <a16:creationId xmlns:a16="http://schemas.microsoft.com/office/drawing/2014/main" id="{E4039E71-3DB0-C41E-1451-F1D4ADECA35E}"/>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sp>
        <p:nvSpPr>
          <p:cNvPr id="16387" name="Text Box 3">
            <a:extLst>
              <a:ext uri="{FF2B5EF4-FFF2-40B4-BE49-F238E27FC236}">
                <a16:creationId xmlns:a16="http://schemas.microsoft.com/office/drawing/2014/main" id="{02CA7B34-DB4C-7729-404D-D575E1B89B3E}"/>
              </a:ext>
            </a:extLst>
          </p:cNvPr>
          <p:cNvSpPr txBox="1">
            <a:spLocks noChangeArrowheads="1"/>
          </p:cNvSpPr>
          <p:nvPr/>
        </p:nvSpPr>
        <p:spPr bwMode="auto">
          <a:xfrm>
            <a:off x="2209800" y="381000"/>
            <a:ext cx="71628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AGAINST THE ANTHOLOGY VIEW:</a:t>
            </a:r>
          </a:p>
          <a:p>
            <a:pPr eaLnBrk="0" fontAlgn="base" hangingPunct="0">
              <a:spcBef>
                <a:spcPct val="50000"/>
              </a:spcBef>
              <a:spcAft>
                <a:spcPct val="0"/>
              </a:spcAft>
            </a:pPr>
            <a:r>
              <a:rPr lang="en-US" altLang="en-US" sz="2400" b="1">
                <a:solidFill>
                  <a:srgbClr val="FFFFFF"/>
                </a:solidFill>
                <a:latin typeface="Arial" panose="020B0604020202020204" pitchFamily="34" charset="0"/>
              </a:rPr>
              <a:t>THE EVIDENCE THAT THE SONG IS A LITERARY UNIT</a:t>
            </a:r>
            <a:endParaRPr lang="en-US" altLang="en-US" sz="2400" b="1">
              <a:solidFill>
                <a:srgbClr val="FFFF00"/>
              </a:solidFill>
              <a:latin typeface="Arial" panose="020B0604020202020204" pitchFamily="34" charset="0"/>
            </a:endParaRPr>
          </a:p>
          <a:p>
            <a:pPr eaLnBrk="0" fontAlgn="base" hangingPunct="0">
              <a:spcBef>
                <a:spcPct val="50000"/>
              </a:spcBef>
              <a:spcAft>
                <a:spcPct val="0"/>
              </a:spcAft>
              <a:buFontTx/>
              <a:buChar char="•"/>
            </a:pPr>
            <a:r>
              <a:rPr lang="en-US" altLang="en-US" sz="2400" b="1">
                <a:solidFill>
                  <a:srgbClr val="FFFF00"/>
                </a:solidFill>
                <a:latin typeface="Arial" panose="020B0604020202020204" pitchFamily="34" charset="0"/>
              </a:rPr>
              <a:t> Difficulty of making this argument... </a:t>
            </a:r>
          </a:p>
          <a:p>
            <a:pPr eaLnBrk="0" fontAlgn="base" hangingPunct="0">
              <a:spcBef>
                <a:spcPct val="50000"/>
              </a:spcBef>
              <a:spcAft>
                <a:spcPct val="0"/>
              </a:spcAft>
              <a:buFontTx/>
              <a:buChar char="•"/>
            </a:pPr>
            <a:r>
              <a:rPr lang="en-US" altLang="en-US" sz="2400" b="1">
                <a:solidFill>
                  <a:srgbClr val="FFFF00"/>
                </a:solidFill>
                <a:latin typeface="Arial" panose="020B0604020202020204" pitchFamily="34" charset="0"/>
              </a:rPr>
              <a:t> Nonetheless...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42807D0E-3C05-C27D-18C7-2F19C4F12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990" y="621437"/>
            <a:ext cx="10537794" cy="554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015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E44A53AA-42DA-F042-0663-4F5539A79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69" y="470517"/>
            <a:ext cx="10795247" cy="587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1717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B95AB3E-DA24-9F09-EE28-BE22C0CAD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155" y="594803"/>
            <a:ext cx="10280341" cy="562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36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B9E1BFFE-296E-1E0D-09DD-256E74316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665" y="639191"/>
            <a:ext cx="10191565" cy="556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19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A7605DB-ED37-CC59-6EF4-DBDDEB4AC4FC}"/>
              </a:ext>
            </a:extLst>
          </p:cNvPr>
          <p:cNvSpPr>
            <a:spLocks noGrp="1" noChangeArrowheads="1"/>
          </p:cNvSpPr>
          <p:nvPr>
            <p:ph type="title"/>
          </p:nvPr>
        </p:nvSpPr>
        <p:spPr/>
        <p:txBody>
          <a:bodyPr/>
          <a:lstStyle/>
          <a:p>
            <a:endParaRPr lang="en-US" altLang="en-US"/>
          </a:p>
        </p:txBody>
      </p:sp>
      <p:sp>
        <p:nvSpPr>
          <p:cNvPr id="8195" name="Rectangle 3">
            <a:extLst>
              <a:ext uri="{FF2B5EF4-FFF2-40B4-BE49-F238E27FC236}">
                <a16:creationId xmlns:a16="http://schemas.microsoft.com/office/drawing/2014/main" id="{B58DEDFF-4C8D-766F-3510-24E00F181A7A}"/>
              </a:ext>
            </a:extLst>
          </p:cNvPr>
          <p:cNvSpPr>
            <a:spLocks noGrp="1" noChangeArrowheads="1"/>
          </p:cNvSpPr>
          <p:nvPr>
            <p:ph type="body" idx="1"/>
          </p:nvPr>
        </p:nvSpPr>
        <p:spPr/>
        <p:txBody>
          <a:bodyPr/>
          <a:lstStyle/>
          <a:p>
            <a:endParaRPr lang="en-US" altLang="en-US"/>
          </a:p>
        </p:txBody>
      </p:sp>
      <p:pic>
        <p:nvPicPr>
          <p:cNvPr id="8196" name="Picture 4">
            <a:extLst>
              <a:ext uri="{FF2B5EF4-FFF2-40B4-BE49-F238E27FC236}">
                <a16:creationId xmlns:a16="http://schemas.microsoft.com/office/drawing/2014/main" id="{084FDF3D-2A11-792F-FE3B-4FBDD8B7A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AF5147A-5560-67BC-E559-D05E24FE1CCF}"/>
              </a:ext>
            </a:extLst>
          </p:cNvPr>
          <p:cNvSpPr/>
          <p:nvPr/>
        </p:nvSpPr>
        <p:spPr>
          <a:xfrm>
            <a:off x="5117284" y="1988191"/>
            <a:ext cx="5626916" cy="2769989"/>
          </a:xfrm>
          <a:prstGeom prst="rect">
            <a:avLst/>
          </a:prstGeom>
          <a:noFill/>
        </p:spPr>
        <p:txBody>
          <a:bodyPr wrap="square" lIns="91440" tIns="45720" rIns="91440" bIns="45720">
            <a:spAutoFit/>
          </a:bodyPr>
          <a:lstStyle/>
          <a:p>
            <a:pPr algn="ctr"/>
            <a:r>
              <a:rPr lang="en-US" sz="6000" b="1" cap="none" spc="0" dirty="0">
                <a:ln w="12700">
                  <a:solidFill>
                    <a:schemeClr val="tx2">
                      <a:lumMod val="75000"/>
                    </a:schemeClr>
                  </a:solidFill>
                  <a:prstDash val="solid"/>
                </a:ln>
                <a:solidFill>
                  <a:srgbClr val="FF99FF"/>
                </a:solidFill>
                <a:effectLst>
                  <a:outerShdw dist="38100" dir="2640000" algn="bl" rotWithShape="0">
                    <a:schemeClr val="tx2">
                      <a:lumMod val="75000"/>
                    </a:schemeClr>
                  </a:outerShdw>
                </a:effectLst>
                <a:latin typeface="Algerian" panose="04020705040A02060702" pitchFamily="82" charset="0"/>
              </a:rPr>
              <a:t>Courtship Guidance &amp; </a:t>
            </a:r>
            <a:r>
              <a:rPr lang="en-US" sz="5400" b="1" cap="none" spc="0" dirty="0">
                <a:ln w="12700">
                  <a:solidFill>
                    <a:schemeClr val="tx2">
                      <a:lumMod val="75000"/>
                    </a:schemeClr>
                  </a:solidFill>
                  <a:prstDash val="solid"/>
                </a:ln>
                <a:solidFill>
                  <a:srgbClr val="FF99FF"/>
                </a:solidFill>
                <a:effectLst>
                  <a:outerShdw dist="38100" dir="2640000" algn="bl" rotWithShape="0">
                    <a:schemeClr val="tx2">
                      <a:lumMod val="75000"/>
                    </a:schemeClr>
                  </a:outerShdw>
                </a:effectLst>
                <a:latin typeface="Algerian" panose="04020705040A02060702" pitchFamily="82" charset="0"/>
              </a:rPr>
              <a:t>Dating </a:t>
            </a:r>
            <a:r>
              <a:rPr lang="en-US" sz="5400" b="1" dirty="0">
                <a:ln w="12700">
                  <a:solidFill>
                    <a:schemeClr val="tx2">
                      <a:lumMod val="75000"/>
                    </a:schemeClr>
                  </a:solidFill>
                  <a:prstDash val="solid"/>
                </a:ln>
                <a:solidFill>
                  <a:srgbClr val="FF99FF"/>
                </a:solidFill>
                <a:effectLst>
                  <a:outerShdw dist="38100" dir="2640000" algn="bl" rotWithShape="0">
                    <a:schemeClr val="tx2">
                      <a:lumMod val="75000"/>
                    </a:schemeClr>
                  </a:outerShdw>
                </a:effectLst>
                <a:latin typeface="Algerian" panose="04020705040A02060702" pitchFamily="82" charset="0"/>
              </a:rPr>
              <a:t>Lessons </a:t>
            </a:r>
            <a:endParaRPr lang="en-US" sz="5400" b="1" cap="none" spc="0" dirty="0">
              <a:ln w="12700">
                <a:solidFill>
                  <a:schemeClr val="tx2">
                    <a:lumMod val="75000"/>
                  </a:schemeClr>
                </a:solidFill>
                <a:prstDash val="solid"/>
              </a:ln>
              <a:solidFill>
                <a:srgbClr val="FF99FF"/>
              </a:solidFill>
              <a:effectLst>
                <a:outerShdw dist="38100" dir="2640000" algn="bl" rotWithShape="0">
                  <a:schemeClr val="tx2">
                    <a:lumMod val="75000"/>
                  </a:schemeClr>
                </a:outerShdw>
              </a:effectLst>
              <a:latin typeface="Algerian" panose="04020705040A02060702" pitchFamily="8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621437"/>
          </a:xfrm>
        </p:spPr>
        <p:txBody>
          <a:bodyPr>
            <a:noAutofit/>
          </a:bodyPr>
          <a:lstStyle/>
          <a:p>
            <a:r>
              <a:rPr lang="en-US" sz="3200" i="1" dirty="0">
                <a:effectLst>
                  <a:outerShdw blurRad="38100" dist="38100" dir="2700000" algn="tl">
                    <a:srgbClr val="000000">
                      <a:alpha val="43137"/>
                    </a:srgbClr>
                  </a:outerShdw>
                </a:effectLst>
                <a:latin typeface="Castellar" panose="020A0402060406010301" pitchFamily="18" charset="0"/>
              </a:rPr>
              <a:t>drawing Proper Lines in Dating </a:t>
            </a:r>
            <a:r>
              <a:rPr lang="en-US" sz="3200" dirty="0">
                <a:effectLst>
                  <a:outerShdw blurRad="38100" dist="38100" dir="2700000" algn="tl">
                    <a:srgbClr val="000000">
                      <a:alpha val="43137"/>
                    </a:srgbClr>
                  </a:outerShdw>
                </a:effectLst>
                <a:latin typeface="Castellar" panose="020A0402060406010301" pitchFamily="18" charset="0"/>
              </a:rPr>
              <a:t>by David Posey</a:t>
            </a:r>
          </a:p>
        </p:txBody>
      </p:sp>
      <p:sp>
        <p:nvSpPr>
          <p:cNvPr id="3" name="TextBox 2">
            <a:extLst>
              <a:ext uri="{FF2B5EF4-FFF2-40B4-BE49-F238E27FC236}">
                <a16:creationId xmlns:a16="http://schemas.microsoft.com/office/drawing/2014/main" id="{356386F0-FDCA-B381-027F-56CFC5B11A1D}"/>
              </a:ext>
            </a:extLst>
          </p:cNvPr>
          <p:cNvSpPr txBox="1"/>
          <p:nvPr/>
        </p:nvSpPr>
        <p:spPr>
          <a:xfrm>
            <a:off x="550416" y="621437"/>
            <a:ext cx="11105966" cy="6001643"/>
          </a:xfrm>
          <a:prstGeom prst="rect">
            <a:avLst/>
          </a:prstGeom>
          <a:noFill/>
          <a:ln w="12700">
            <a:solidFill>
              <a:srgbClr val="FF33CC"/>
            </a:solidFill>
            <a:prstDash val="lgDashDotDot"/>
          </a:ln>
        </p:spPr>
        <p:txBody>
          <a:bodyPr wrap="square">
            <a:spAutoFit/>
          </a:bodyPr>
          <a:lstStyle/>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A date is the crucible where your commitment to “flee fornication” is put to the test, sometimes in the extreme. Ideally, both parties have the same desire to please God act becomingly. But if your companion gives in to temptation, it is important to know that you can make sure that the date des not degenerate into a struggle of the flesh. The word “no” must be on tip of your tongue. You need to have the courage to say “take me home” (or, I’d better take you home) if the date takes a potentially ugly turn (lust, under any circumstances, is ugly, because it is sin). In other words, you need to be a Christian at all times. </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u="sng" dirty="0">
                <a:solidFill>
                  <a:srgbClr val="C00000"/>
                </a:solidFill>
                <a:effectLst>
                  <a:outerShdw blurRad="38100" dist="38100" dir="2700000" algn="tl">
                    <a:srgbClr val="000000">
                      <a:alpha val="43137"/>
                    </a:srgbClr>
                  </a:outerShdw>
                </a:effectLst>
                <a:latin typeface="Colonna MT" panose="04020805060202030203" pitchFamily="82" charset="0"/>
              </a:rPr>
              <a:t>There is plenty of help. The Bible clearly defines proper conduct in passages like Galatians 5:19, Ephesians 5:3, and 1</a:t>
            </a:r>
            <a:r>
              <a:rPr lang="en-US" sz="1600" u="sng" baseline="30000" dirty="0">
                <a:solidFill>
                  <a:srgbClr val="C00000"/>
                </a:solidFill>
                <a:effectLst>
                  <a:outerShdw blurRad="38100" dist="38100" dir="2700000" algn="tl">
                    <a:srgbClr val="000000">
                      <a:alpha val="43137"/>
                    </a:srgbClr>
                  </a:outerShdw>
                </a:effectLst>
                <a:latin typeface="Colonna MT" panose="04020805060202030203" pitchFamily="82" charset="0"/>
              </a:rPr>
              <a:t>st</a:t>
            </a:r>
            <a:r>
              <a:rPr lang="en-US" sz="1600" u="sng" dirty="0">
                <a:solidFill>
                  <a:srgbClr val="C00000"/>
                </a:solidFill>
                <a:effectLst>
                  <a:outerShdw blurRad="38100" dist="38100" dir="2700000" algn="tl">
                    <a:srgbClr val="000000">
                      <a:alpha val="43137"/>
                    </a:srgbClr>
                  </a:outerShdw>
                </a:effectLst>
                <a:latin typeface="Colonna MT" panose="04020805060202030203" pitchFamily="82" charset="0"/>
              </a:rPr>
              <a:t> Thessalonians 4:4-5, all of which condemn fornication and lust. In the Old Testament, the Song of </a:t>
            </a:r>
            <a:r>
              <a:rPr lang="en-US" sz="1600" u="sng" dirty="0" err="1">
                <a:solidFill>
                  <a:srgbClr val="C00000"/>
                </a:solidFill>
                <a:effectLst>
                  <a:outerShdw blurRad="38100" dist="38100" dir="2700000" algn="tl">
                    <a:srgbClr val="000000">
                      <a:alpha val="43137"/>
                    </a:srgbClr>
                  </a:outerShdw>
                </a:effectLst>
                <a:latin typeface="Colonna MT" panose="04020805060202030203" pitchFamily="82" charset="0"/>
              </a:rPr>
              <a:t>Soloman</a:t>
            </a:r>
            <a:r>
              <a:rPr lang="en-US" sz="1600" u="sng" dirty="0">
                <a:solidFill>
                  <a:srgbClr val="C00000"/>
                </a:solidFill>
                <a:effectLst>
                  <a:outerShdw blurRad="38100" dist="38100" dir="2700000" algn="tl">
                    <a:srgbClr val="000000">
                      <a:alpha val="43137"/>
                    </a:srgbClr>
                  </a:outerShdw>
                </a:effectLst>
                <a:latin typeface="Colonna MT" panose="04020805060202030203" pitchFamily="82" charset="0"/>
              </a:rPr>
              <a:t> is a fountain of wisdom and will help form proper attitudes about courtship and dating.</a:t>
            </a:r>
          </a:p>
          <a:p>
            <a:endParaRPr lang="en-US" sz="1600" u="sng"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For years, students of the book incorrectly allegorized it into a message about Christ and the church. Perhaps they were embarrassed by the candid language in the book which is obviously about the beauty of romantic love.</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The heroine of the Song is a young Shulamite woman who is beautiful, but not particularly “popular.” Her brothers put her to work pruning vines (1:6), trapping foxes (2:15) tending flocks (1:8) and when a handsome stranger shows up, she is embarrassed because she has not time to groom herself as she would like (1:6, “my own vineyard”). According to one interpretation, she did not recognize the stranger as King Solomon, mistaking him for a shepherd (1:7). But Solomon speaks kindly to her, praising her for her natural beauty (1:8-10,15; 2:2)</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There is plenty of mutual praise by both Solomon and the Shulamite. But the most enlightened statement may be one made by the Shulamite in 2:7, 3:5 and with slight variation 8:4 – “I charge you, O daughters of Jerusalem, By the gazelles or by the does of the field, Do not stir up or awaken love until it pleases.” In other words, there is an appropriate time, and not before, to express love physically. It has become of this commitment by the young lady that Solomon could say of her on their wedding day, “A garden enclosed is my sister, my spouse. A spring shut up, A fountain sealed” (4:12).</a:t>
            </a:r>
            <a:endParaRPr lang="en-US" sz="2000" u="sng" dirty="0">
              <a:solidFill>
                <a:srgbClr val="C00000"/>
              </a:solidFill>
              <a:effectLst>
                <a:outerShdw blurRad="38100" dist="38100" dir="2700000" algn="tl">
                  <a:srgbClr val="000000">
                    <a:alpha val="43137"/>
                  </a:srgbClr>
                </a:outerShdw>
              </a:effectLst>
              <a:latin typeface="Colonna MT" panose="04020805060202030203" pitchFamily="82" charset="0"/>
            </a:endParaRPr>
          </a:p>
        </p:txBody>
      </p:sp>
    </p:spTree>
    <p:extLst>
      <p:ext uri="{BB962C8B-B14F-4D97-AF65-F5344CB8AC3E}">
        <p14:creationId xmlns:p14="http://schemas.microsoft.com/office/powerpoint/2010/main" val="476641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621437"/>
          </a:xfrm>
        </p:spPr>
        <p:txBody>
          <a:bodyPr>
            <a:noAutofit/>
          </a:bodyPr>
          <a:lstStyle/>
          <a:p>
            <a:r>
              <a:rPr lang="en-US" sz="3200" i="1" dirty="0">
                <a:effectLst>
                  <a:outerShdw blurRad="38100" dist="38100" dir="2700000" algn="tl">
                    <a:srgbClr val="000000">
                      <a:alpha val="43137"/>
                    </a:srgbClr>
                  </a:outerShdw>
                </a:effectLst>
                <a:latin typeface="Castellar" panose="020A0402060406010301" pitchFamily="18" charset="0"/>
              </a:rPr>
              <a:t>drawing Proper Lines in Dating </a:t>
            </a:r>
            <a:r>
              <a:rPr lang="en-US" sz="3200" dirty="0">
                <a:effectLst>
                  <a:outerShdw blurRad="38100" dist="38100" dir="2700000" algn="tl">
                    <a:srgbClr val="000000">
                      <a:alpha val="43137"/>
                    </a:srgbClr>
                  </a:outerShdw>
                </a:effectLst>
                <a:latin typeface="Castellar" panose="020A0402060406010301" pitchFamily="18" charset="0"/>
              </a:rPr>
              <a:t>by David Posey</a:t>
            </a:r>
          </a:p>
        </p:txBody>
      </p:sp>
      <p:sp>
        <p:nvSpPr>
          <p:cNvPr id="3" name="TextBox 2">
            <a:extLst>
              <a:ext uri="{FF2B5EF4-FFF2-40B4-BE49-F238E27FC236}">
                <a16:creationId xmlns:a16="http://schemas.microsoft.com/office/drawing/2014/main" id="{356386F0-FDCA-B381-027F-56CFC5B11A1D}"/>
              </a:ext>
            </a:extLst>
          </p:cNvPr>
          <p:cNvSpPr txBox="1"/>
          <p:nvPr/>
        </p:nvSpPr>
        <p:spPr>
          <a:xfrm>
            <a:off x="550416" y="621437"/>
            <a:ext cx="11105966" cy="6001643"/>
          </a:xfrm>
          <a:prstGeom prst="rect">
            <a:avLst/>
          </a:prstGeom>
          <a:noFill/>
          <a:ln w="12700">
            <a:solidFill>
              <a:srgbClr val="FF33CC"/>
            </a:solidFill>
            <a:prstDash val="lgDashDotDot"/>
          </a:ln>
        </p:spPr>
        <p:txBody>
          <a:bodyPr wrap="square">
            <a:spAutoFit/>
          </a:bodyPr>
          <a:lstStyle/>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In other words, there is an appropriate time, and not before, to express love physically. It has become of this commitment by the young lady that Solomon could say of her on their wedding day, “A garden enclosed is my sister, my spouse. A spring shut up, A fountain sealed” (4:12).</a:t>
            </a:r>
          </a:p>
          <a:p>
            <a:endParaRPr lang="en-US" sz="1600" u="sng"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This is God’s blueprint for holy romance. It teaches patience, respect, and genuine love for the other person. Unfortunately, these principles are not promoted I our culture today. Thus, young people often face extreme pressure to “give in” and deny their own hearts and their God, just for a moment of pleasure. </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What specific steps can you take to keep yourself pure until your wedding day and make sure you can look back at your dating years as a time full of good memories, instead of guilt? First, you’re going to have to be strong enough to be a Christian wherever you are and whatever you do – a non-conformist (see Romans 12:1-2). Being religious is not enough. A Gallop poll found that many young people, even those who say religion is important, do not feel that premarital sex is wrong.</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Frankly, you will be inclined to commit fornication if you permeate your mind with thoughts about it. The more you look at words and pictures that promote it, the more inclined you’ll be to “see for yourself.”  It is patent folly to think otherwise.</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If you’re serious about avoiding fornication, you’ll exercise discretion in the choices of where you go, what you see and what you listen to. If you spend five or six hours watching a movie full of sexual content, listening to music that clearly promotes immorality and then go to a place where you are alone, you are playing with fire, indeed. And, while it’s not popular to say so today, dancing only fans the flames.</a:t>
            </a:r>
          </a:p>
          <a:p>
            <a:endParaRPr lang="en-US" sz="1600" dirty="0">
              <a:solidFill>
                <a:srgbClr val="C00000"/>
              </a:solidFill>
              <a:effectLst>
                <a:outerShdw blurRad="38100" dist="38100" dir="2700000" algn="tl">
                  <a:srgbClr val="000000">
                    <a:alpha val="43137"/>
                  </a:srgbClr>
                </a:outerShdw>
              </a:effectLst>
              <a:latin typeface="Colonna MT" panose="04020805060202030203" pitchFamily="82" charset="0"/>
            </a:endParaRPr>
          </a:p>
          <a:p>
            <a:r>
              <a:rPr lang="en-US" sz="1600" u="sng" dirty="0">
                <a:solidFill>
                  <a:srgbClr val="C00000"/>
                </a:solidFill>
                <a:effectLst>
                  <a:outerShdw blurRad="38100" dist="38100" dir="2700000" algn="tl">
                    <a:srgbClr val="000000">
                      <a:alpha val="43137"/>
                    </a:srgbClr>
                  </a:outerShdw>
                </a:effectLst>
                <a:latin typeface="Colonna MT" panose="04020805060202030203" pitchFamily="82" charset="0"/>
              </a:rPr>
              <a:t>People, young and old, eventually do what they want to do. If you are really interested in pleasing God, you will be stubborn about drawing the proper lines in dating. And the people you date will respect you for it, as Solomon respected the Shulamite. And if they don’t, they aren’t worthy of a second thought!</a:t>
            </a:r>
            <a:r>
              <a:rPr lang="en-US" sz="1600" dirty="0">
                <a:solidFill>
                  <a:srgbClr val="C00000"/>
                </a:solidFill>
                <a:effectLst>
                  <a:outerShdw blurRad="38100" dist="38100" dir="2700000" algn="tl">
                    <a:srgbClr val="000000">
                      <a:alpha val="43137"/>
                    </a:srgbClr>
                  </a:outerShdw>
                </a:effectLst>
                <a:latin typeface="Colonna MT" panose="04020805060202030203" pitchFamily="82" charset="0"/>
              </a:rPr>
              <a:t>  </a:t>
            </a:r>
            <a:r>
              <a:rPr lang="en-US" sz="1600" b="1" dirty="0">
                <a:solidFill>
                  <a:srgbClr val="C00000"/>
                </a:solidFill>
                <a:effectLst>
                  <a:outerShdw blurRad="38100" dist="38100" dir="2700000" algn="tl">
                    <a:srgbClr val="000000">
                      <a:alpha val="43137"/>
                    </a:srgbClr>
                  </a:outerShdw>
                </a:effectLst>
                <a:latin typeface="Colonna MT" panose="04020805060202030203" pitchFamily="82" charset="0"/>
              </a:rPr>
              <a:t>- - Memorial Church of Christ Bulletin Volume 30 No. 38 Sept. 2022</a:t>
            </a:r>
          </a:p>
        </p:txBody>
      </p:sp>
    </p:spTree>
    <p:extLst>
      <p:ext uri="{BB962C8B-B14F-4D97-AF65-F5344CB8AC3E}">
        <p14:creationId xmlns:p14="http://schemas.microsoft.com/office/powerpoint/2010/main" val="3950664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621437"/>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GILL’S EXPOSITION OF THE ENTIRE BIBLE</a:t>
            </a:r>
          </a:p>
        </p:txBody>
      </p:sp>
      <p:sp>
        <p:nvSpPr>
          <p:cNvPr id="3" name="TextBox 2">
            <a:extLst>
              <a:ext uri="{FF2B5EF4-FFF2-40B4-BE49-F238E27FC236}">
                <a16:creationId xmlns:a16="http://schemas.microsoft.com/office/drawing/2014/main" id="{356386F0-FDCA-B381-027F-56CFC5B11A1D}"/>
              </a:ext>
            </a:extLst>
          </p:cNvPr>
          <p:cNvSpPr txBox="1"/>
          <p:nvPr/>
        </p:nvSpPr>
        <p:spPr>
          <a:xfrm>
            <a:off x="550416" y="621437"/>
            <a:ext cx="11105966" cy="6001643"/>
          </a:xfrm>
          <a:prstGeom prst="rect">
            <a:avLst/>
          </a:prstGeom>
          <a:noFill/>
          <a:ln w="12700">
            <a:solidFill>
              <a:srgbClr val="FF33CC"/>
            </a:solidFill>
            <a:prstDash val="lgDashDotDot"/>
          </a:ln>
        </p:spPr>
        <p:txBody>
          <a:bodyPr wrap="square">
            <a:spAutoFit/>
          </a:bodyPr>
          <a:lstStyle/>
          <a:p>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I am the rose of Sharon, and the lily of the valleys. Whether Christ, or the church, is here speaking, is not certain: most of the Jewish writers (t), and some Christian interpreters (u), take them to be the words of the church, expressing the excellency of her grace, loveliness, and beauty, she had from Christ; and intimating also her being in the open fields, exposed to many dangers and enemies, and so needed his protection. The church may be compared to a "rose", for its beautiful color and sweet odor (w), and for its delight in sunny places, where it thrives best, and is most fragrant. This figure is exceeding just; not only the beauty of women is expressed by the color of the rose (x), as is common in poems of this kind; to give instances of it would be endless (y); some have had the name of Rhoda from hence; see </a:t>
            </a:r>
            <a:r>
              <a:rPr lang="en-US" sz="1200" b="0" i="0" u="none" strike="noStrike" dirty="0">
                <a:solidFill>
                  <a:srgbClr val="C00000"/>
                </a:solidFill>
                <a:effectLst>
                  <a:outerShdw blurRad="38100" dist="38100" dir="2700000" algn="tl">
                    <a:srgbClr val="000000">
                      <a:alpha val="43137"/>
                    </a:srgbClr>
                  </a:outerShdw>
                </a:effectLst>
                <a:latin typeface="Colonna MT" panose="04020805060202030203" pitchFamily="82" charset="0"/>
                <a:hlinkClick r:id="rId2">
                  <a:extLst>
                    <a:ext uri="{A12FA001-AC4F-418D-AE19-62706E023703}">
                      <ahyp:hlinkClr xmlns:ahyp="http://schemas.microsoft.com/office/drawing/2018/hyperlinkcolor" val="tx"/>
                    </a:ext>
                  </a:extLst>
                </a:hlinkClick>
              </a:rPr>
              <a:t>Acts 12:13</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No rose can be more beautiful in color, and delightful to the eye, than the church is in the eyes of Christ, as clothed with his righteousness, and adorned with the graces of his Spirit: nor is any rose of a more sweet and fragrant smell than the persons of believers are to God and Christ, being considered in him; and even their graces, when in exercise, yea, their duties and services, when performed in faith; and, as the rose, they grow and thrive under the warming, comforting, and refreshing beams of the sun of righteousness, where they delight to be. The church may also be compared to a "lily of the valleys", as she is, in the next verse, to one among thorns. This is a very beautiful flower; Pliny (z) says it is next in nobleness to the rose; its whiteness is singularly excellent; no plant more fruitful, and no flower exceeds it in height; in some countries, it rises up three cubits high; has a weak neck or body, insufficient to bear the weight of its head. The church may be compared to a lily, for her beauty and fragrance, as to a rose; and the redness of the rose, and the whiteness of the lily, meeting in her, make her somewhat like her beloved, white and ruddy; like the lily, being arrayed in fine linen, clean and white, the righteousness of the saints; and like it for fruitfulness, as it is in good works, under the influence of divine grace, and grows up on high into her head, Christ Jesus; and though weak in herself, yet strong in him, who supports her, and not she him: and the church may be compared to a "lily of the valleys"; which may not describe any particular lily, and what we now call so; but only expresses the place where it grows, in low places, where plants are in danger of being plucked and trodden upon; though they may have more moisture and verdure than those in higher places; so the church of Christ is sometimes in a low estate, exposed to enemies, and liable to be trampled and trodden under foot by them, and to be carried away with the flood of persecution, were it not guarded by divine power; and, being watered with the dews of grace, it becomes flourishing and fruitful. But the more commonly received opinion is, that these are the words of Christ concerning himself; and which indeed best become him, and are more agreeable to his style and language, </a:t>
            </a:r>
            <a:r>
              <a:rPr lang="en-US" sz="1200" b="0" i="0" u="none" strike="noStrike" dirty="0">
                <a:solidFill>
                  <a:srgbClr val="C00000"/>
                </a:solidFill>
                <a:effectLst>
                  <a:outerShdw blurRad="38100" dist="38100" dir="2700000" algn="tl">
                    <a:srgbClr val="000000">
                      <a:alpha val="43137"/>
                    </a:srgbClr>
                  </a:outerShdw>
                </a:effectLst>
                <a:latin typeface="Colonna MT" panose="04020805060202030203" pitchFamily="82" charset="0"/>
                <a:hlinkClick r:id="rId3">
                  <a:extLst>
                    <a:ext uri="{A12FA001-AC4F-418D-AE19-62706E023703}">
                      <ahyp:hlinkClr xmlns:ahyp="http://schemas.microsoft.com/office/drawing/2018/hyperlinkcolor" val="tx"/>
                    </a:ext>
                  </a:extLst>
                </a:hlinkClick>
              </a:rPr>
              <a:t>John 14:6</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and suit best with the words in the </a:t>
            </a:r>
            <a:r>
              <a:rPr lang="en-US" sz="1200" b="0" i="0" u="sng" dirty="0">
                <a:solidFill>
                  <a:srgbClr val="C00000"/>
                </a:solidFill>
                <a:effectLst>
                  <a:outerShdw blurRad="38100" dist="38100" dir="2700000" algn="tl">
                    <a:srgbClr val="000000">
                      <a:alpha val="43137"/>
                    </a:srgbClr>
                  </a:outerShdw>
                </a:effectLst>
                <a:latin typeface="Colonna MT" panose="04020805060202030203" pitchFamily="82" charset="0"/>
              </a:rPr>
              <a:t>Sol 2:2, as one observes (a); nor is it unfitly taken by the bridegroom to himself, since it is sometimes given by lovers to men (b). Christ may be compared to a rose for its color and smell; to the rose for its red color: and which may be expressive of the truth of his humanity, and of his bloody sufferings in it; and this, with the whiteness of the lily, finishes the description of him for his beauty, Sol 5:10; and for its sweet smell; which denotes the same things for which he is before compared to spikenard, myrrh, and camphire. The rose, as Pliny says (c), delights not in fat soils and rich clays, but in rubbish, and roses that grow there are of the sweetest smell; and such was the earth about Sharon (d); and to a rose there Christ is compared, to show the excellency and </a:t>
            </a:r>
            <a:r>
              <a:rPr lang="en-US" sz="1200" b="0" i="0" u="sng" dirty="0" err="1">
                <a:solidFill>
                  <a:srgbClr val="C00000"/>
                </a:solidFill>
                <a:effectLst>
                  <a:outerShdw blurRad="38100" dist="38100" dir="2700000" algn="tl">
                    <a:srgbClr val="000000">
                      <a:alpha val="43137"/>
                    </a:srgbClr>
                  </a:outerShdw>
                </a:effectLst>
                <a:latin typeface="Colonna MT" panose="04020805060202030203" pitchFamily="82" charset="0"/>
              </a:rPr>
              <a:t>preferableness</a:t>
            </a:r>
            <a:r>
              <a:rPr lang="en-US" sz="1200" b="0" i="0" u="sng" dirty="0">
                <a:solidFill>
                  <a:srgbClr val="C00000"/>
                </a:solidFill>
                <a:effectLst>
                  <a:outerShdw blurRad="38100" dist="38100" dir="2700000" algn="tl">
                    <a:srgbClr val="000000">
                      <a:alpha val="43137"/>
                    </a:srgbClr>
                  </a:outerShdw>
                </a:effectLst>
                <a:latin typeface="Colonna MT" panose="04020805060202030203" pitchFamily="82" charset="0"/>
              </a:rPr>
              <a:t> of him to all others. The word is only used here and in </a:t>
            </a:r>
            <a:r>
              <a:rPr lang="en-US" sz="1200" b="0" i="0" u="sng" strike="noStrike" dirty="0">
                <a:solidFill>
                  <a:srgbClr val="C00000"/>
                </a:solidFill>
                <a:effectLst>
                  <a:outerShdw blurRad="38100" dist="38100" dir="2700000" algn="tl">
                    <a:srgbClr val="000000">
                      <a:alpha val="43137"/>
                    </a:srgbClr>
                  </a:outerShdw>
                </a:effectLst>
                <a:latin typeface="Colonna MT" panose="04020805060202030203" pitchFamily="82" charset="0"/>
                <a:hlinkClick r:id="rId4">
                  <a:extLst>
                    <a:ext uri="{A12FA001-AC4F-418D-AE19-62706E023703}">
                      <ahyp:hlinkClr xmlns:ahyp="http://schemas.microsoft.com/office/drawing/2018/hyperlinkcolor" val="tx"/>
                    </a:ext>
                  </a:extLst>
                </a:hlinkClick>
              </a:rPr>
              <a:t>Isaiah 35:1</a:t>
            </a:r>
            <a:r>
              <a:rPr lang="en-US" sz="1200" b="0" i="0" u="sng" dirty="0">
                <a:solidFill>
                  <a:srgbClr val="C00000"/>
                </a:solidFill>
                <a:effectLst>
                  <a:outerShdw blurRad="38100" dist="38100" dir="2700000" algn="tl">
                    <a:srgbClr val="000000">
                      <a:alpha val="43137"/>
                    </a:srgbClr>
                  </a:outerShdw>
                </a:effectLst>
                <a:latin typeface="Colonna MT" panose="04020805060202030203" pitchFamily="82" charset="0"/>
              </a:rPr>
              <a:t>. Where it is in many versions rendered a "lily": it seems to be compounded of two words; one which signifies to "cover" and hide, and another which signifies a "shadow"; and so may be rendered, "the covering shadow": but for what reason a rose should be so called is not easy to say; unless it can be thought to have the figure of an umbrella; or that the rose tree in those parts was so large, as to be remarkable for its shadow; like that </a:t>
            </a:r>
            <a:r>
              <a:rPr lang="en-US" sz="1200" b="0" i="0" u="sng" dirty="0" err="1">
                <a:solidFill>
                  <a:srgbClr val="C00000"/>
                </a:solidFill>
                <a:effectLst>
                  <a:outerShdw blurRad="38100" dist="38100" dir="2700000" algn="tl">
                    <a:srgbClr val="000000">
                      <a:alpha val="43137"/>
                    </a:srgbClr>
                  </a:outerShdw>
                </a:effectLst>
                <a:latin typeface="Colonna MT" panose="04020805060202030203" pitchFamily="82" charset="0"/>
              </a:rPr>
              <a:t>Montfaucon</a:t>
            </a:r>
            <a:r>
              <a:rPr lang="en-US" sz="1200" b="0" i="0" u="sng" dirty="0">
                <a:solidFill>
                  <a:srgbClr val="C00000"/>
                </a:solidFill>
                <a:effectLst>
                  <a:outerShdw blurRad="38100" dist="38100" dir="2700000" algn="tl">
                    <a:srgbClr val="000000">
                      <a:alpha val="43137"/>
                    </a:srgbClr>
                  </a:outerShdw>
                </a:effectLst>
                <a:latin typeface="Colonna MT" panose="04020805060202030203" pitchFamily="82" charset="0"/>
              </a:rPr>
              <a:t> (e) saw, in a garden at Ravenna, under the shadow of the branches of which more than forty men could stand</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Christ is sometimes compared to trees for their shadow, which is pleasant and reviving, as in Sol 2:3. Some render it, "the flower of the field" (f); which may be expressive of the meanness of Christ in the eyes of men; of his not being of human production; of his being accessible; and of his being liable to be trampled upon, as he has been. And as he is compared to a rose, so to a "lily", for its color, height, and fruitfulness; expressive of his purity in himself, of his superiority to angels and men, and of his being filled with the fruits and blessings of grace; and to a lily of the valleys, denoting his wonderful condescension in his low estate of humiliation, and his delight in dwelling with the humble and lowly: some render the words, "I am the rose of Sharon, with the lily of the valleys" (g); by the former epithet meaning himself; and by the latter his church, his companion, in strict union and communion with him; of whom the following words are spoken</a:t>
            </a:r>
            <a:r>
              <a:rPr lang="en-US" sz="1200" b="0" i="0" dirty="0">
                <a:solidFill>
                  <a:srgbClr val="001320"/>
                </a:solidFill>
                <a:effectLst/>
                <a:latin typeface="Roboto" panose="02000000000000000000" pitchFamily="2" charset="0"/>
              </a:rPr>
              <a:t>.</a:t>
            </a:r>
            <a:endParaRPr lang="en-US" sz="1200" dirty="0"/>
          </a:p>
        </p:txBody>
      </p:sp>
    </p:spTree>
    <p:extLst>
      <p:ext uri="{BB962C8B-B14F-4D97-AF65-F5344CB8AC3E}">
        <p14:creationId xmlns:p14="http://schemas.microsoft.com/office/powerpoint/2010/main" val="154764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317072"/>
            <a:ext cx="9567511" cy="2734322"/>
          </a:xfrm>
        </p:spPr>
        <p:txBody>
          <a:bodyPr/>
          <a:lstStyle/>
          <a:p>
            <a:r>
              <a:rPr lang="en-US" sz="4800" b="1" u="sng" dirty="0">
                <a:solidFill>
                  <a:srgbClr val="8B2939"/>
                </a:solidFill>
                <a:effectLst>
                  <a:outerShdw blurRad="38100" dist="38100" dir="2700000" algn="tl">
                    <a:srgbClr val="000000">
                      <a:alpha val="43137"/>
                    </a:srgbClr>
                  </a:outerShdw>
                </a:effectLst>
                <a:latin typeface="Papyrus" panose="03070502060502030205" pitchFamily="66" charset="0"/>
              </a:rPr>
              <a:t>double Application:</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Literal &amp; Metaphor</a:t>
            </a:r>
            <a:b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Past – Present – Future </a:t>
            </a:r>
            <a:r>
              <a:rPr lang="en-US" sz="4000" b="1" u="sng" dirty="0">
                <a:solidFill>
                  <a:srgbClr val="8B2939"/>
                </a:solidFill>
                <a:effectLst>
                  <a:outerShdw blurRad="38100" dist="38100" dir="2700000" algn="tl">
                    <a:srgbClr val="000000">
                      <a:alpha val="43137"/>
                    </a:srgbClr>
                  </a:outerShdw>
                </a:effectLst>
                <a:latin typeface="Papyrus" panose="03070502060502030205" pitchFamily="66" charset="0"/>
              </a:rPr>
              <a:t>The Love Of Christ For His Bride -The Church</a:t>
            </a:r>
          </a:p>
        </p:txBody>
      </p:sp>
    </p:spTree>
    <p:extLst>
      <p:ext uri="{BB962C8B-B14F-4D97-AF65-F5344CB8AC3E}">
        <p14:creationId xmlns:p14="http://schemas.microsoft.com/office/powerpoint/2010/main" val="17179293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7639BA0-FF01-5004-C2E5-113921A31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84" y="360655"/>
            <a:ext cx="23812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DF4E9B08-BBE2-107E-D3BC-C7AF7B223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521" y="1349406"/>
            <a:ext cx="8018385" cy="4944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000"/>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410" name="WordArt 2">
            <a:extLst>
              <a:ext uri="{FF2B5EF4-FFF2-40B4-BE49-F238E27FC236}">
                <a16:creationId xmlns:a16="http://schemas.microsoft.com/office/drawing/2014/main" id="{159D5299-5298-23EC-E37F-45525D45FFFB}"/>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sp>
        <p:nvSpPr>
          <p:cNvPr id="17411" name="Text Box 3">
            <a:extLst>
              <a:ext uri="{FF2B5EF4-FFF2-40B4-BE49-F238E27FC236}">
                <a16:creationId xmlns:a16="http://schemas.microsoft.com/office/drawing/2014/main" id="{2DA33E9B-A187-86F8-457D-BE4DD2E8D87F}"/>
              </a:ext>
            </a:extLst>
          </p:cNvPr>
          <p:cNvSpPr txBox="1">
            <a:spLocks noChangeArrowheads="1"/>
          </p:cNvSpPr>
          <p:nvPr/>
        </p:nvSpPr>
        <p:spPr bwMode="auto">
          <a:xfrm>
            <a:off x="2209800" y="2209800"/>
            <a:ext cx="7162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Seven distinct units that seem to be </a:t>
            </a:r>
            <a:r>
              <a:rPr lang="en-US" altLang="en-US" sz="2400" b="1" u="sng">
                <a:solidFill>
                  <a:srgbClr val="FFFF00"/>
                </a:solidFill>
                <a:effectLst>
                  <a:outerShdw blurRad="38100" dist="38100" dir="2700000" algn="tl">
                    <a:srgbClr val="000000"/>
                  </a:outerShdw>
                </a:effectLst>
                <a:latin typeface="Verdana" panose="020B0604030504040204" pitchFamily="34" charset="0"/>
              </a:rPr>
              <a:t>related</a:t>
            </a:r>
            <a:r>
              <a:rPr lang="en-US" altLang="en-US" sz="2400" b="1">
                <a:solidFill>
                  <a:srgbClr val="FFFF00"/>
                </a:solidFill>
                <a:effectLst>
                  <a:outerShdw blurRad="38100" dist="38100" dir="2700000" algn="tl">
                    <a:srgbClr val="000000"/>
                  </a:outerShdw>
                </a:effectLst>
                <a:latin typeface="Verdana" panose="020B0604030504040204" pitchFamily="34" charset="0"/>
              </a:rPr>
              <a:t> and </a:t>
            </a:r>
            <a:r>
              <a:rPr lang="en-US" altLang="en-US" sz="2400" b="1" u="sng">
                <a:solidFill>
                  <a:srgbClr val="FFFF00"/>
                </a:solidFill>
                <a:effectLst>
                  <a:outerShdw blurRad="38100" dist="38100" dir="2700000" algn="tl">
                    <a:srgbClr val="000000"/>
                  </a:outerShdw>
                </a:effectLst>
                <a:latin typeface="Verdana" panose="020B0604030504040204" pitchFamily="34" charset="0"/>
              </a:rPr>
              <a:t>arranged symmetrically</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Identified by...</a:t>
            </a:r>
          </a:p>
          <a:p>
            <a:pPr eaLnBrk="0" fontAlgn="base" hangingPunct="0">
              <a:spcBef>
                <a:spcPct val="50000"/>
              </a:spcBef>
              <a:spcAft>
                <a:spcPct val="0"/>
              </a:spcAft>
              <a:buFontTx/>
              <a:buChar char="•"/>
            </a:pPr>
            <a:r>
              <a:rPr lang="en-US" altLang="en-US" sz="2400">
                <a:solidFill>
                  <a:srgbClr val="FFFF00"/>
                </a:solidFill>
                <a:effectLst>
                  <a:outerShdw blurRad="38100" dist="38100" dir="2700000" algn="tl">
                    <a:srgbClr val="000000"/>
                  </a:outerShdw>
                </a:effectLst>
                <a:latin typeface="Verdana" panose="020B0604030504040204" pitchFamily="34" charset="0"/>
              </a:rPr>
              <a:t> theme of Separation/Union</a:t>
            </a:r>
          </a:p>
          <a:p>
            <a:pPr eaLnBrk="0" fontAlgn="base" hangingPunct="0">
              <a:spcBef>
                <a:spcPct val="50000"/>
              </a:spcBef>
              <a:spcAft>
                <a:spcPct val="0"/>
              </a:spcAft>
              <a:buFontTx/>
              <a:buChar char="•"/>
            </a:pPr>
            <a:r>
              <a:rPr lang="en-US" altLang="en-US" sz="2400">
                <a:solidFill>
                  <a:srgbClr val="FFFF00"/>
                </a:solidFill>
                <a:effectLst>
                  <a:outerShdw blurRad="38100" dist="38100" dir="2700000" algn="tl">
                    <a:srgbClr val="000000"/>
                  </a:outerShdw>
                </a:effectLst>
                <a:latin typeface="Verdana" panose="020B0604030504040204" pitchFamily="34" charset="0"/>
              </a:rPr>
              <a:t> by distinctive content (</a:t>
            </a:r>
            <a:r>
              <a:rPr lang="en-US" altLang="en-US" sz="2400" i="1">
                <a:solidFill>
                  <a:srgbClr val="FFFF00"/>
                </a:solidFill>
                <a:effectLst>
                  <a:outerShdw blurRad="38100" dist="38100" dir="2700000" algn="tl">
                    <a:srgbClr val="000000"/>
                  </a:outerShdw>
                </a:effectLst>
                <a:latin typeface="Verdana" panose="020B0604030504040204" pitchFamily="34" charset="0"/>
              </a:rPr>
              <a:t>e.g.,</a:t>
            </a:r>
            <a:r>
              <a:rPr lang="en-US" altLang="en-US" sz="2400">
                <a:solidFill>
                  <a:srgbClr val="FFFF00"/>
                </a:solidFill>
                <a:effectLst>
                  <a:outerShdw blurRad="38100" dist="38100" dir="2700000" algn="tl">
                    <a:srgbClr val="000000"/>
                  </a:outerShdw>
                </a:effectLst>
                <a:latin typeface="Verdana" panose="020B0604030504040204" pitchFamily="34" charset="0"/>
              </a:rPr>
              <a:t> dialogue, event, etc.)</a:t>
            </a:r>
          </a:p>
        </p:txBody>
      </p:sp>
      <p:sp>
        <p:nvSpPr>
          <p:cNvPr id="17412" name="Text Box 4">
            <a:extLst>
              <a:ext uri="{FF2B5EF4-FFF2-40B4-BE49-F238E27FC236}">
                <a16:creationId xmlns:a16="http://schemas.microsoft.com/office/drawing/2014/main" id="{8D700EDB-FEEC-A990-9363-B47A4CD66245}"/>
              </a:ext>
            </a:extLst>
          </p:cNvPr>
          <p:cNvSpPr txBox="1">
            <a:spLocks noChangeArrowheads="1"/>
          </p:cNvSpPr>
          <p:nvPr/>
        </p:nvSpPr>
        <p:spPr bwMode="auto">
          <a:xfrm>
            <a:off x="2209800" y="381001"/>
            <a:ext cx="7162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AGAINST THE ANTHOLOGY VIEW:</a:t>
            </a:r>
          </a:p>
          <a:p>
            <a:pPr eaLnBrk="0" fontAlgn="base" hangingPunct="0">
              <a:spcBef>
                <a:spcPct val="50000"/>
              </a:spcBef>
              <a:spcAft>
                <a:spcPct val="0"/>
              </a:spcAft>
            </a:pPr>
            <a:r>
              <a:rPr lang="en-US" altLang="en-US" sz="2400" b="1">
                <a:solidFill>
                  <a:srgbClr val="FFFFFF"/>
                </a:solidFill>
                <a:latin typeface="Arial" panose="020B0604020202020204" pitchFamily="34" charset="0"/>
              </a:rPr>
              <a:t>THE EVIDENCE THAT THE SONG IS A LITERARY UNIT</a:t>
            </a:r>
            <a:endParaRPr lang="en-US" altLang="en-US" sz="2400" b="1">
              <a:solidFill>
                <a:srgbClr val="FFFF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0A55327-EE9F-D0D6-384B-34C6E4A8F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57201"/>
            <a:ext cx="20574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a:extLst>
              <a:ext uri="{FF2B5EF4-FFF2-40B4-BE49-F238E27FC236}">
                <a16:creationId xmlns:a16="http://schemas.microsoft.com/office/drawing/2014/main" id="{33EE5E17-0837-7311-4160-D12525847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76600"/>
            <a:ext cx="23812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652" name="Object 4">
            <a:extLst>
              <a:ext uri="{FF2B5EF4-FFF2-40B4-BE49-F238E27FC236}">
                <a16:creationId xmlns:a16="http://schemas.microsoft.com/office/drawing/2014/main" id="{0F2BD137-7953-C53C-A7FB-43958CBE4965}"/>
              </a:ext>
            </a:extLst>
          </p:cNvPr>
          <p:cNvGraphicFramePr>
            <a:graphicFrameLocks noChangeAspect="1"/>
          </p:cNvGraphicFramePr>
          <p:nvPr/>
        </p:nvGraphicFramePr>
        <p:xfrm>
          <a:off x="7543801" y="457201"/>
          <a:ext cx="1057275" cy="828675"/>
        </p:xfrm>
        <a:graphic>
          <a:graphicData uri="http://schemas.openxmlformats.org/presentationml/2006/ole">
            <mc:AlternateContent xmlns:mc="http://schemas.openxmlformats.org/markup-compatibility/2006">
              <mc:Choice xmlns:v="urn:schemas-microsoft-com:vml" Requires="v">
                <p:oleObj name="Bitmap Image" r:id="rId4" imgW="1057423" imgH="828791" progId="Paint.Picture">
                  <p:embed/>
                </p:oleObj>
              </mc:Choice>
              <mc:Fallback>
                <p:oleObj name="Bitmap Image" r:id="rId4" imgW="1057423" imgH="828791" progId="Paint.Picture">
                  <p:embed/>
                  <p:pic>
                    <p:nvPicPr>
                      <p:cNvPr id="27652" name="Object 4">
                        <a:extLst>
                          <a:ext uri="{FF2B5EF4-FFF2-40B4-BE49-F238E27FC236}">
                            <a16:creationId xmlns:a16="http://schemas.microsoft.com/office/drawing/2014/main" id="{0F2BD137-7953-C53C-A7FB-43958CBE4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457201"/>
                        <a:ext cx="10572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3" name="Text Box 5">
            <a:extLst>
              <a:ext uri="{FF2B5EF4-FFF2-40B4-BE49-F238E27FC236}">
                <a16:creationId xmlns:a16="http://schemas.microsoft.com/office/drawing/2014/main" id="{021F930D-F414-68BC-4411-594E8D1AF869}"/>
              </a:ext>
            </a:extLst>
          </p:cNvPr>
          <p:cNvSpPr txBox="1">
            <a:spLocks noChangeArrowheads="1"/>
          </p:cNvSpPr>
          <p:nvPr/>
        </p:nvSpPr>
        <p:spPr bwMode="auto">
          <a:xfrm>
            <a:off x="1828800" y="914400"/>
            <a:ext cx="58674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200">
                <a:solidFill>
                  <a:srgbClr val="FFFFFF"/>
                </a:solidFill>
                <a:latin typeface="Palatino Linotype" panose="02040502050505030304" pitchFamily="18" charset="0"/>
              </a:rPr>
              <a:t>...is the autumn-flowering pale-lilac meadow-saffron, i. e. </a:t>
            </a:r>
            <a:r>
              <a:rPr lang="en-US" altLang="en-US" sz="2200" i="1">
                <a:solidFill>
                  <a:srgbClr val="FFFFFF"/>
                </a:solidFill>
                <a:latin typeface="Palatino Linotype" panose="02040502050505030304" pitchFamily="18" charset="0"/>
              </a:rPr>
              <a:t>Colchicum autumnale </a:t>
            </a:r>
            <a:r>
              <a:rPr lang="en-US" altLang="en-US" sz="2200">
                <a:solidFill>
                  <a:srgbClr val="FFFFFF"/>
                </a:solidFill>
                <a:latin typeface="Palatino Linotype" panose="02040502050505030304" pitchFamily="18" charset="0"/>
              </a:rPr>
              <a:t>… in the park-like tract (about 8-12 miles wide and 44 long) of the Palestinian Maritime Plain extending along the Mediterranean from Joppa to Mt. Carmel.</a:t>
            </a:r>
          </a:p>
          <a:p>
            <a:pPr eaLnBrk="0" fontAlgn="base" hangingPunct="0">
              <a:spcBef>
                <a:spcPct val="0"/>
              </a:spcBef>
              <a:spcAft>
                <a:spcPct val="0"/>
              </a:spcAft>
            </a:pPr>
            <a:r>
              <a:rPr lang="en-US" altLang="en-US" sz="1600">
                <a:solidFill>
                  <a:srgbClr val="FFFFFF"/>
                </a:solidFill>
                <a:latin typeface="Arial" panose="020B0604020202020204" pitchFamily="34" charset="0"/>
              </a:rPr>
              <a:t>Paul Haupt. </a:t>
            </a:r>
            <a:r>
              <a:rPr lang="en-US" altLang="en-US" sz="1600" i="1">
                <a:solidFill>
                  <a:srgbClr val="FFFFFF"/>
                </a:solidFill>
                <a:latin typeface="Arial" panose="020B0604020202020204" pitchFamily="34" charset="0"/>
              </a:rPr>
              <a:t>Journal of Biblical Literature</a:t>
            </a:r>
            <a:r>
              <a:rPr lang="en-US" altLang="en-US" sz="1600">
                <a:solidFill>
                  <a:srgbClr val="FFFFFF"/>
                </a:solidFill>
                <a:latin typeface="Arial" panose="020B0604020202020204" pitchFamily="34" charset="0"/>
              </a:rPr>
              <a:t>, 36:1/2, 147. 1917</a:t>
            </a:r>
            <a:endParaRPr lang="en-US" altLang="en-US" sz="1600">
              <a:solidFill>
                <a:srgbClr val="000000"/>
              </a:solidFill>
              <a:latin typeface="Times New Roman" panose="02020603050405020304" pitchFamily="18" charset="0"/>
            </a:endParaRPr>
          </a:p>
        </p:txBody>
      </p:sp>
      <p:sp>
        <p:nvSpPr>
          <p:cNvPr id="27654" name="Text Box 6">
            <a:extLst>
              <a:ext uri="{FF2B5EF4-FFF2-40B4-BE49-F238E27FC236}">
                <a16:creationId xmlns:a16="http://schemas.microsoft.com/office/drawing/2014/main" id="{332E7DC2-F41A-6D22-3495-43BC45713804}"/>
              </a:ext>
            </a:extLst>
          </p:cNvPr>
          <p:cNvSpPr txBox="1">
            <a:spLocks noChangeArrowheads="1"/>
          </p:cNvSpPr>
          <p:nvPr/>
        </p:nvSpPr>
        <p:spPr bwMode="auto">
          <a:xfrm>
            <a:off x="4572000" y="3276601"/>
            <a:ext cx="31242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200" i="1">
                <a:solidFill>
                  <a:srgbClr val="FFFFFF"/>
                </a:solidFill>
                <a:latin typeface="Palatino Linotype" panose="02040502050505030304" pitchFamily="18" charset="0"/>
              </a:rPr>
              <a:t>Colchicum autumnale</a:t>
            </a:r>
            <a:r>
              <a:rPr lang="en-US" altLang="en-US" sz="2200">
                <a:solidFill>
                  <a:srgbClr val="FFFFFF"/>
                </a:solidFill>
                <a:latin typeface="Palatino Linotype" panose="02040502050505030304" pitchFamily="18" charset="0"/>
              </a:rPr>
              <a:t> is most commonly known as autumn crocus, but in various regions it is known as naked-ladies, colchicum, and meadow saffron…</a:t>
            </a:r>
          </a:p>
        </p:txBody>
      </p:sp>
      <p:sp>
        <p:nvSpPr>
          <p:cNvPr id="27655" name="Text Box 7">
            <a:extLst>
              <a:ext uri="{FF2B5EF4-FFF2-40B4-BE49-F238E27FC236}">
                <a16:creationId xmlns:a16="http://schemas.microsoft.com/office/drawing/2014/main" id="{6029B721-FA1F-2736-D043-91E53ECFDC6A}"/>
              </a:ext>
            </a:extLst>
          </p:cNvPr>
          <p:cNvSpPr txBox="1">
            <a:spLocks noChangeArrowheads="1"/>
          </p:cNvSpPr>
          <p:nvPr/>
        </p:nvSpPr>
        <p:spPr bwMode="auto">
          <a:xfrm>
            <a:off x="2133600" y="5867400"/>
            <a:ext cx="548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50000"/>
              </a:spcBef>
              <a:spcAft>
                <a:spcPct val="0"/>
              </a:spcAft>
            </a:pPr>
            <a:r>
              <a:rPr lang="en-US" altLang="en-US" sz="1600">
                <a:solidFill>
                  <a:srgbClr val="FFFFFF"/>
                </a:solidFill>
                <a:latin typeface="Arial" panose="020B0604020202020204" pitchFamily="34" charset="0"/>
              </a:rPr>
              <a:t>http://biotech.icmb.utexas.edu/botany/acrohst.html</a:t>
            </a:r>
          </a:p>
        </p:txBody>
      </p:sp>
      <p:sp>
        <p:nvSpPr>
          <p:cNvPr id="27656" name="Text Box 8">
            <a:extLst>
              <a:ext uri="{FF2B5EF4-FFF2-40B4-BE49-F238E27FC236}">
                <a16:creationId xmlns:a16="http://schemas.microsoft.com/office/drawing/2014/main" id="{97DCA8EE-337D-3E27-26A5-8507B1DFF19F}"/>
              </a:ext>
            </a:extLst>
          </p:cNvPr>
          <p:cNvSpPr txBox="1">
            <a:spLocks noChangeArrowheads="1"/>
          </p:cNvSpPr>
          <p:nvPr/>
        </p:nvSpPr>
        <p:spPr bwMode="auto">
          <a:xfrm>
            <a:off x="1905000" y="304800"/>
            <a:ext cx="563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200" b="1" i="1">
                <a:solidFill>
                  <a:srgbClr val="FFFFFF"/>
                </a:solidFill>
                <a:effectLst>
                  <a:outerShdw blurRad="38100" dist="38100" dir="2700000" algn="tl">
                    <a:srgbClr val="808080"/>
                  </a:outerShdw>
                </a:effectLst>
                <a:latin typeface="Palatino Linotype" panose="02040502050505030304" pitchFamily="18" charset="0"/>
              </a:rPr>
              <a:t>“Rose of Sharon”</a:t>
            </a:r>
          </a:p>
        </p:txBody>
      </p:sp>
    </p:spTree>
  </p:cSld>
  <p:clrMapOvr>
    <a:masterClrMapping/>
  </p:clrMapOvr>
  <p:transition advTm="30000"/>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8674" name="Object 2">
            <a:extLst>
              <a:ext uri="{FF2B5EF4-FFF2-40B4-BE49-F238E27FC236}">
                <a16:creationId xmlns:a16="http://schemas.microsoft.com/office/drawing/2014/main" id="{8D141F71-0BDC-9640-1D79-0E03287F95EA}"/>
              </a:ext>
            </a:extLst>
          </p:cNvPr>
          <p:cNvGraphicFramePr>
            <a:graphicFrameLocks noChangeAspect="1"/>
          </p:cNvGraphicFramePr>
          <p:nvPr/>
        </p:nvGraphicFramePr>
        <p:xfrm>
          <a:off x="1524001" y="1"/>
          <a:ext cx="1057275" cy="828675"/>
        </p:xfrm>
        <a:graphic>
          <a:graphicData uri="http://schemas.openxmlformats.org/presentationml/2006/ole">
            <mc:AlternateContent xmlns:mc="http://schemas.openxmlformats.org/markup-compatibility/2006">
              <mc:Choice xmlns:v="urn:schemas-microsoft-com:vml" Requires="v">
                <p:oleObj name="Bitmap Image" r:id="rId2" imgW="1057423" imgH="828791" progId="Paint.Picture">
                  <p:embed/>
                </p:oleObj>
              </mc:Choice>
              <mc:Fallback>
                <p:oleObj name="Bitmap Image" r:id="rId2" imgW="1057423" imgH="828791" progId="Paint.Picture">
                  <p:embed/>
                  <p:pic>
                    <p:nvPicPr>
                      <p:cNvPr id="28674" name="Object 2">
                        <a:extLst>
                          <a:ext uri="{FF2B5EF4-FFF2-40B4-BE49-F238E27FC236}">
                            <a16:creationId xmlns:a16="http://schemas.microsoft.com/office/drawing/2014/main" id="{8D141F71-0BDC-9640-1D79-0E03287F9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10572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5" name="Picture 3">
            <a:extLst>
              <a:ext uri="{FF2B5EF4-FFF2-40B4-BE49-F238E27FC236}">
                <a16:creationId xmlns:a16="http://schemas.microsoft.com/office/drawing/2014/main" id="{7FC12FE4-517D-B743-B7AF-3FC669D1D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56403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a:extLst>
              <a:ext uri="{FF2B5EF4-FFF2-40B4-BE49-F238E27FC236}">
                <a16:creationId xmlns:a16="http://schemas.microsoft.com/office/drawing/2014/main" id="{1294A1D7-8BE2-2580-BEE3-FCA55BAD1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57201"/>
            <a:ext cx="180975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5">
            <a:extLst>
              <a:ext uri="{FF2B5EF4-FFF2-40B4-BE49-F238E27FC236}">
                <a16:creationId xmlns:a16="http://schemas.microsoft.com/office/drawing/2014/main" id="{EDFB915F-148E-C078-9E37-EB3EB38A2B54}"/>
              </a:ext>
            </a:extLst>
          </p:cNvPr>
          <p:cNvSpPr txBox="1">
            <a:spLocks noChangeArrowheads="1"/>
          </p:cNvSpPr>
          <p:nvPr/>
        </p:nvSpPr>
        <p:spPr bwMode="auto">
          <a:xfrm>
            <a:off x="7467600" y="4572001"/>
            <a:ext cx="2971800"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a:solidFill>
                  <a:srgbClr val="FFFFFF"/>
                </a:solidFill>
                <a:latin typeface="Times New Roman" panose="02020603050405020304" pitchFamily="18" charset="0"/>
              </a:rPr>
              <a:t>It's a perennial herb in the lily family… which grows from a corm (a solid bulb)... </a:t>
            </a:r>
          </a:p>
          <a:p>
            <a:pPr eaLnBrk="0" fontAlgn="base" hangingPunct="0">
              <a:spcBef>
                <a:spcPct val="50000"/>
              </a:spcBef>
              <a:spcAft>
                <a:spcPct val="0"/>
              </a:spcAft>
            </a:pPr>
            <a:r>
              <a:rPr lang="en-US" altLang="en-US" sz="1000">
                <a:solidFill>
                  <a:srgbClr val="FFFFFF"/>
                </a:solidFill>
                <a:latin typeface="Arial" panose="020B0604020202020204" pitchFamily="34" charset="0"/>
              </a:rPr>
              <a:t>http://biotech.icmb.utexas.edu/botany/acrohst.htm</a:t>
            </a:r>
            <a:endParaRPr lang="en-US" altLang="en-US" sz="2400">
              <a:solidFill>
                <a:srgbClr val="FFFFFF"/>
              </a:solidFill>
              <a:latin typeface="Times New Roman" panose="02020603050405020304" pitchFamily="18" charset="0"/>
            </a:endParaRPr>
          </a:p>
        </p:txBody>
      </p:sp>
      <p:sp>
        <p:nvSpPr>
          <p:cNvPr id="28678" name="Text Box 6">
            <a:extLst>
              <a:ext uri="{FF2B5EF4-FFF2-40B4-BE49-F238E27FC236}">
                <a16:creationId xmlns:a16="http://schemas.microsoft.com/office/drawing/2014/main" id="{CCFD02E4-C4A3-0173-8C5B-360BD2F9C36D}"/>
              </a:ext>
            </a:extLst>
          </p:cNvPr>
          <p:cNvSpPr txBox="1">
            <a:spLocks noChangeArrowheads="1"/>
          </p:cNvSpPr>
          <p:nvPr/>
        </p:nvSpPr>
        <p:spPr bwMode="auto">
          <a:xfrm>
            <a:off x="1905000" y="304800"/>
            <a:ext cx="563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200" b="1" i="1">
                <a:solidFill>
                  <a:srgbClr val="FFFFFF"/>
                </a:solidFill>
                <a:effectLst>
                  <a:outerShdw blurRad="38100" dist="38100" dir="2700000" algn="tl">
                    <a:srgbClr val="808080"/>
                  </a:outerShdw>
                </a:effectLst>
                <a:latin typeface="Palatino Linotype" panose="02040502050505030304" pitchFamily="18" charset="0"/>
              </a:rPr>
              <a:t>“Rose of Sharon”</a:t>
            </a:r>
          </a:p>
        </p:txBody>
      </p:sp>
    </p:spTree>
  </p:cSld>
  <p:clrMapOvr>
    <a:masterClrMapping/>
  </p:clrMapOvr>
  <p:transition advTm="30000"/>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6A57604E-5420-87D8-75E8-BC903B13C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56403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 Box 6">
            <a:extLst>
              <a:ext uri="{FF2B5EF4-FFF2-40B4-BE49-F238E27FC236}">
                <a16:creationId xmlns:a16="http://schemas.microsoft.com/office/drawing/2014/main" id="{D1423D54-7E32-CA66-71BE-5B333C96C4C2}"/>
              </a:ext>
            </a:extLst>
          </p:cNvPr>
          <p:cNvSpPr txBox="1">
            <a:spLocks noChangeArrowheads="1"/>
          </p:cNvSpPr>
          <p:nvPr/>
        </p:nvSpPr>
        <p:spPr bwMode="auto">
          <a:xfrm>
            <a:off x="7391400" y="381001"/>
            <a:ext cx="3276600"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200">
                <a:solidFill>
                  <a:srgbClr val="FFFFFF"/>
                </a:solidFill>
                <a:latin typeface="Times New Roman" panose="02020603050405020304" pitchFamily="18" charset="0"/>
              </a:rPr>
              <a:t>...each stalk produces a single white-to-purplish-pink flower that resembles a crocus.</a:t>
            </a:r>
          </a:p>
          <a:p>
            <a:pPr eaLnBrk="0" fontAlgn="base" hangingPunct="0">
              <a:spcBef>
                <a:spcPct val="0"/>
              </a:spcBef>
              <a:spcAft>
                <a:spcPct val="0"/>
              </a:spcAft>
            </a:pPr>
            <a:endParaRPr lang="en-US" altLang="en-US" sz="2200">
              <a:solidFill>
                <a:srgbClr val="FFFFFF"/>
              </a:solidFill>
              <a:latin typeface="Times New Roman" panose="02020603050405020304" pitchFamily="18" charset="0"/>
            </a:endParaRPr>
          </a:p>
          <a:p>
            <a:pPr eaLnBrk="0" fontAlgn="base" hangingPunct="0">
              <a:spcBef>
                <a:spcPct val="0"/>
              </a:spcBef>
              <a:spcAft>
                <a:spcPct val="0"/>
              </a:spcAft>
            </a:pPr>
            <a:r>
              <a:rPr lang="en-US" altLang="en-US" sz="2200">
                <a:solidFill>
                  <a:srgbClr val="FFFFFF"/>
                </a:solidFill>
                <a:latin typeface="Times New Roman" panose="02020603050405020304" pitchFamily="18" charset="0"/>
              </a:rPr>
              <a:t>    The extreme toxicity of this plant has been known since the times of ancient Greece, but in the fifth century, herbalists in the Byzantine Empire discovered it could be used to treat rheumatism and arthritis, and the Arabs began to use it for gout. The useful active ingredient in the plant is an alkaloid called colchicine...</a:t>
            </a:r>
            <a:r>
              <a:rPr lang="en-US" altLang="en-US" sz="2000">
                <a:solidFill>
                  <a:srgbClr val="FFFFFF"/>
                </a:solidFill>
                <a:latin typeface="Times New Roman" panose="02020603050405020304" pitchFamily="18" charset="0"/>
              </a:rPr>
              <a:t> </a:t>
            </a:r>
            <a:r>
              <a:rPr lang="en-US" altLang="en-US" sz="1000">
                <a:solidFill>
                  <a:srgbClr val="FFFFFF"/>
                </a:solidFill>
                <a:latin typeface="Arial" panose="020B0604020202020204" pitchFamily="34" charset="0"/>
              </a:rPr>
              <a:t>http://biotech.icmb.utexas.edu/botany/acrohst.html</a:t>
            </a:r>
            <a:endParaRPr lang="en-US" altLang="en-US" sz="2400">
              <a:solidFill>
                <a:srgbClr val="FFFFFF"/>
              </a:solidFill>
              <a:latin typeface="Times New Roman" panose="02020603050405020304" pitchFamily="18" charset="0"/>
            </a:endParaRPr>
          </a:p>
        </p:txBody>
      </p:sp>
      <p:graphicFrame>
        <p:nvGraphicFramePr>
          <p:cNvPr id="24578" name="Object 2">
            <a:extLst>
              <a:ext uri="{FF2B5EF4-FFF2-40B4-BE49-F238E27FC236}">
                <a16:creationId xmlns:a16="http://schemas.microsoft.com/office/drawing/2014/main" id="{D44F4290-23AF-DC57-D55A-23C84000F545}"/>
              </a:ext>
            </a:extLst>
          </p:cNvPr>
          <p:cNvGraphicFramePr>
            <a:graphicFrameLocks noChangeAspect="1"/>
          </p:cNvGraphicFramePr>
          <p:nvPr/>
        </p:nvGraphicFramePr>
        <p:xfrm>
          <a:off x="1524001" y="1"/>
          <a:ext cx="1057275" cy="828675"/>
        </p:xfrm>
        <a:graphic>
          <a:graphicData uri="http://schemas.openxmlformats.org/presentationml/2006/ole">
            <mc:AlternateContent xmlns:mc="http://schemas.openxmlformats.org/markup-compatibility/2006">
              <mc:Choice xmlns:v="urn:schemas-microsoft-com:vml" Requires="v">
                <p:oleObj name="Bitmap Image" r:id="rId3" imgW="1057423" imgH="828791" progId="Paint.Picture">
                  <p:embed/>
                </p:oleObj>
              </mc:Choice>
              <mc:Fallback>
                <p:oleObj name="Bitmap Image" r:id="rId3" imgW="1057423" imgH="828791" progId="Paint.Picture">
                  <p:embed/>
                  <p:pic>
                    <p:nvPicPr>
                      <p:cNvPr id="24578" name="Object 2">
                        <a:extLst>
                          <a:ext uri="{FF2B5EF4-FFF2-40B4-BE49-F238E27FC236}">
                            <a16:creationId xmlns:a16="http://schemas.microsoft.com/office/drawing/2014/main" id="{D44F4290-23AF-DC57-D55A-23C84000F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0572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3" name="Text Box 7">
            <a:extLst>
              <a:ext uri="{FF2B5EF4-FFF2-40B4-BE49-F238E27FC236}">
                <a16:creationId xmlns:a16="http://schemas.microsoft.com/office/drawing/2014/main" id="{91994238-9CF2-D57B-A3FB-2BB9C434E447}"/>
              </a:ext>
            </a:extLst>
          </p:cNvPr>
          <p:cNvSpPr txBox="1">
            <a:spLocks noChangeArrowheads="1"/>
          </p:cNvSpPr>
          <p:nvPr/>
        </p:nvSpPr>
        <p:spPr bwMode="auto">
          <a:xfrm>
            <a:off x="1905000" y="304800"/>
            <a:ext cx="563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200" b="1" i="1">
                <a:solidFill>
                  <a:srgbClr val="FFFFFF"/>
                </a:solidFill>
                <a:effectLst>
                  <a:outerShdw blurRad="38100" dist="38100" dir="2700000" algn="tl">
                    <a:srgbClr val="808080"/>
                  </a:outerShdw>
                </a:effectLst>
                <a:latin typeface="Palatino Linotype" panose="02040502050505030304" pitchFamily="18" charset="0"/>
              </a:rPr>
              <a:t>“Rose of Sharon”</a:t>
            </a:r>
          </a:p>
        </p:txBody>
      </p:sp>
    </p:spTree>
  </p:cSld>
  <p:clrMapOvr>
    <a:masterClrMapping/>
  </p:clrMapOvr>
  <p:transition advTm="30000"/>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621437"/>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GILL’S EXPOSITION OF THE ENTIRE BIBLE</a:t>
            </a:r>
          </a:p>
        </p:txBody>
      </p:sp>
      <p:sp>
        <p:nvSpPr>
          <p:cNvPr id="3" name="TextBox 2">
            <a:extLst>
              <a:ext uri="{FF2B5EF4-FFF2-40B4-BE49-F238E27FC236}">
                <a16:creationId xmlns:a16="http://schemas.microsoft.com/office/drawing/2014/main" id="{356386F0-FDCA-B381-027F-56CFC5B11A1D}"/>
              </a:ext>
            </a:extLst>
          </p:cNvPr>
          <p:cNvSpPr txBox="1"/>
          <p:nvPr/>
        </p:nvSpPr>
        <p:spPr>
          <a:xfrm>
            <a:off x="550416" y="621437"/>
            <a:ext cx="11105966" cy="6001643"/>
          </a:xfrm>
          <a:prstGeom prst="rect">
            <a:avLst/>
          </a:prstGeom>
          <a:noFill/>
          <a:ln w="12700">
            <a:solidFill>
              <a:srgbClr val="FF33CC"/>
            </a:solidFill>
            <a:prstDash val="lgDashDotDot"/>
          </a:ln>
        </p:spPr>
        <p:txBody>
          <a:bodyPr wrap="square">
            <a:spAutoFit/>
          </a:bodyPr>
          <a:lstStyle/>
          <a:p>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I am the rose of Sharon, and the lily of the valleys. Whether Christ, or the church, is here speaking, is not certain: most of the Jewish writers (t), and some Christian interpreters (u), take them to be the words of the church, expressing the excellency of her grace, loveliness, and beauty, she had from Christ; and intimating also her being in the open fields, exposed to many dangers and enemies, and so needed his protection. The church may be compared to a "rose", for its beautiful color and sweet odor (w), and for its delight in sunny places, where it thrives best, and is most fragrant. This figure is exceeding just; not only the beauty of women is expressed by the color of the rose (x), as is common in poems of this kind; to give instances of it would be endless (y); some have had the name of Rhoda from hence; see </a:t>
            </a:r>
            <a:r>
              <a:rPr lang="en-US" sz="1200" b="0" i="0" u="none" strike="noStrike" dirty="0">
                <a:solidFill>
                  <a:srgbClr val="C00000"/>
                </a:solidFill>
                <a:effectLst>
                  <a:outerShdw blurRad="38100" dist="38100" dir="2700000" algn="tl">
                    <a:srgbClr val="000000">
                      <a:alpha val="43137"/>
                    </a:srgbClr>
                  </a:outerShdw>
                </a:effectLst>
                <a:latin typeface="Colonna MT" panose="04020805060202030203" pitchFamily="82" charset="0"/>
                <a:hlinkClick r:id="rId2">
                  <a:extLst>
                    <a:ext uri="{A12FA001-AC4F-418D-AE19-62706E023703}">
                      <ahyp:hlinkClr xmlns:ahyp="http://schemas.microsoft.com/office/drawing/2018/hyperlinkcolor" val="tx"/>
                    </a:ext>
                  </a:extLst>
                </a:hlinkClick>
              </a:rPr>
              <a:t>Acts 12:13</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No rose can be more beautiful in color, and delightful to the eye, than the church is in the eyes of Christ, as clothed with his righteousness, and adorned with the graces of his Spirit: nor is any rose of a more sweet and fragrant smell than the persons of believers are to God and Christ, being considered in him; and even their graces, when in exercise, yea, their duties and services, when performed in faith; and, as the rose, they grow and thrive under the warming, comforting, and refreshing beams of the sun of righteousness, where they delight to be. The church may also be compared to a "lily of the valleys", as she is, in the next verse, to one among thorns. This is a very beautiful flower; Pliny (z) says it is next in nobleness to the rose; its whiteness is singularly excellent; no plant more fruitful, and no flower exceeds it in height; in some countries, it rises up three cubits high; has a weak neck or body, insufficient to bear the weight of its head. The church may be compared to a lily, for her beauty and fragrance, as to a rose; and the redness of the rose, and the whiteness of the lily, meeting in her, make her somewhat like her beloved, white and ruddy; like the lily, being arrayed in fine linen, clean and white, the righteousness of the saints; and like it for fruitfulness, as it is in good works, under the influence of divine grace, and grows up on high into her head, Christ Jesus; and though weak in herself, yet strong in him, who supports her, and not she him: and the church may be compared to a "lily of the valleys"; which may not describe any particular lily, and what we now call so; but only expresses the place where it grows, in low places, where plants are in danger of being plucked and trodden upon; though they may have more moisture and verdure than those in higher places; so the church of Christ is sometimes in a low estate, exposed to enemies, and liable to be trampled and trodden under foot by them, and to be carried away with the flood of persecution, were it not guarded by divine power; and, being watered with the dews of grace, it becomes flourishing and fruitful. But the more commonly received opinion is, that these are the words of Christ concerning himself; and which indeed best become him, and are more agreeable to his style and language, </a:t>
            </a:r>
            <a:r>
              <a:rPr lang="en-US" sz="1200" b="0" i="0" u="none" strike="noStrike" dirty="0">
                <a:solidFill>
                  <a:srgbClr val="C00000"/>
                </a:solidFill>
                <a:effectLst>
                  <a:outerShdw blurRad="38100" dist="38100" dir="2700000" algn="tl">
                    <a:srgbClr val="000000">
                      <a:alpha val="43137"/>
                    </a:srgbClr>
                  </a:outerShdw>
                </a:effectLst>
                <a:latin typeface="Colonna MT" panose="04020805060202030203" pitchFamily="82" charset="0"/>
                <a:hlinkClick r:id="rId3">
                  <a:extLst>
                    <a:ext uri="{A12FA001-AC4F-418D-AE19-62706E023703}">
                      <ahyp:hlinkClr xmlns:ahyp="http://schemas.microsoft.com/office/drawing/2018/hyperlinkcolor" val="tx"/>
                    </a:ext>
                  </a:extLst>
                </a:hlinkClick>
              </a:rPr>
              <a:t>John 14:6</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and suit best with the words in the Sol 2:2, as one observes (a); nor is it unfitly taken by the bridegroom to himself, since it is sometimes given by lovers to men (b). Christ may be compared to a rose for its color and smell; to the rose for its red color: and which may be expressive of the truth of his humanity, and of his bloody sufferings in it; and this, with the whiteness of the lily, finishes the description of him for his beauty, Sol 5:10; and for its sweet smell; which denotes the same things for which he is before compared to spikenard, myrrh, and camphire. The rose, as Pliny says (c), delights not in fat soils and rich clays, but in rubbish, and roses that grow there are of the sweetest smell; and such was the earth about Sharon (d); and to a rose there Christ is compared, to show the excellency and </a:t>
            </a:r>
            <a:r>
              <a:rPr lang="en-US" sz="1200" b="0" i="0" dirty="0" err="1">
                <a:solidFill>
                  <a:srgbClr val="C00000"/>
                </a:solidFill>
                <a:effectLst>
                  <a:outerShdw blurRad="38100" dist="38100" dir="2700000" algn="tl">
                    <a:srgbClr val="000000">
                      <a:alpha val="43137"/>
                    </a:srgbClr>
                  </a:outerShdw>
                </a:effectLst>
                <a:latin typeface="Colonna MT" panose="04020805060202030203" pitchFamily="82" charset="0"/>
              </a:rPr>
              <a:t>preferableness</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of him to all others. The word is only used here and in </a:t>
            </a:r>
            <a:r>
              <a:rPr lang="en-US" sz="1200" b="0" i="0" strike="noStrike" dirty="0">
                <a:solidFill>
                  <a:srgbClr val="C00000"/>
                </a:solidFill>
                <a:effectLst>
                  <a:outerShdw blurRad="38100" dist="38100" dir="2700000" algn="tl">
                    <a:srgbClr val="000000">
                      <a:alpha val="43137"/>
                    </a:srgbClr>
                  </a:outerShdw>
                </a:effectLst>
                <a:latin typeface="Colonna MT" panose="04020805060202030203" pitchFamily="82" charset="0"/>
                <a:hlinkClick r:id="rId4">
                  <a:extLst>
                    <a:ext uri="{A12FA001-AC4F-418D-AE19-62706E023703}">
                      <ahyp:hlinkClr xmlns:ahyp="http://schemas.microsoft.com/office/drawing/2018/hyperlinkcolor" val="tx"/>
                    </a:ext>
                  </a:extLst>
                </a:hlinkClick>
              </a:rPr>
              <a:t>Isaiah 35:1</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Where it is in many versions rendered a "lily": it seems to be compounded of two words; one which signifies to "cover" and hide, and another which signifies a "shadow"; and so may be rendered, "the covering shadow": but for what reason a rose should be so called is not easy to say; unless it can be thought to have the figure of an umbrella; or that the rose tree in those parts was so large, as to be remarkable for its shadow; like that </a:t>
            </a:r>
            <a:r>
              <a:rPr lang="en-US" sz="1200" b="0" i="0" dirty="0" err="1">
                <a:solidFill>
                  <a:srgbClr val="C00000"/>
                </a:solidFill>
                <a:effectLst>
                  <a:outerShdw blurRad="38100" dist="38100" dir="2700000" algn="tl">
                    <a:srgbClr val="000000">
                      <a:alpha val="43137"/>
                    </a:srgbClr>
                  </a:outerShdw>
                </a:effectLst>
                <a:latin typeface="Colonna MT" panose="04020805060202030203" pitchFamily="82" charset="0"/>
              </a:rPr>
              <a:t>Montfaucon</a:t>
            </a:r>
            <a:r>
              <a:rPr lang="en-US" sz="1200" b="0" i="0" dirty="0">
                <a:solidFill>
                  <a:srgbClr val="C00000"/>
                </a:solidFill>
                <a:effectLst>
                  <a:outerShdw blurRad="38100" dist="38100" dir="2700000" algn="tl">
                    <a:srgbClr val="000000">
                      <a:alpha val="43137"/>
                    </a:srgbClr>
                  </a:outerShdw>
                </a:effectLst>
                <a:latin typeface="Colonna MT" panose="04020805060202030203" pitchFamily="82" charset="0"/>
              </a:rPr>
              <a:t> (e) saw, in a garden at Ravenna, under the shadow of the branches of which more than forty men could stand: </a:t>
            </a:r>
            <a:r>
              <a:rPr lang="en-US" sz="1200" b="0" i="0" u="sng" dirty="0">
                <a:solidFill>
                  <a:srgbClr val="C00000"/>
                </a:solidFill>
                <a:effectLst>
                  <a:outerShdw blurRad="38100" dist="38100" dir="2700000" algn="tl">
                    <a:srgbClr val="000000">
                      <a:alpha val="43137"/>
                    </a:srgbClr>
                  </a:outerShdw>
                </a:effectLst>
                <a:latin typeface="Colonna MT" panose="04020805060202030203" pitchFamily="82" charset="0"/>
              </a:rPr>
              <a:t>Christ is sometimes compared to trees for their shadow, which is pleasant and reviving, as in Sol 2:3. Some render it, "the flower of the field" (f); which may be expressive of the meanness of Christ in the eyes of men; of his not being of human production; of his being accessible; and of his being liable to be trampled upon, as he has been. And as he is compared to a rose, so to a "lily", for its color, height, and fruitfulness; expressive of his purity in himself, of his superiority to angels and men, and of his being filled with the fruits and blessings of grace; and to a lily of the valleys, denoting his wonderful condescension in his low estate of humiliation, and his delight in dwelling with the humble and lowly: some render the words, "I am the rose of Sharon, with the lily of the valleys" (g); by the former epithet meaning himself; and by the latter his church, his companion, in strict union and communion with him; of whom the following words are spoken</a:t>
            </a:r>
            <a:r>
              <a:rPr lang="en-US" sz="1200" b="0" i="0" u="sng" dirty="0">
                <a:solidFill>
                  <a:srgbClr val="001320"/>
                </a:solidFill>
                <a:effectLst/>
                <a:latin typeface="Roboto" panose="02000000000000000000" pitchFamily="2" charset="0"/>
              </a:rPr>
              <a:t>.</a:t>
            </a:r>
            <a:endParaRPr lang="en-US" sz="1200" u="sng" dirty="0"/>
          </a:p>
        </p:txBody>
      </p:sp>
    </p:spTree>
    <p:extLst>
      <p:ext uri="{BB962C8B-B14F-4D97-AF65-F5344CB8AC3E}">
        <p14:creationId xmlns:p14="http://schemas.microsoft.com/office/powerpoint/2010/main" val="8416511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DB678E-56A3-7C59-45FA-DD3EAC885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71" y="606392"/>
            <a:ext cx="10568539" cy="557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90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6000" b="1" u="sng" dirty="0">
                <a:solidFill>
                  <a:srgbClr val="8B2939"/>
                </a:solidFill>
                <a:effectLst>
                  <a:outerShdw blurRad="38100" dist="38100" dir="2700000" algn="tl">
                    <a:srgbClr val="000000">
                      <a:alpha val="43137"/>
                    </a:srgbClr>
                  </a:outerShdw>
                </a:effectLst>
                <a:latin typeface="Papyrus" panose="03070502060502030205" pitchFamily="66" charset="0"/>
              </a:rPr>
              <a:t>Summary &amp; conclusion</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93387030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7639BA0-FF01-5004-C2E5-113921A31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84" y="360655"/>
            <a:ext cx="23812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DF4E9B08-BBE2-107E-D3BC-C7AF7B223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521" y="1349406"/>
            <a:ext cx="8018385" cy="4944862"/>
          </a:xfrm>
          <a:prstGeom prst="rect">
            <a:avLst/>
          </a:prstGeom>
          <a:noFill/>
          <a:extLst>
            <a:ext uri="{909E8E84-426E-40DD-AFC4-6F175D3DCCD1}">
              <a14:hiddenFill xmlns:a14="http://schemas.microsoft.com/office/drawing/2010/main">
                <a:solidFill>
                  <a:srgbClr val="FFFFFF"/>
                </a:solidFill>
              </a14:hiddenFill>
            </a:ext>
          </a:extLst>
        </p:spPr>
      </p:pic>
      <p:sp>
        <p:nvSpPr>
          <p:cNvPr id="2" name="WordArt 3" descr="Narrow vertical">
            <a:extLst>
              <a:ext uri="{FF2B5EF4-FFF2-40B4-BE49-F238E27FC236}">
                <a16:creationId xmlns:a16="http://schemas.microsoft.com/office/drawing/2014/main" id="{4205A60D-7708-D77C-9C6F-4E4FFAAA6C96}"/>
              </a:ext>
            </a:extLst>
          </p:cNvPr>
          <p:cNvSpPr>
            <a:spLocks noChangeArrowheads="1" noChangeShapeType="1" noTextEdit="1"/>
          </p:cNvSpPr>
          <p:nvPr/>
        </p:nvSpPr>
        <p:spPr bwMode="auto">
          <a:xfrm>
            <a:off x="-559292" y="360654"/>
            <a:ext cx="12751292" cy="5933613"/>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	THE RIGHT </a:t>
            </a: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LOVING </a:t>
            </a: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PARTNER … </a:t>
            </a:r>
            <a:endPar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 IS HEALING &amp; SALVATION!!</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endParaRPr>
          </a:p>
        </p:txBody>
      </p:sp>
    </p:spTree>
    <p:extLst>
      <p:ext uri="{BB962C8B-B14F-4D97-AF65-F5344CB8AC3E}">
        <p14:creationId xmlns:p14="http://schemas.microsoft.com/office/powerpoint/2010/main" val="577317272"/>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7639BA0-FF01-5004-C2E5-113921A31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84" y="360655"/>
            <a:ext cx="23812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DF4E9B08-BBE2-107E-D3BC-C7AF7B223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521" y="1349406"/>
            <a:ext cx="8018385" cy="4944862"/>
          </a:xfrm>
          <a:prstGeom prst="rect">
            <a:avLst/>
          </a:prstGeom>
          <a:noFill/>
          <a:extLst>
            <a:ext uri="{909E8E84-426E-40DD-AFC4-6F175D3DCCD1}">
              <a14:hiddenFill xmlns:a14="http://schemas.microsoft.com/office/drawing/2010/main">
                <a:solidFill>
                  <a:srgbClr val="FFFFFF"/>
                </a:solidFill>
              </a14:hiddenFill>
            </a:ext>
          </a:extLst>
        </p:spPr>
      </p:pic>
      <p:sp>
        <p:nvSpPr>
          <p:cNvPr id="2" name="WordArt 3" descr="Narrow vertical">
            <a:extLst>
              <a:ext uri="{FF2B5EF4-FFF2-40B4-BE49-F238E27FC236}">
                <a16:creationId xmlns:a16="http://schemas.microsoft.com/office/drawing/2014/main" id="{4205A60D-7708-D77C-9C6F-4E4FFAAA6C96}"/>
              </a:ext>
            </a:extLst>
          </p:cNvPr>
          <p:cNvSpPr>
            <a:spLocks noChangeArrowheads="1" noChangeShapeType="1" noTextEdit="1"/>
          </p:cNvSpPr>
          <p:nvPr/>
        </p:nvSpPr>
        <p:spPr bwMode="auto">
          <a:xfrm>
            <a:off x="0" y="-106531"/>
            <a:ext cx="12192000" cy="64008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MAKING THE WRONG BASIC CHOICES</a:t>
            </a: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IS EARTHLY &amp; EVERLASTING MISERY!</a:t>
            </a: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endParaRPr>
          </a:p>
        </p:txBody>
      </p:sp>
    </p:spTree>
    <p:extLst>
      <p:ext uri="{BB962C8B-B14F-4D97-AF65-F5344CB8AC3E}">
        <p14:creationId xmlns:p14="http://schemas.microsoft.com/office/powerpoint/2010/main" val="3543603111"/>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463" name="Text Box 31">
            <a:extLst>
              <a:ext uri="{FF2B5EF4-FFF2-40B4-BE49-F238E27FC236}">
                <a16:creationId xmlns:a16="http://schemas.microsoft.com/office/drawing/2014/main" id="{16583E75-858A-AA37-7DC3-DECCF74478C9}"/>
              </a:ext>
            </a:extLst>
          </p:cNvPr>
          <p:cNvSpPr txBox="1">
            <a:spLocks noChangeArrowheads="1"/>
          </p:cNvSpPr>
          <p:nvPr/>
        </p:nvSpPr>
        <p:spPr bwMode="auto">
          <a:xfrm>
            <a:off x="2209800" y="2209800"/>
            <a:ext cx="7162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Seven distinct units that seem to be </a:t>
            </a:r>
            <a:r>
              <a:rPr lang="en-US" altLang="en-US" sz="2400" b="1" u="sng">
                <a:solidFill>
                  <a:srgbClr val="FFFF00"/>
                </a:solidFill>
                <a:effectLst>
                  <a:outerShdw blurRad="38100" dist="38100" dir="2700000" algn="tl">
                    <a:srgbClr val="000000"/>
                  </a:outerShdw>
                </a:effectLst>
                <a:latin typeface="Verdana" panose="020B0604030504040204" pitchFamily="34" charset="0"/>
              </a:rPr>
              <a:t>related</a:t>
            </a:r>
            <a:r>
              <a:rPr lang="en-US" altLang="en-US" sz="2400" b="1">
                <a:solidFill>
                  <a:srgbClr val="FFFF00"/>
                </a:solidFill>
                <a:effectLst>
                  <a:outerShdw blurRad="38100" dist="38100" dir="2700000" algn="tl">
                    <a:srgbClr val="000000"/>
                  </a:outerShdw>
                </a:effectLst>
                <a:latin typeface="Verdana" panose="020B0604030504040204" pitchFamily="34" charset="0"/>
              </a:rPr>
              <a:t> and </a:t>
            </a:r>
            <a:r>
              <a:rPr lang="en-US" altLang="en-US" sz="2400" b="1" u="sng">
                <a:solidFill>
                  <a:srgbClr val="FFFF00"/>
                </a:solidFill>
                <a:effectLst>
                  <a:outerShdw blurRad="38100" dist="38100" dir="2700000" algn="tl">
                    <a:srgbClr val="000000"/>
                  </a:outerShdw>
                </a:effectLst>
                <a:latin typeface="Verdana" panose="020B0604030504040204" pitchFamily="34" charset="0"/>
              </a:rPr>
              <a:t>arranged symmetrically</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Arranged symmetrically</a:t>
            </a:r>
            <a:endParaRPr lang="en-US" altLang="en-US" sz="2400">
              <a:solidFill>
                <a:srgbClr val="FFFF00"/>
              </a:solidFill>
              <a:latin typeface="Times New Roman" panose="02020603050405020304" pitchFamily="18" charset="0"/>
            </a:endParaRPr>
          </a:p>
        </p:txBody>
      </p:sp>
      <p:sp>
        <p:nvSpPr>
          <p:cNvPr id="18436" name="Text Box 4">
            <a:extLst>
              <a:ext uri="{FF2B5EF4-FFF2-40B4-BE49-F238E27FC236}">
                <a16:creationId xmlns:a16="http://schemas.microsoft.com/office/drawing/2014/main" id="{8C2225CD-6D3E-C6C3-DDAF-9FB635070D25}"/>
              </a:ext>
            </a:extLst>
          </p:cNvPr>
          <p:cNvSpPr txBox="1">
            <a:spLocks noChangeArrowheads="1"/>
          </p:cNvSpPr>
          <p:nvPr/>
        </p:nvSpPr>
        <p:spPr bwMode="auto">
          <a:xfrm>
            <a:off x="2286000" y="3886200"/>
            <a:ext cx="7086600" cy="2819400"/>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opening words of mutual love and desire</a:t>
            </a:r>
          </a:p>
          <a:p>
            <a:pPr lvl="1"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man's invitation to the young woman</a:t>
            </a:r>
          </a:p>
          <a:p>
            <a:pPr lvl="2"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woman's nighttime search</a:t>
            </a:r>
          </a:p>
          <a:p>
            <a:pPr lvl="3"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their wedding day</a:t>
            </a:r>
          </a:p>
          <a:p>
            <a:pPr lvl="2"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woman's nighttime search</a:t>
            </a:r>
          </a:p>
          <a:p>
            <a:pPr lvl="1"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woman's invitation to the young man</a:t>
            </a:r>
          </a:p>
          <a:p>
            <a:pPr eaLnBrk="0" fontAlgn="base" hangingPunct="0">
              <a:spcBef>
                <a:spcPct val="0"/>
              </a:spcBef>
              <a:spcAft>
                <a:spcPct val="0"/>
              </a:spcAft>
              <a:buFont typeface="Wingdings" panose="05000000000000000000" pitchFamily="2" charset="2"/>
              <a:buChar char="§"/>
            </a:pPr>
            <a:r>
              <a:rPr lang="en-US" altLang="en-US" sz="2200" b="1">
                <a:solidFill>
                  <a:srgbClr val="000000"/>
                </a:solidFill>
                <a:latin typeface="Arial" panose="020B0604020202020204" pitchFamily="34" charset="0"/>
              </a:rPr>
              <a:t>closing words of mutual love and desire</a:t>
            </a:r>
            <a:endParaRPr lang="en-US" altLang="en-US" sz="2200" b="1">
              <a:solidFill>
                <a:srgbClr val="000000"/>
              </a:solidFill>
              <a:latin typeface="Times New Roman" panose="02020603050405020304" pitchFamily="18" charset="0"/>
            </a:endParaRPr>
          </a:p>
        </p:txBody>
      </p:sp>
      <p:sp>
        <p:nvSpPr>
          <p:cNvPr id="18461" name="Text Box 29">
            <a:extLst>
              <a:ext uri="{FF2B5EF4-FFF2-40B4-BE49-F238E27FC236}">
                <a16:creationId xmlns:a16="http://schemas.microsoft.com/office/drawing/2014/main" id="{9F84366A-E743-87D0-5D3B-3CB394C27A62}"/>
              </a:ext>
            </a:extLst>
          </p:cNvPr>
          <p:cNvSpPr txBox="1">
            <a:spLocks noChangeArrowheads="1"/>
          </p:cNvSpPr>
          <p:nvPr/>
        </p:nvSpPr>
        <p:spPr bwMode="auto">
          <a:xfrm>
            <a:off x="2209800" y="381001"/>
            <a:ext cx="7162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AGAINST THE ANTHOLOGY VIEW:</a:t>
            </a:r>
          </a:p>
          <a:p>
            <a:pPr eaLnBrk="0" fontAlgn="base" hangingPunct="0">
              <a:spcBef>
                <a:spcPct val="50000"/>
              </a:spcBef>
              <a:spcAft>
                <a:spcPct val="0"/>
              </a:spcAft>
            </a:pPr>
            <a:r>
              <a:rPr lang="en-US" altLang="en-US" sz="2400" b="1">
                <a:solidFill>
                  <a:srgbClr val="FFFFFF"/>
                </a:solidFill>
                <a:latin typeface="Arial" panose="020B0604020202020204" pitchFamily="34" charset="0"/>
              </a:rPr>
              <a:t>THE EVIDENCE THAT THE SONG IS A LITERARY UNIT</a:t>
            </a:r>
            <a:endParaRPr lang="en-US" altLang="en-US" sz="2400" b="1">
              <a:solidFill>
                <a:srgbClr val="FFFF00"/>
              </a:solidFill>
              <a:latin typeface="Arial" panose="020B0604020202020204" pitchFamily="34" charset="0"/>
            </a:endParaRPr>
          </a:p>
        </p:txBody>
      </p:sp>
      <p:sp>
        <p:nvSpPr>
          <p:cNvPr id="18434" name="WordArt 2">
            <a:extLst>
              <a:ext uri="{FF2B5EF4-FFF2-40B4-BE49-F238E27FC236}">
                <a16:creationId xmlns:a16="http://schemas.microsoft.com/office/drawing/2014/main" id="{09EBA5ED-A964-AEDB-8662-C477E025C693}"/>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WordArt 2">
            <a:extLst>
              <a:ext uri="{FF2B5EF4-FFF2-40B4-BE49-F238E27FC236}">
                <a16:creationId xmlns:a16="http://schemas.microsoft.com/office/drawing/2014/main" id="{B351397B-D5B1-CB3E-B20E-16845754D657}"/>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sp>
        <p:nvSpPr>
          <p:cNvPr id="20485" name="Text Box 5">
            <a:extLst>
              <a:ext uri="{FF2B5EF4-FFF2-40B4-BE49-F238E27FC236}">
                <a16:creationId xmlns:a16="http://schemas.microsoft.com/office/drawing/2014/main" id="{38F4CACF-EB00-C606-39CC-715BE5A0F47B}"/>
              </a:ext>
            </a:extLst>
          </p:cNvPr>
          <p:cNvSpPr txBox="1">
            <a:spLocks noChangeArrowheads="1"/>
          </p:cNvSpPr>
          <p:nvPr/>
        </p:nvSpPr>
        <p:spPr bwMode="auto">
          <a:xfrm>
            <a:off x="2209800" y="2209800"/>
            <a:ext cx="71628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Seven distinct units that seem to be </a:t>
            </a:r>
            <a:r>
              <a:rPr lang="en-US" altLang="en-US" sz="2400" b="1" u="sng">
                <a:solidFill>
                  <a:srgbClr val="FFFF00"/>
                </a:solidFill>
                <a:effectLst>
                  <a:outerShdw blurRad="38100" dist="38100" dir="2700000" algn="tl">
                    <a:srgbClr val="000000"/>
                  </a:outerShdw>
                </a:effectLst>
                <a:latin typeface="Verdana" panose="020B0604030504040204" pitchFamily="34" charset="0"/>
              </a:rPr>
              <a:t>related</a:t>
            </a:r>
            <a:r>
              <a:rPr lang="en-US" altLang="en-US" sz="2400" b="1">
                <a:solidFill>
                  <a:srgbClr val="FFFF00"/>
                </a:solidFill>
                <a:effectLst>
                  <a:outerShdw blurRad="38100" dist="38100" dir="2700000" algn="tl">
                    <a:srgbClr val="000000"/>
                  </a:outerShdw>
                </a:effectLst>
                <a:latin typeface="Verdana" panose="020B0604030504040204" pitchFamily="34" charset="0"/>
              </a:rPr>
              <a:t> and </a:t>
            </a:r>
            <a:r>
              <a:rPr lang="en-US" altLang="en-US" sz="2400" b="1" u="sng">
                <a:solidFill>
                  <a:srgbClr val="FFFF00"/>
                </a:solidFill>
                <a:effectLst>
                  <a:outerShdw blurRad="38100" dist="38100" dir="2700000" algn="tl">
                    <a:srgbClr val="000000"/>
                  </a:outerShdw>
                </a:effectLst>
                <a:latin typeface="Verdana" panose="020B0604030504040204" pitchFamily="34" charset="0"/>
              </a:rPr>
              <a:t>arranged symmetrically</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Arranged symmetrically</a:t>
            </a:r>
          </a:p>
          <a:p>
            <a:pPr eaLnBrk="0" fontAlgn="base" hangingPunct="0">
              <a:spcBef>
                <a:spcPct val="5000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Related by imagery, phrases, themes</a:t>
            </a:r>
          </a:p>
        </p:txBody>
      </p:sp>
      <p:sp>
        <p:nvSpPr>
          <p:cNvPr id="20486" name="Text Box 6">
            <a:extLst>
              <a:ext uri="{FF2B5EF4-FFF2-40B4-BE49-F238E27FC236}">
                <a16:creationId xmlns:a16="http://schemas.microsoft.com/office/drawing/2014/main" id="{19EDA0B1-BC1A-20D1-C818-6390252B2113}"/>
              </a:ext>
            </a:extLst>
          </p:cNvPr>
          <p:cNvSpPr txBox="1">
            <a:spLocks noChangeArrowheads="1"/>
          </p:cNvSpPr>
          <p:nvPr/>
        </p:nvSpPr>
        <p:spPr bwMode="auto">
          <a:xfrm>
            <a:off x="2514600" y="4724400"/>
            <a:ext cx="7543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buFontTx/>
              <a:buChar char="•"/>
            </a:pPr>
            <a:r>
              <a:rPr lang="en-US" altLang="en-US" sz="2400">
                <a:solidFill>
                  <a:srgbClr val="FFFF00"/>
                </a:solidFill>
                <a:latin typeface="Verdana" panose="020B0604030504040204" pitchFamily="34" charset="0"/>
              </a:rPr>
              <a:t> imagery, e.g. “gazelle”</a:t>
            </a:r>
          </a:p>
          <a:p>
            <a:pPr eaLnBrk="0" fontAlgn="base" hangingPunct="0">
              <a:spcBef>
                <a:spcPct val="50000"/>
              </a:spcBef>
              <a:spcAft>
                <a:spcPct val="0"/>
              </a:spcAft>
              <a:buFontTx/>
              <a:buChar char="•"/>
            </a:pPr>
            <a:r>
              <a:rPr lang="en-US" altLang="en-US" sz="2400">
                <a:solidFill>
                  <a:srgbClr val="FFFF00"/>
                </a:solidFill>
                <a:latin typeface="Verdana" panose="020B0604030504040204" pitchFamily="34" charset="0"/>
              </a:rPr>
              <a:t> phrases: adjuring the daughters of Jerusalem</a:t>
            </a:r>
          </a:p>
          <a:p>
            <a:pPr eaLnBrk="0" fontAlgn="base" hangingPunct="0">
              <a:spcBef>
                <a:spcPct val="50000"/>
              </a:spcBef>
              <a:spcAft>
                <a:spcPct val="0"/>
              </a:spcAft>
              <a:buFontTx/>
              <a:buChar char="•"/>
            </a:pPr>
            <a:r>
              <a:rPr lang="en-US" altLang="en-US" sz="2400">
                <a:solidFill>
                  <a:srgbClr val="FFFF00"/>
                </a:solidFill>
                <a:latin typeface="Verdana" panose="020B0604030504040204" pitchFamily="34" charset="0"/>
              </a:rPr>
              <a:t> theme of city vs. country</a:t>
            </a:r>
            <a:endParaRPr lang="en-US" altLang="en-US" sz="2400">
              <a:solidFill>
                <a:srgbClr val="FFFF00"/>
              </a:solidFill>
              <a:latin typeface="Times New Roman" panose="02020603050405020304" pitchFamily="18" charset="0"/>
            </a:endParaRPr>
          </a:p>
        </p:txBody>
      </p:sp>
      <p:sp>
        <p:nvSpPr>
          <p:cNvPr id="20487" name="Text Box 7">
            <a:extLst>
              <a:ext uri="{FF2B5EF4-FFF2-40B4-BE49-F238E27FC236}">
                <a16:creationId xmlns:a16="http://schemas.microsoft.com/office/drawing/2014/main" id="{F3292D19-2BB5-D1D1-62B8-DFDDC161E70C}"/>
              </a:ext>
            </a:extLst>
          </p:cNvPr>
          <p:cNvSpPr txBox="1">
            <a:spLocks noChangeArrowheads="1"/>
          </p:cNvSpPr>
          <p:nvPr/>
        </p:nvSpPr>
        <p:spPr bwMode="auto">
          <a:xfrm>
            <a:off x="2209800" y="381001"/>
            <a:ext cx="7162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AGAINST THE ANTHOLOGY VIEW:</a:t>
            </a:r>
          </a:p>
          <a:p>
            <a:pPr eaLnBrk="0" fontAlgn="base" hangingPunct="0">
              <a:spcBef>
                <a:spcPct val="50000"/>
              </a:spcBef>
              <a:spcAft>
                <a:spcPct val="0"/>
              </a:spcAft>
            </a:pPr>
            <a:r>
              <a:rPr lang="en-US" altLang="en-US" sz="2400" b="1">
                <a:solidFill>
                  <a:srgbClr val="FFFFFF"/>
                </a:solidFill>
                <a:latin typeface="Arial" panose="020B0604020202020204" pitchFamily="34" charset="0"/>
              </a:rPr>
              <a:t>THE EVIDENCE THAT THE SONG IS A LITERARY UNIT</a:t>
            </a:r>
            <a:endParaRPr lang="en-US" altLang="en-US" sz="2400" b="1">
              <a:solidFill>
                <a:srgbClr val="FFFF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4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04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9470" name="Text Box 14">
            <a:extLst>
              <a:ext uri="{FF2B5EF4-FFF2-40B4-BE49-F238E27FC236}">
                <a16:creationId xmlns:a16="http://schemas.microsoft.com/office/drawing/2014/main" id="{1F104CF6-8130-F48B-B8DA-E31F43FC6FD5}"/>
              </a:ext>
            </a:extLst>
          </p:cNvPr>
          <p:cNvSpPr txBox="1">
            <a:spLocks noChangeArrowheads="1"/>
          </p:cNvSpPr>
          <p:nvPr/>
        </p:nvSpPr>
        <p:spPr bwMode="auto">
          <a:xfrm>
            <a:off x="2209800" y="2209800"/>
            <a:ext cx="71628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Seven distinct units that seem to be </a:t>
            </a:r>
            <a:r>
              <a:rPr lang="en-US" altLang="en-US" sz="2400" b="1" u="sng">
                <a:solidFill>
                  <a:srgbClr val="FFFF00"/>
                </a:solidFill>
                <a:effectLst>
                  <a:outerShdw blurRad="38100" dist="38100" dir="2700000" algn="tl">
                    <a:srgbClr val="000000"/>
                  </a:outerShdw>
                </a:effectLst>
                <a:latin typeface="Verdana" panose="020B0604030504040204" pitchFamily="34" charset="0"/>
              </a:rPr>
              <a:t>related</a:t>
            </a:r>
            <a:r>
              <a:rPr lang="en-US" altLang="en-US" sz="2400" b="1">
                <a:solidFill>
                  <a:srgbClr val="FFFF00"/>
                </a:solidFill>
                <a:effectLst>
                  <a:outerShdw blurRad="38100" dist="38100" dir="2700000" algn="tl">
                    <a:srgbClr val="000000"/>
                  </a:outerShdw>
                </a:effectLst>
                <a:latin typeface="Verdana" panose="020B0604030504040204" pitchFamily="34" charset="0"/>
              </a:rPr>
              <a:t> and </a:t>
            </a:r>
            <a:r>
              <a:rPr lang="en-US" altLang="en-US" sz="2400" b="1" u="sng">
                <a:solidFill>
                  <a:srgbClr val="FFFF00"/>
                </a:solidFill>
                <a:effectLst>
                  <a:outerShdw blurRad="38100" dist="38100" dir="2700000" algn="tl">
                    <a:srgbClr val="000000"/>
                  </a:outerShdw>
                </a:effectLst>
                <a:latin typeface="Verdana" panose="020B0604030504040204" pitchFamily="34" charset="0"/>
              </a:rPr>
              <a:t>arranged symmetrically</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Arranged symmetrically</a:t>
            </a:r>
          </a:p>
          <a:p>
            <a:pPr eaLnBrk="0" fontAlgn="base" hangingPunct="0">
              <a:spcBef>
                <a:spcPct val="50000"/>
              </a:spcBef>
              <a:spcAft>
                <a:spcPct val="0"/>
              </a:spcAft>
              <a:buFontTx/>
              <a:buChar char="•"/>
            </a:pPr>
            <a:r>
              <a:rPr lang="en-US" altLang="en-US" sz="2400" b="1">
                <a:solidFill>
                  <a:srgbClr val="FFFF00"/>
                </a:solidFill>
                <a:effectLst>
                  <a:outerShdw blurRad="38100" dist="38100" dir="2700000" algn="tl">
                    <a:srgbClr val="000000"/>
                  </a:outerShdw>
                </a:effectLst>
                <a:latin typeface="Verdana" panose="020B0604030504040204" pitchFamily="34" charset="0"/>
              </a:rPr>
              <a:t> Related by imagery, phrases, themes</a:t>
            </a:r>
          </a:p>
        </p:txBody>
      </p:sp>
      <p:sp>
        <p:nvSpPr>
          <p:cNvPr id="19458" name="WordArt 2">
            <a:extLst>
              <a:ext uri="{FF2B5EF4-FFF2-40B4-BE49-F238E27FC236}">
                <a16:creationId xmlns:a16="http://schemas.microsoft.com/office/drawing/2014/main" id="{4AAA7798-3C2D-CDD9-E2AD-ED39482200D2}"/>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sp>
        <p:nvSpPr>
          <p:cNvPr id="19461" name="Text Box 5">
            <a:extLst>
              <a:ext uri="{FF2B5EF4-FFF2-40B4-BE49-F238E27FC236}">
                <a16:creationId xmlns:a16="http://schemas.microsoft.com/office/drawing/2014/main" id="{60278BEF-C301-0B61-BEC8-0F62C67F7862}"/>
              </a:ext>
            </a:extLst>
          </p:cNvPr>
          <p:cNvSpPr txBox="1">
            <a:spLocks noChangeArrowheads="1"/>
          </p:cNvSpPr>
          <p:nvPr/>
        </p:nvSpPr>
        <p:spPr bwMode="auto">
          <a:xfrm>
            <a:off x="2286000" y="3886200"/>
            <a:ext cx="7086600" cy="2819400"/>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opening words of mutual love and desire</a:t>
            </a:r>
          </a:p>
          <a:p>
            <a:pPr lvl="1"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man's invitation to the young woman</a:t>
            </a:r>
          </a:p>
          <a:p>
            <a:pPr lvl="2"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woman's nighttime search</a:t>
            </a:r>
          </a:p>
          <a:p>
            <a:pPr lvl="3"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their wedding day</a:t>
            </a:r>
          </a:p>
          <a:p>
            <a:pPr lvl="2"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woman's nighttime search</a:t>
            </a:r>
          </a:p>
          <a:p>
            <a:pPr lvl="1" eaLnBrk="0" fontAlgn="base" hangingPunct="0">
              <a:spcBef>
                <a:spcPct val="0"/>
              </a:spcBef>
              <a:spcAft>
                <a:spcPts val="600"/>
              </a:spcAft>
              <a:buFont typeface="Wingdings" panose="05000000000000000000" pitchFamily="2" charset="2"/>
              <a:buChar char="§"/>
            </a:pPr>
            <a:r>
              <a:rPr lang="en-US" altLang="en-US" sz="2200" b="1">
                <a:solidFill>
                  <a:srgbClr val="000000"/>
                </a:solidFill>
                <a:latin typeface="Arial" panose="020B0604020202020204" pitchFamily="34" charset="0"/>
              </a:rPr>
              <a:t>young woman's invitation to the young man</a:t>
            </a:r>
          </a:p>
          <a:p>
            <a:pPr eaLnBrk="0" fontAlgn="base" hangingPunct="0">
              <a:spcBef>
                <a:spcPct val="0"/>
              </a:spcBef>
              <a:spcAft>
                <a:spcPct val="0"/>
              </a:spcAft>
              <a:buFont typeface="Wingdings" panose="05000000000000000000" pitchFamily="2" charset="2"/>
              <a:buChar char="§"/>
            </a:pPr>
            <a:r>
              <a:rPr lang="en-US" altLang="en-US" sz="2200" b="1">
                <a:solidFill>
                  <a:srgbClr val="000000"/>
                </a:solidFill>
                <a:latin typeface="Arial" panose="020B0604020202020204" pitchFamily="34" charset="0"/>
              </a:rPr>
              <a:t>closing words of </a:t>
            </a:r>
            <a:r>
              <a:rPr lang="en-US" altLang="en-US" sz="2200" b="1" u="sng">
                <a:solidFill>
                  <a:srgbClr val="000000"/>
                </a:solidFill>
                <a:latin typeface="Arial" panose="020B0604020202020204" pitchFamily="34" charset="0"/>
              </a:rPr>
              <a:t>mutual love and desire</a:t>
            </a:r>
            <a:endParaRPr lang="en-US" altLang="en-US" sz="2200" b="1">
              <a:solidFill>
                <a:srgbClr val="000000"/>
              </a:solidFill>
              <a:latin typeface="Times New Roman" panose="02020603050405020304" pitchFamily="18" charset="0"/>
            </a:endParaRPr>
          </a:p>
        </p:txBody>
      </p:sp>
      <p:sp>
        <p:nvSpPr>
          <p:cNvPr id="19466" name="Rectangle 10">
            <a:extLst>
              <a:ext uri="{FF2B5EF4-FFF2-40B4-BE49-F238E27FC236}">
                <a16:creationId xmlns:a16="http://schemas.microsoft.com/office/drawing/2014/main" id="{4B6F0211-F05D-5C2D-B92F-4E6032F5B60F}"/>
              </a:ext>
            </a:extLst>
          </p:cNvPr>
          <p:cNvSpPr>
            <a:spLocks noChangeArrowheads="1"/>
          </p:cNvSpPr>
          <p:nvPr/>
        </p:nvSpPr>
        <p:spPr bwMode="auto">
          <a:xfrm>
            <a:off x="2971800" y="4343400"/>
            <a:ext cx="5867400" cy="381000"/>
          </a:xfrm>
          <a:prstGeom prst="rect">
            <a:avLst/>
          </a:prstGeom>
          <a:solidFill>
            <a:srgbClr val="FFFF99">
              <a:alpha val="50000"/>
            </a:srgbClr>
          </a:solid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19468" name="Rectangle 12">
            <a:extLst>
              <a:ext uri="{FF2B5EF4-FFF2-40B4-BE49-F238E27FC236}">
                <a16:creationId xmlns:a16="http://schemas.microsoft.com/office/drawing/2014/main" id="{742208B1-D69A-961A-6625-02A0DD052539}"/>
              </a:ext>
            </a:extLst>
          </p:cNvPr>
          <p:cNvSpPr>
            <a:spLocks noChangeArrowheads="1"/>
          </p:cNvSpPr>
          <p:nvPr/>
        </p:nvSpPr>
        <p:spPr bwMode="auto">
          <a:xfrm>
            <a:off x="2971800" y="4800600"/>
            <a:ext cx="5029200" cy="381000"/>
          </a:xfrm>
          <a:prstGeom prst="rect">
            <a:avLst/>
          </a:prstGeom>
          <a:solidFill>
            <a:srgbClr val="FF99CC">
              <a:alpha val="50000"/>
            </a:srgbClr>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19462" name="WordArt 6">
            <a:extLst>
              <a:ext uri="{FF2B5EF4-FFF2-40B4-BE49-F238E27FC236}">
                <a16:creationId xmlns:a16="http://schemas.microsoft.com/office/drawing/2014/main" id="{360527A8-AA06-83D2-7036-212A85CC693A}"/>
              </a:ext>
            </a:extLst>
          </p:cNvPr>
          <p:cNvSpPr>
            <a:spLocks noChangeArrowheads="1" noChangeShapeType="1" noTextEdit="1"/>
          </p:cNvSpPr>
          <p:nvPr/>
        </p:nvSpPr>
        <p:spPr bwMode="auto">
          <a:xfrm>
            <a:off x="7391400" y="3810000"/>
            <a:ext cx="2819400" cy="1023938"/>
          </a:xfrm>
          <a:prstGeom prst="rect">
            <a:avLst/>
          </a:prstGeom>
        </p:spPr>
        <p:txBody>
          <a:bodyPr wrap="none" fromWordArt="1">
            <a:prstTxWarp prst="textSlantUp">
              <a:avLst>
                <a:gd name="adj" fmla="val 32056"/>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FF00"/>
                </a:solidFill>
                <a:effectLst>
                  <a:outerShdw dist="53882" dir="2700000" algn="ctr" rotWithShape="0">
                    <a:srgbClr val="9999FF"/>
                  </a:outerShdw>
                </a:effectLst>
                <a:latin typeface="Impact" panose="020B0806030902050204" pitchFamily="34" charset="0"/>
              </a:rPr>
              <a:t>Pleasant Countryside</a:t>
            </a:r>
          </a:p>
        </p:txBody>
      </p:sp>
      <p:sp>
        <p:nvSpPr>
          <p:cNvPr id="19467" name="Rectangle 11">
            <a:extLst>
              <a:ext uri="{FF2B5EF4-FFF2-40B4-BE49-F238E27FC236}">
                <a16:creationId xmlns:a16="http://schemas.microsoft.com/office/drawing/2014/main" id="{9B4ADAEF-17AF-6FA5-B984-A70D23B86571}"/>
              </a:ext>
            </a:extLst>
          </p:cNvPr>
          <p:cNvSpPr>
            <a:spLocks noChangeArrowheads="1"/>
          </p:cNvSpPr>
          <p:nvPr/>
        </p:nvSpPr>
        <p:spPr bwMode="auto">
          <a:xfrm>
            <a:off x="2971800" y="6019800"/>
            <a:ext cx="5867400" cy="381000"/>
          </a:xfrm>
          <a:prstGeom prst="rect">
            <a:avLst/>
          </a:prstGeom>
          <a:solidFill>
            <a:srgbClr val="FFFF99">
              <a:alpha val="50000"/>
            </a:srgbClr>
          </a:solid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19469" name="Rectangle 13">
            <a:extLst>
              <a:ext uri="{FF2B5EF4-FFF2-40B4-BE49-F238E27FC236}">
                <a16:creationId xmlns:a16="http://schemas.microsoft.com/office/drawing/2014/main" id="{813854B9-7074-9998-10EA-3AA6469A0EC1}"/>
              </a:ext>
            </a:extLst>
          </p:cNvPr>
          <p:cNvSpPr>
            <a:spLocks noChangeArrowheads="1"/>
          </p:cNvSpPr>
          <p:nvPr/>
        </p:nvSpPr>
        <p:spPr bwMode="auto">
          <a:xfrm>
            <a:off x="2971800" y="5562600"/>
            <a:ext cx="5029200" cy="381000"/>
          </a:xfrm>
          <a:prstGeom prst="rect">
            <a:avLst/>
          </a:prstGeom>
          <a:solidFill>
            <a:srgbClr val="FF99CC">
              <a:alpha val="50000"/>
            </a:srgbClr>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19463" name="WordArt 7">
            <a:extLst>
              <a:ext uri="{FF2B5EF4-FFF2-40B4-BE49-F238E27FC236}">
                <a16:creationId xmlns:a16="http://schemas.microsoft.com/office/drawing/2014/main" id="{8EE9A459-0ECF-13DF-3108-54B6190DC2C2}"/>
              </a:ext>
            </a:extLst>
          </p:cNvPr>
          <p:cNvSpPr>
            <a:spLocks noChangeArrowheads="1" noChangeShapeType="1" noTextEdit="1"/>
          </p:cNvSpPr>
          <p:nvPr/>
        </p:nvSpPr>
        <p:spPr bwMode="auto">
          <a:xfrm>
            <a:off x="7467600" y="5410200"/>
            <a:ext cx="2743200" cy="1100138"/>
          </a:xfrm>
          <a:prstGeom prst="rect">
            <a:avLst/>
          </a:prstGeom>
        </p:spPr>
        <p:txBody>
          <a:bodyPr wrap="none" fromWordArt="1">
            <a:prstTxWarp prst="textSlantUp">
              <a:avLst>
                <a:gd name="adj" fmla="val 32056"/>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FF00"/>
                </a:solidFill>
                <a:effectLst>
                  <a:outerShdw dist="53882" dir="2700000" algn="ctr" rotWithShape="0">
                    <a:srgbClr val="9999FF"/>
                  </a:outerShdw>
                </a:effectLst>
                <a:latin typeface="Impact" panose="020B0806030902050204" pitchFamily="34" charset="0"/>
              </a:rPr>
              <a:t>Pleasant Countryside</a:t>
            </a:r>
          </a:p>
        </p:txBody>
      </p:sp>
      <p:sp>
        <p:nvSpPr>
          <p:cNvPr id="19464" name="WordArt 8">
            <a:extLst>
              <a:ext uri="{FF2B5EF4-FFF2-40B4-BE49-F238E27FC236}">
                <a16:creationId xmlns:a16="http://schemas.microsoft.com/office/drawing/2014/main" id="{8401CB30-E883-601D-4F6C-0617F57EA8EA}"/>
              </a:ext>
            </a:extLst>
          </p:cNvPr>
          <p:cNvSpPr>
            <a:spLocks noChangeArrowheads="1" noChangeShapeType="1" noTextEdit="1"/>
          </p:cNvSpPr>
          <p:nvPr/>
        </p:nvSpPr>
        <p:spPr bwMode="auto">
          <a:xfrm>
            <a:off x="1676400" y="4419600"/>
            <a:ext cx="3581400" cy="947738"/>
          </a:xfrm>
          <a:prstGeom prst="rect">
            <a:avLst/>
          </a:prstGeom>
        </p:spPr>
        <p:txBody>
          <a:bodyPr wrap="none" fromWordArt="1">
            <a:prstTxWarp prst="textSlantUp">
              <a:avLst>
                <a:gd name="adj" fmla="val 32056"/>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800000"/>
                </a:solidFill>
                <a:effectLst>
                  <a:outerShdw dist="53882" dir="2700000" algn="ctr" rotWithShape="0">
                    <a:srgbClr val="9999FF"/>
                  </a:outerShdw>
                </a:effectLst>
                <a:latin typeface="Impact" panose="020B0806030902050204" pitchFamily="34" charset="0"/>
              </a:rPr>
              <a:t>troubled city night</a:t>
            </a:r>
          </a:p>
        </p:txBody>
      </p:sp>
      <p:sp>
        <p:nvSpPr>
          <p:cNvPr id="19465" name="WordArt 9">
            <a:extLst>
              <a:ext uri="{FF2B5EF4-FFF2-40B4-BE49-F238E27FC236}">
                <a16:creationId xmlns:a16="http://schemas.microsoft.com/office/drawing/2014/main" id="{4893EB03-B1C2-F656-D8C6-5181ABBD8EC4}"/>
              </a:ext>
            </a:extLst>
          </p:cNvPr>
          <p:cNvSpPr>
            <a:spLocks noChangeArrowheads="1" noChangeShapeType="1" noTextEdit="1"/>
          </p:cNvSpPr>
          <p:nvPr/>
        </p:nvSpPr>
        <p:spPr bwMode="auto">
          <a:xfrm>
            <a:off x="1676400" y="5257800"/>
            <a:ext cx="3581400" cy="947738"/>
          </a:xfrm>
          <a:prstGeom prst="rect">
            <a:avLst/>
          </a:prstGeom>
        </p:spPr>
        <p:txBody>
          <a:bodyPr wrap="none" fromWordArt="1">
            <a:prstTxWarp prst="textSlantUp">
              <a:avLst>
                <a:gd name="adj" fmla="val 32056"/>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800000"/>
                </a:solidFill>
                <a:effectLst>
                  <a:outerShdw dist="53882" dir="2700000" algn="ctr" rotWithShape="0">
                    <a:srgbClr val="9999FF"/>
                  </a:outerShdw>
                </a:effectLst>
                <a:latin typeface="Impact" panose="020B0806030902050204" pitchFamily="34" charset="0"/>
              </a:rPr>
              <a:t>troubled city night</a:t>
            </a:r>
          </a:p>
        </p:txBody>
      </p:sp>
      <p:sp>
        <p:nvSpPr>
          <p:cNvPr id="19471" name="Text Box 15">
            <a:extLst>
              <a:ext uri="{FF2B5EF4-FFF2-40B4-BE49-F238E27FC236}">
                <a16:creationId xmlns:a16="http://schemas.microsoft.com/office/drawing/2014/main" id="{CACBE4F3-D0AA-DBD7-1BEB-12F957732C0B}"/>
              </a:ext>
            </a:extLst>
          </p:cNvPr>
          <p:cNvSpPr txBox="1">
            <a:spLocks noChangeArrowheads="1"/>
          </p:cNvSpPr>
          <p:nvPr/>
        </p:nvSpPr>
        <p:spPr bwMode="auto">
          <a:xfrm>
            <a:off x="2209800" y="381001"/>
            <a:ext cx="7162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AGAINST THE ANTHOLOGY VIEW:</a:t>
            </a:r>
          </a:p>
          <a:p>
            <a:pPr eaLnBrk="0" fontAlgn="base" hangingPunct="0">
              <a:spcBef>
                <a:spcPct val="50000"/>
              </a:spcBef>
              <a:spcAft>
                <a:spcPct val="0"/>
              </a:spcAft>
            </a:pPr>
            <a:r>
              <a:rPr lang="en-US" altLang="en-US" sz="2400" b="1">
                <a:solidFill>
                  <a:srgbClr val="FFFFFF"/>
                </a:solidFill>
                <a:latin typeface="Arial" panose="020B0604020202020204" pitchFamily="34" charset="0"/>
              </a:rPr>
              <a:t>THE EVIDENCE THAT THE SONG IS A LITERARY UNIT</a:t>
            </a:r>
            <a:endParaRPr lang="en-US" altLang="en-US" sz="2400" b="1">
              <a:solidFill>
                <a:srgbClr val="FFFF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46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946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0" fill="hold" nodeType="clickEffect">
                                  <p:stCondLst>
                                    <p:cond delay="0"/>
                                  </p:stCondLst>
                                  <p:childTnLst>
                                    <p:set>
                                      <p:cBhvr>
                                        <p:cTn id="13" dur="1" fill="hold">
                                          <p:stCondLst>
                                            <p:cond delay="499"/>
                                          </p:stCondLst>
                                        </p:cTn>
                                        <p:tgtEl>
                                          <p:spTgt spid="19462"/>
                                        </p:tgtEl>
                                        <p:attrNameLst>
                                          <p:attrName>style.visibility</p:attrName>
                                        </p:attrNameLst>
                                      </p:cBhvr>
                                      <p:to>
                                        <p:strVal val="visible"/>
                                      </p:to>
                                    </p:set>
                                  </p:childTnLst>
                                </p:cTn>
                              </p:par>
                            </p:childTnLst>
                          </p:cTn>
                        </p:par>
                        <p:par>
                          <p:cTn id="14" fill="hold" nodeType="afterGroup">
                            <p:stCondLst>
                              <p:cond delay="500"/>
                            </p:stCondLst>
                            <p:childTnLst>
                              <p:par>
                                <p:cTn id="15" presetID="3" presetClass="entr" presetSubtype="0" fill="hold" nodeType="afterEffect">
                                  <p:stCondLst>
                                    <p:cond delay="0"/>
                                  </p:stCondLst>
                                  <p:childTnLst>
                                    <p:set>
                                      <p:cBhvr>
                                        <p:cTn id="16" dur="1" fill="hold">
                                          <p:stCondLst>
                                            <p:cond delay="499"/>
                                          </p:stCondLst>
                                        </p:cTn>
                                        <p:tgtEl>
                                          <p:spTgt spid="1946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9468"/>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499"/>
                                          </p:stCondLst>
                                        </p:cTn>
                                        <p:tgtEl>
                                          <p:spTgt spid="1946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nodeType="clickEffect">
                                  <p:stCondLst>
                                    <p:cond delay="0"/>
                                  </p:stCondLst>
                                  <p:childTnLst>
                                    <p:set>
                                      <p:cBhvr>
                                        <p:cTn id="27" dur="1" fill="hold">
                                          <p:stCondLst>
                                            <p:cond delay="499"/>
                                          </p:stCondLst>
                                        </p:cTn>
                                        <p:tgtEl>
                                          <p:spTgt spid="19464"/>
                                        </p:tgtEl>
                                        <p:attrNameLst>
                                          <p:attrName>style.visibility</p:attrName>
                                        </p:attrNameLst>
                                      </p:cBhvr>
                                      <p:to>
                                        <p:strVal val="visible"/>
                                      </p:to>
                                    </p:set>
                                  </p:childTnLst>
                                </p:cTn>
                              </p:par>
                            </p:childTnLst>
                          </p:cTn>
                        </p:par>
                        <p:par>
                          <p:cTn id="28" fill="hold" nodeType="afterGroup">
                            <p:stCondLst>
                              <p:cond delay="500"/>
                            </p:stCondLst>
                            <p:childTnLst>
                              <p:par>
                                <p:cTn id="29" presetID="3" presetClass="entr" presetSubtype="0" fill="hold" nodeType="afterEffect">
                                  <p:stCondLst>
                                    <p:cond delay="0"/>
                                  </p:stCondLst>
                                  <p:childTnLst>
                                    <p:set>
                                      <p:cBhvr>
                                        <p:cTn id="30" dur="1" fill="hold">
                                          <p:stCondLst>
                                            <p:cond delay="499"/>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3972A520-15FA-23C6-191A-7D52FE9253E1}"/>
              </a:ext>
            </a:extLst>
          </p:cNvPr>
          <p:cNvSpPr txBox="1">
            <a:spLocks noChangeArrowheads="1"/>
          </p:cNvSpPr>
          <p:nvPr/>
        </p:nvSpPr>
        <p:spPr bwMode="auto">
          <a:xfrm>
            <a:off x="2209800" y="2209800"/>
            <a:ext cx="71628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Seven distinct units that seem to be </a:t>
            </a:r>
            <a:r>
              <a:rPr lang="en-US" altLang="en-US" sz="2400" b="1" u="sng">
                <a:solidFill>
                  <a:srgbClr val="FFFF00"/>
                </a:solidFill>
                <a:effectLst>
                  <a:outerShdw blurRad="38100" dist="38100" dir="2700000" algn="tl">
                    <a:srgbClr val="000000"/>
                  </a:outerShdw>
                </a:effectLst>
                <a:latin typeface="Verdana" panose="020B0604030504040204" pitchFamily="34" charset="0"/>
              </a:rPr>
              <a:t>related</a:t>
            </a:r>
            <a:r>
              <a:rPr lang="en-US" altLang="en-US" sz="2400" b="1">
                <a:solidFill>
                  <a:srgbClr val="FFFF00"/>
                </a:solidFill>
                <a:effectLst>
                  <a:outerShdw blurRad="38100" dist="38100" dir="2700000" algn="tl">
                    <a:srgbClr val="000000"/>
                  </a:outerShdw>
                </a:effectLst>
                <a:latin typeface="Verdana" panose="020B0604030504040204" pitchFamily="34" charset="0"/>
              </a:rPr>
              <a:t> and </a:t>
            </a:r>
            <a:r>
              <a:rPr lang="en-US" altLang="en-US" sz="2400" b="1" u="sng">
                <a:solidFill>
                  <a:srgbClr val="FFFF00"/>
                </a:solidFill>
                <a:effectLst>
                  <a:outerShdw blurRad="38100" dist="38100" dir="2700000" algn="tl">
                    <a:srgbClr val="000000"/>
                  </a:outerShdw>
                </a:effectLst>
                <a:latin typeface="Verdana" panose="020B0604030504040204" pitchFamily="34" charset="0"/>
              </a:rPr>
              <a:t>arranged symmetrically</a:t>
            </a: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endParaRPr lang="en-US" altLang="en-US" sz="2400" b="1">
              <a:solidFill>
                <a:srgbClr val="FFFF00"/>
              </a:solidFill>
              <a:effectLst>
                <a:outerShdw blurRad="38100" dist="38100" dir="2700000" algn="tl">
                  <a:srgbClr val="000000"/>
                </a:outerShdw>
              </a:effectLst>
              <a:latin typeface="Verdana" panose="020B0604030504040204" pitchFamily="34" charset="0"/>
            </a:endParaRPr>
          </a:p>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Arranged symmetrically</a:t>
            </a:r>
          </a:p>
          <a:p>
            <a:pPr eaLnBrk="0" fontAlgn="base" hangingPunct="0">
              <a:spcBef>
                <a:spcPct val="50000"/>
              </a:spcBef>
              <a:spcAft>
                <a:spcPct val="0"/>
              </a:spcAft>
            </a:pPr>
            <a:r>
              <a:rPr lang="en-US" altLang="en-US" sz="2400" b="1">
                <a:solidFill>
                  <a:srgbClr val="FFFF00"/>
                </a:solidFill>
                <a:effectLst>
                  <a:outerShdw blurRad="38100" dist="38100" dir="2700000" algn="tl">
                    <a:srgbClr val="000000"/>
                  </a:outerShdw>
                </a:effectLst>
                <a:latin typeface="Verdana" panose="020B0604030504040204" pitchFamily="34" charset="0"/>
              </a:rPr>
              <a:t>Related by imagery, phrases, themes</a:t>
            </a:r>
            <a:endParaRPr lang="en-US" altLang="en-US" sz="2400">
              <a:solidFill>
                <a:srgbClr val="FFFF00"/>
              </a:solidFill>
              <a:latin typeface="Times New Roman" panose="02020603050405020304" pitchFamily="18" charset="0"/>
            </a:endParaRPr>
          </a:p>
        </p:txBody>
      </p:sp>
      <p:sp>
        <p:nvSpPr>
          <p:cNvPr id="33796" name="Text Box 4">
            <a:extLst>
              <a:ext uri="{FF2B5EF4-FFF2-40B4-BE49-F238E27FC236}">
                <a16:creationId xmlns:a16="http://schemas.microsoft.com/office/drawing/2014/main" id="{F3FFF438-9940-0DC3-6BB6-AF80A59468B7}"/>
              </a:ext>
            </a:extLst>
          </p:cNvPr>
          <p:cNvSpPr txBox="1">
            <a:spLocks noChangeArrowheads="1"/>
          </p:cNvSpPr>
          <p:nvPr/>
        </p:nvSpPr>
        <p:spPr bwMode="auto">
          <a:xfrm>
            <a:off x="2209800" y="381001"/>
            <a:ext cx="7162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00"/>
                </a:solidFill>
                <a:latin typeface="Arial" panose="020B0604020202020204" pitchFamily="34" charset="0"/>
              </a:rPr>
              <a:t>AGAINST THE ANTHOLOGY VIEW:</a:t>
            </a:r>
          </a:p>
          <a:p>
            <a:pPr eaLnBrk="0" fontAlgn="base" hangingPunct="0">
              <a:spcBef>
                <a:spcPct val="50000"/>
              </a:spcBef>
              <a:spcAft>
                <a:spcPct val="0"/>
              </a:spcAft>
            </a:pPr>
            <a:r>
              <a:rPr lang="en-US" altLang="en-US" sz="2400" b="1">
                <a:solidFill>
                  <a:srgbClr val="FFFF00"/>
                </a:solidFill>
                <a:latin typeface="Arial" panose="020B0604020202020204" pitchFamily="34" charset="0"/>
              </a:rPr>
              <a:t>THE EVIDENCE THAT THE SONG IS A LITERARY UNIT</a:t>
            </a:r>
          </a:p>
        </p:txBody>
      </p:sp>
      <p:sp>
        <p:nvSpPr>
          <p:cNvPr id="33797" name="WordArt 5">
            <a:extLst>
              <a:ext uri="{FF2B5EF4-FFF2-40B4-BE49-F238E27FC236}">
                <a16:creationId xmlns:a16="http://schemas.microsoft.com/office/drawing/2014/main" id="{CD510A63-2849-952A-020B-CC8618F78165}"/>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solidFill>
                  <a:srgbClr val="FFFF00"/>
                </a:solidFill>
                <a:latin typeface="Arial" panose="020B0604020202020204" pitchFamily="34" charset="0"/>
                <a:cs typeface="Arial" panose="020B0604020202020204" pitchFamily="34" charset="0"/>
              </a:rPr>
              <a:t>Anthology?</a:t>
            </a:r>
          </a:p>
        </p:txBody>
      </p:sp>
      <p:graphicFrame>
        <p:nvGraphicFramePr>
          <p:cNvPr id="33798" name="Object 6">
            <a:extLst>
              <a:ext uri="{FF2B5EF4-FFF2-40B4-BE49-F238E27FC236}">
                <a16:creationId xmlns:a16="http://schemas.microsoft.com/office/drawing/2014/main" id="{9FC856B0-12FA-5A1F-4EBD-E3C2C1645F49}"/>
              </a:ext>
            </a:extLst>
          </p:cNvPr>
          <p:cNvGraphicFramePr>
            <a:graphicFrameLocks noChangeAspect="1"/>
          </p:cNvGraphicFramePr>
          <p:nvPr/>
        </p:nvGraphicFramePr>
        <p:xfrm>
          <a:off x="1524000" y="1890714"/>
          <a:ext cx="9144000" cy="4967287"/>
        </p:xfrm>
        <a:graphic>
          <a:graphicData uri="http://schemas.openxmlformats.org/presentationml/2006/ole">
            <mc:AlternateContent xmlns:mc="http://schemas.openxmlformats.org/markup-compatibility/2006">
              <mc:Choice xmlns:v="urn:schemas-microsoft-com:vml" Requires="v">
                <p:oleObj name="Bitmap Image" r:id="rId2" imgW="7238095" imgH="3933333" progId="Paint.Picture">
                  <p:embed/>
                </p:oleObj>
              </mc:Choice>
              <mc:Fallback>
                <p:oleObj name="Bitmap Image" r:id="rId2" imgW="7238095" imgH="3933333" progId="Paint.Picture">
                  <p:embed/>
                  <p:pic>
                    <p:nvPicPr>
                      <p:cNvPr id="33798" name="Object 6">
                        <a:extLst>
                          <a:ext uri="{FF2B5EF4-FFF2-40B4-BE49-F238E27FC236}">
                            <a16:creationId xmlns:a16="http://schemas.microsoft.com/office/drawing/2014/main" id="{9FC856B0-12FA-5A1F-4EBD-E3C2C1645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90714"/>
                        <a:ext cx="9144000"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9" name="Line 7">
            <a:extLst>
              <a:ext uri="{FF2B5EF4-FFF2-40B4-BE49-F238E27FC236}">
                <a16:creationId xmlns:a16="http://schemas.microsoft.com/office/drawing/2014/main" id="{0F3C788E-0FDB-6826-46E7-EA914D5ACBD8}"/>
              </a:ext>
            </a:extLst>
          </p:cNvPr>
          <p:cNvSpPr>
            <a:spLocks noChangeShapeType="1"/>
          </p:cNvSpPr>
          <p:nvPr/>
        </p:nvSpPr>
        <p:spPr bwMode="auto">
          <a:xfrm flipV="1">
            <a:off x="1676400" y="25908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0" name="Line 8">
            <a:extLst>
              <a:ext uri="{FF2B5EF4-FFF2-40B4-BE49-F238E27FC236}">
                <a16:creationId xmlns:a16="http://schemas.microsoft.com/office/drawing/2014/main" id="{4C1ADAEC-2B1B-6A19-013C-3BFA1CF99E4F}"/>
              </a:ext>
            </a:extLst>
          </p:cNvPr>
          <p:cNvSpPr>
            <a:spLocks noChangeShapeType="1"/>
          </p:cNvSpPr>
          <p:nvPr/>
        </p:nvSpPr>
        <p:spPr bwMode="auto">
          <a:xfrm>
            <a:off x="1752600" y="53340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1" name="Line 9">
            <a:extLst>
              <a:ext uri="{FF2B5EF4-FFF2-40B4-BE49-F238E27FC236}">
                <a16:creationId xmlns:a16="http://schemas.microsoft.com/office/drawing/2014/main" id="{A27C50A5-1142-B393-A8F1-5491193DA0FE}"/>
              </a:ext>
            </a:extLst>
          </p:cNvPr>
          <p:cNvSpPr>
            <a:spLocks noChangeShapeType="1"/>
          </p:cNvSpPr>
          <p:nvPr/>
        </p:nvSpPr>
        <p:spPr bwMode="auto">
          <a:xfrm>
            <a:off x="2667000" y="53340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2" name="Line 10">
            <a:extLst>
              <a:ext uri="{FF2B5EF4-FFF2-40B4-BE49-F238E27FC236}">
                <a16:creationId xmlns:a16="http://schemas.microsoft.com/office/drawing/2014/main" id="{615F8CB8-9B76-98C0-D57F-A6C6914E0E67}"/>
              </a:ext>
            </a:extLst>
          </p:cNvPr>
          <p:cNvSpPr>
            <a:spLocks noChangeShapeType="1"/>
          </p:cNvSpPr>
          <p:nvPr/>
        </p:nvSpPr>
        <p:spPr bwMode="auto">
          <a:xfrm>
            <a:off x="4953000" y="53340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3" name="Line 11">
            <a:extLst>
              <a:ext uri="{FF2B5EF4-FFF2-40B4-BE49-F238E27FC236}">
                <a16:creationId xmlns:a16="http://schemas.microsoft.com/office/drawing/2014/main" id="{651CF62B-A25E-612B-F253-DDE6051E314C}"/>
              </a:ext>
            </a:extLst>
          </p:cNvPr>
          <p:cNvSpPr>
            <a:spLocks noChangeShapeType="1"/>
          </p:cNvSpPr>
          <p:nvPr/>
        </p:nvSpPr>
        <p:spPr bwMode="auto">
          <a:xfrm>
            <a:off x="6477000" y="53340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4" name="Line 12">
            <a:extLst>
              <a:ext uri="{FF2B5EF4-FFF2-40B4-BE49-F238E27FC236}">
                <a16:creationId xmlns:a16="http://schemas.microsoft.com/office/drawing/2014/main" id="{490FB3D9-8BF3-F5A0-ED92-437C79394369}"/>
              </a:ext>
            </a:extLst>
          </p:cNvPr>
          <p:cNvSpPr>
            <a:spLocks noChangeShapeType="1"/>
          </p:cNvSpPr>
          <p:nvPr/>
        </p:nvSpPr>
        <p:spPr bwMode="auto">
          <a:xfrm>
            <a:off x="8001000" y="52578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5" name="Line 13">
            <a:extLst>
              <a:ext uri="{FF2B5EF4-FFF2-40B4-BE49-F238E27FC236}">
                <a16:creationId xmlns:a16="http://schemas.microsoft.com/office/drawing/2014/main" id="{8D7A034B-C2EA-BE73-3B20-0057D30FFEAA}"/>
              </a:ext>
            </a:extLst>
          </p:cNvPr>
          <p:cNvSpPr>
            <a:spLocks noChangeShapeType="1"/>
          </p:cNvSpPr>
          <p:nvPr/>
        </p:nvSpPr>
        <p:spPr bwMode="auto">
          <a:xfrm>
            <a:off x="9296400" y="52578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6" name="Line 14">
            <a:extLst>
              <a:ext uri="{FF2B5EF4-FFF2-40B4-BE49-F238E27FC236}">
                <a16:creationId xmlns:a16="http://schemas.microsoft.com/office/drawing/2014/main" id="{F881630F-E3F5-D59F-83A0-5B5047C70336}"/>
              </a:ext>
            </a:extLst>
          </p:cNvPr>
          <p:cNvSpPr>
            <a:spLocks noChangeShapeType="1"/>
          </p:cNvSpPr>
          <p:nvPr/>
        </p:nvSpPr>
        <p:spPr bwMode="auto">
          <a:xfrm>
            <a:off x="2667000" y="44958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7" name="Line 15">
            <a:extLst>
              <a:ext uri="{FF2B5EF4-FFF2-40B4-BE49-F238E27FC236}">
                <a16:creationId xmlns:a16="http://schemas.microsoft.com/office/drawing/2014/main" id="{AD4A98A3-344D-0B89-ADE6-3ED07D0AE721}"/>
              </a:ext>
            </a:extLst>
          </p:cNvPr>
          <p:cNvSpPr>
            <a:spLocks noChangeShapeType="1"/>
          </p:cNvSpPr>
          <p:nvPr/>
        </p:nvSpPr>
        <p:spPr bwMode="auto">
          <a:xfrm>
            <a:off x="6477000" y="45720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8" name="Line 16">
            <a:extLst>
              <a:ext uri="{FF2B5EF4-FFF2-40B4-BE49-F238E27FC236}">
                <a16:creationId xmlns:a16="http://schemas.microsoft.com/office/drawing/2014/main" id="{652C6009-C3CB-5983-5196-C3850A99915D}"/>
              </a:ext>
            </a:extLst>
          </p:cNvPr>
          <p:cNvSpPr>
            <a:spLocks noChangeShapeType="1"/>
          </p:cNvSpPr>
          <p:nvPr/>
        </p:nvSpPr>
        <p:spPr bwMode="auto">
          <a:xfrm>
            <a:off x="3657600" y="38862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09" name="Line 17">
            <a:extLst>
              <a:ext uri="{FF2B5EF4-FFF2-40B4-BE49-F238E27FC236}">
                <a16:creationId xmlns:a16="http://schemas.microsoft.com/office/drawing/2014/main" id="{05376C0B-C829-C4C5-A271-54E7ECCA8052}"/>
              </a:ext>
            </a:extLst>
          </p:cNvPr>
          <p:cNvSpPr>
            <a:spLocks noChangeShapeType="1"/>
          </p:cNvSpPr>
          <p:nvPr/>
        </p:nvSpPr>
        <p:spPr bwMode="auto">
          <a:xfrm>
            <a:off x="4953000" y="38862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0" name="Line 18">
            <a:extLst>
              <a:ext uri="{FF2B5EF4-FFF2-40B4-BE49-F238E27FC236}">
                <a16:creationId xmlns:a16="http://schemas.microsoft.com/office/drawing/2014/main" id="{E573B37B-BA87-1DCD-43D9-054A93029FF3}"/>
              </a:ext>
            </a:extLst>
          </p:cNvPr>
          <p:cNvSpPr>
            <a:spLocks noChangeShapeType="1"/>
          </p:cNvSpPr>
          <p:nvPr/>
        </p:nvSpPr>
        <p:spPr bwMode="auto">
          <a:xfrm>
            <a:off x="8001000" y="3886200"/>
            <a:ext cx="533400" cy="5334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1" name="Line 19">
            <a:extLst>
              <a:ext uri="{FF2B5EF4-FFF2-40B4-BE49-F238E27FC236}">
                <a16:creationId xmlns:a16="http://schemas.microsoft.com/office/drawing/2014/main" id="{4597153D-5C7B-BD61-5A2D-676B216DAAFA}"/>
              </a:ext>
            </a:extLst>
          </p:cNvPr>
          <p:cNvSpPr>
            <a:spLocks noChangeShapeType="1"/>
          </p:cNvSpPr>
          <p:nvPr/>
        </p:nvSpPr>
        <p:spPr bwMode="auto">
          <a:xfrm flipV="1">
            <a:off x="2819400" y="24384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2" name="Line 20">
            <a:extLst>
              <a:ext uri="{FF2B5EF4-FFF2-40B4-BE49-F238E27FC236}">
                <a16:creationId xmlns:a16="http://schemas.microsoft.com/office/drawing/2014/main" id="{769D13A1-8084-5B16-A446-6AAF7CEAFC20}"/>
              </a:ext>
            </a:extLst>
          </p:cNvPr>
          <p:cNvSpPr>
            <a:spLocks noChangeShapeType="1"/>
          </p:cNvSpPr>
          <p:nvPr/>
        </p:nvSpPr>
        <p:spPr bwMode="auto">
          <a:xfrm flipV="1">
            <a:off x="5181600" y="23622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3" name="Line 21">
            <a:extLst>
              <a:ext uri="{FF2B5EF4-FFF2-40B4-BE49-F238E27FC236}">
                <a16:creationId xmlns:a16="http://schemas.microsoft.com/office/drawing/2014/main" id="{719DFC0C-6BB4-491D-BB4F-95CB5E8545F4}"/>
              </a:ext>
            </a:extLst>
          </p:cNvPr>
          <p:cNvSpPr>
            <a:spLocks noChangeShapeType="1"/>
          </p:cNvSpPr>
          <p:nvPr/>
        </p:nvSpPr>
        <p:spPr bwMode="auto">
          <a:xfrm flipV="1">
            <a:off x="6781800" y="22098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4" name="Line 22">
            <a:extLst>
              <a:ext uri="{FF2B5EF4-FFF2-40B4-BE49-F238E27FC236}">
                <a16:creationId xmlns:a16="http://schemas.microsoft.com/office/drawing/2014/main" id="{72DFE51B-5553-89E5-C534-634EB63F768F}"/>
              </a:ext>
            </a:extLst>
          </p:cNvPr>
          <p:cNvSpPr>
            <a:spLocks noChangeShapeType="1"/>
          </p:cNvSpPr>
          <p:nvPr/>
        </p:nvSpPr>
        <p:spPr bwMode="auto">
          <a:xfrm flipV="1">
            <a:off x="8305800" y="21336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5" name="Line 23">
            <a:extLst>
              <a:ext uri="{FF2B5EF4-FFF2-40B4-BE49-F238E27FC236}">
                <a16:creationId xmlns:a16="http://schemas.microsoft.com/office/drawing/2014/main" id="{1661CEF3-B57D-70EF-E51C-FED7E052422C}"/>
              </a:ext>
            </a:extLst>
          </p:cNvPr>
          <p:cNvSpPr>
            <a:spLocks noChangeShapeType="1"/>
          </p:cNvSpPr>
          <p:nvPr/>
        </p:nvSpPr>
        <p:spPr bwMode="auto">
          <a:xfrm flipV="1">
            <a:off x="9525000" y="21336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6" name="Line 24">
            <a:extLst>
              <a:ext uri="{FF2B5EF4-FFF2-40B4-BE49-F238E27FC236}">
                <a16:creationId xmlns:a16="http://schemas.microsoft.com/office/drawing/2014/main" id="{89782380-A8E6-C288-9C4D-D2B6847FA1CC}"/>
              </a:ext>
            </a:extLst>
          </p:cNvPr>
          <p:cNvSpPr>
            <a:spLocks noChangeShapeType="1"/>
          </p:cNvSpPr>
          <p:nvPr/>
        </p:nvSpPr>
        <p:spPr bwMode="auto">
          <a:xfrm flipV="1">
            <a:off x="2971800" y="33528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7" name="Line 25">
            <a:extLst>
              <a:ext uri="{FF2B5EF4-FFF2-40B4-BE49-F238E27FC236}">
                <a16:creationId xmlns:a16="http://schemas.microsoft.com/office/drawing/2014/main" id="{8AD09EBC-0EA2-BAFF-6604-8143DF711402}"/>
              </a:ext>
            </a:extLst>
          </p:cNvPr>
          <p:cNvSpPr>
            <a:spLocks noChangeShapeType="1"/>
          </p:cNvSpPr>
          <p:nvPr/>
        </p:nvSpPr>
        <p:spPr bwMode="auto">
          <a:xfrm flipV="1">
            <a:off x="6781800" y="30480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8" name="Line 26">
            <a:extLst>
              <a:ext uri="{FF2B5EF4-FFF2-40B4-BE49-F238E27FC236}">
                <a16:creationId xmlns:a16="http://schemas.microsoft.com/office/drawing/2014/main" id="{E0289F26-A96A-269F-25A4-ECACAE6C5480}"/>
              </a:ext>
            </a:extLst>
          </p:cNvPr>
          <p:cNvSpPr>
            <a:spLocks noChangeShapeType="1"/>
          </p:cNvSpPr>
          <p:nvPr/>
        </p:nvSpPr>
        <p:spPr bwMode="auto">
          <a:xfrm flipV="1">
            <a:off x="3657600" y="36576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19" name="Line 27">
            <a:extLst>
              <a:ext uri="{FF2B5EF4-FFF2-40B4-BE49-F238E27FC236}">
                <a16:creationId xmlns:a16="http://schemas.microsoft.com/office/drawing/2014/main" id="{C8A8C574-33A2-ACD4-4D5F-01837BDEDD40}"/>
              </a:ext>
            </a:extLst>
          </p:cNvPr>
          <p:cNvSpPr>
            <a:spLocks noChangeShapeType="1"/>
          </p:cNvSpPr>
          <p:nvPr/>
        </p:nvSpPr>
        <p:spPr bwMode="auto">
          <a:xfrm flipV="1">
            <a:off x="4953000" y="38100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
        <p:nvSpPr>
          <p:cNvPr id="33820" name="Line 28">
            <a:extLst>
              <a:ext uri="{FF2B5EF4-FFF2-40B4-BE49-F238E27FC236}">
                <a16:creationId xmlns:a16="http://schemas.microsoft.com/office/drawing/2014/main" id="{582D9913-06AF-9B7D-3B67-61908B3B2B1E}"/>
              </a:ext>
            </a:extLst>
          </p:cNvPr>
          <p:cNvSpPr>
            <a:spLocks noChangeShapeType="1"/>
          </p:cNvSpPr>
          <p:nvPr/>
        </p:nvSpPr>
        <p:spPr bwMode="auto">
          <a:xfrm flipV="1">
            <a:off x="8077200" y="3810000"/>
            <a:ext cx="457200" cy="6096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box(out)">
                                      <p:cBhvr>
                                        <p:cTn id="7" dur="500"/>
                                        <p:tgtEl>
                                          <p:spTgt spid="33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wipe(down)">
                                      <p:cBhvr>
                                        <p:cTn id="12" dur="500"/>
                                        <p:tgtEl>
                                          <p:spTgt spid="33799"/>
                                        </p:tgtEl>
                                      </p:cBhvr>
                                    </p:animEffect>
                                  </p:childTnLst>
                                  <p:subTnLst>
                                    <p:set>
                                      <p:cBhvr override="childStyle">
                                        <p:cTn dur="1" fill="hold" display="0" masterRel="nextClick" afterEffect="1"/>
                                        <p:tgtEl>
                                          <p:spTgt spid="3379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3800"/>
                                        </p:tgtEl>
                                        <p:attrNameLst>
                                          <p:attrName>style.visibility</p:attrName>
                                        </p:attrNameLst>
                                      </p:cBhvr>
                                      <p:to>
                                        <p:strVal val="visible"/>
                                      </p:to>
                                    </p:set>
                                    <p:animEffect transition="in" filter="wipe(up)">
                                      <p:cBhvr>
                                        <p:cTn id="17" dur="500"/>
                                        <p:tgtEl>
                                          <p:spTgt spid="33800"/>
                                        </p:tgtEl>
                                      </p:cBhvr>
                                    </p:animEffect>
                                  </p:childTnLst>
                                  <p:subTnLst>
                                    <p:set>
                                      <p:cBhvr override="childStyle">
                                        <p:cTn dur="1" fill="hold" display="0" masterRel="nextClick" afterEffect="1"/>
                                        <p:tgtEl>
                                          <p:spTgt spid="33800"/>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3811"/>
                                        </p:tgtEl>
                                        <p:attrNameLst>
                                          <p:attrName>style.visibility</p:attrName>
                                        </p:attrNameLst>
                                      </p:cBhvr>
                                      <p:to>
                                        <p:strVal val="visible"/>
                                      </p:to>
                                    </p:set>
                                    <p:animEffect transition="in" filter="wipe(down)">
                                      <p:cBhvr>
                                        <p:cTn id="22" dur="500"/>
                                        <p:tgtEl>
                                          <p:spTgt spid="33811"/>
                                        </p:tgtEl>
                                      </p:cBhvr>
                                    </p:animEffect>
                                  </p:childTnLst>
                                  <p:subTnLst>
                                    <p:set>
                                      <p:cBhvr override="childStyle">
                                        <p:cTn dur="1" fill="hold" display="0" masterRel="nextClick" afterEffect="1"/>
                                        <p:tgtEl>
                                          <p:spTgt spid="3381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3801"/>
                                        </p:tgtEl>
                                        <p:attrNameLst>
                                          <p:attrName>style.visibility</p:attrName>
                                        </p:attrNameLst>
                                      </p:cBhvr>
                                      <p:to>
                                        <p:strVal val="visible"/>
                                      </p:to>
                                    </p:set>
                                    <p:animEffect transition="in" filter="wipe(up)">
                                      <p:cBhvr>
                                        <p:cTn id="27" dur="500"/>
                                        <p:tgtEl>
                                          <p:spTgt spid="33801"/>
                                        </p:tgtEl>
                                      </p:cBhvr>
                                    </p:animEffect>
                                  </p:childTnLst>
                                  <p:subTnLst>
                                    <p:set>
                                      <p:cBhvr override="childStyle">
                                        <p:cTn dur="1" fill="hold" display="0" masterRel="nextClick" afterEffect="1"/>
                                        <p:tgtEl>
                                          <p:spTgt spid="33801"/>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3812"/>
                                        </p:tgtEl>
                                        <p:attrNameLst>
                                          <p:attrName>style.visibility</p:attrName>
                                        </p:attrNameLst>
                                      </p:cBhvr>
                                      <p:to>
                                        <p:strVal val="visible"/>
                                      </p:to>
                                    </p:set>
                                    <p:animEffect transition="in" filter="wipe(down)">
                                      <p:cBhvr>
                                        <p:cTn id="32" dur="500"/>
                                        <p:tgtEl>
                                          <p:spTgt spid="33812"/>
                                        </p:tgtEl>
                                      </p:cBhvr>
                                    </p:animEffect>
                                  </p:childTnLst>
                                  <p:subTnLst>
                                    <p:set>
                                      <p:cBhvr override="childStyle">
                                        <p:cTn dur="1" fill="hold" display="0" masterRel="nextClick" afterEffect="1"/>
                                        <p:tgtEl>
                                          <p:spTgt spid="33812"/>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3802"/>
                                        </p:tgtEl>
                                        <p:attrNameLst>
                                          <p:attrName>style.visibility</p:attrName>
                                        </p:attrNameLst>
                                      </p:cBhvr>
                                      <p:to>
                                        <p:strVal val="visible"/>
                                      </p:to>
                                    </p:set>
                                    <p:animEffect transition="in" filter="wipe(up)">
                                      <p:cBhvr>
                                        <p:cTn id="37" dur="500"/>
                                        <p:tgtEl>
                                          <p:spTgt spid="33802"/>
                                        </p:tgtEl>
                                      </p:cBhvr>
                                    </p:animEffect>
                                  </p:childTnLst>
                                  <p:subTnLst>
                                    <p:set>
                                      <p:cBhvr override="childStyle">
                                        <p:cTn dur="1" fill="hold" display="0" masterRel="nextClick" afterEffect="1"/>
                                        <p:tgtEl>
                                          <p:spTgt spid="33802"/>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33813"/>
                                        </p:tgtEl>
                                        <p:attrNameLst>
                                          <p:attrName>style.visibility</p:attrName>
                                        </p:attrNameLst>
                                      </p:cBhvr>
                                      <p:to>
                                        <p:strVal val="visible"/>
                                      </p:to>
                                    </p:set>
                                    <p:animEffect transition="in" filter="wipe(down)">
                                      <p:cBhvr>
                                        <p:cTn id="42" dur="500"/>
                                        <p:tgtEl>
                                          <p:spTgt spid="33813"/>
                                        </p:tgtEl>
                                      </p:cBhvr>
                                    </p:animEffect>
                                  </p:childTnLst>
                                  <p:subTnLst>
                                    <p:set>
                                      <p:cBhvr override="childStyle">
                                        <p:cTn dur="1" fill="hold" display="0" masterRel="nextClick" afterEffect="1"/>
                                        <p:tgtEl>
                                          <p:spTgt spid="33813"/>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33803"/>
                                        </p:tgtEl>
                                        <p:attrNameLst>
                                          <p:attrName>style.visibility</p:attrName>
                                        </p:attrNameLst>
                                      </p:cBhvr>
                                      <p:to>
                                        <p:strVal val="visible"/>
                                      </p:to>
                                    </p:set>
                                    <p:animEffect transition="in" filter="wipe(up)">
                                      <p:cBhvr>
                                        <p:cTn id="47" dur="500"/>
                                        <p:tgtEl>
                                          <p:spTgt spid="33803"/>
                                        </p:tgtEl>
                                      </p:cBhvr>
                                    </p:animEffect>
                                  </p:childTnLst>
                                  <p:subTnLst>
                                    <p:set>
                                      <p:cBhvr override="childStyle">
                                        <p:cTn dur="1" fill="hold" display="0" masterRel="nextClick" afterEffect="1"/>
                                        <p:tgtEl>
                                          <p:spTgt spid="33803"/>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33814"/>
                                        </p:tgtEl>
                                        <p:attrNameLst>
                                          <p:attrName>style.visibility</p:attrName>
                                        </p:attrNameLst>
                                      </p:cBhvr>
                                      <p:to>
                                        <p:strVal val="visible"/>
                                      </p:to>
                                    </p:set>
                                    <p:animEffect transition="in" filter="wipe(down)">
                                      <p:cBhvr>
                                        <p:cTn id="52" dur="500"/>
                                        <p:tgtEl>
                                          <p:spTgt spid="33814"/>
                                        </p:tgtEl>
                                      </p:cBhvr>
                                    </p:animEffect>
                                  </p:childTnLst>
                                  <p:subTnLst>
                                    <p:set>
                                      <p:cBhvr override="childStyle">
                                        <p:cTn dur="1" fill="hold" display="0" masterRel="nextClick" afterEffect="1"/>
                                        <p:tgtEl>
                                          <p:spTgt spid="33814"/>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33804"/>
                                        </p:tgtEl>
                                        <p:attrNameLst>
                                          <p:attrName>style.visibility</p:attrName>
                                        </p:attrNameLst>
                                      </p:cBhvr>
                                      <p:to>
                                        <p:strVal val="visible"/>
                                      </p:to>
                                    </p:set>
                                    <p:animEffect transition="in" filter="wipe(up)">
                                      <p:cBhvr>
                                        <p:cTn id="57" dur="500"/>
                                        <p:tgtEl>
                                          <p:spTgt spid="33804"/>
                                        </p:tgtEl>
                                      </p:cBhvr>
                                    </p:animEffect>
                                  </p:childTnLst>
                                  <p:subTnLst>
                                    <p:set>
                                      <p:cBhvr override="childStyle">
                                        <p:cTn dur="1" fill="hold" display="0" masterRel="nextClick" afterEffect="1"/>
                                        <p:tgtEl>
                                          <p:spTgt spid="33804"/>
                                        </p:tgtEl>
                                        <p:attrNameLst>
                                          <p:attrName>style.visibility</p:attrName>
                                        </p:attrNameLst>
                                      </p:cBhvr>
                                      <p:to>
                                        <p:strVal val="hidden"/>
                                      </p:to>
                                    </p:set>
                                  </p:sub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33815"/>
                                        </p:tgtEl>
                                        <p:attrNameLst>
                                          <p:attrName>style.visibility</p:attrName>
                                        </p:attrNameLst>
                                      </p:cBhvr>
                                      <p:to>
                                        <p:strVal val="visible"/>
                                      </p:to>
                                    </p:set>
                                    <p:animEffect transition="in" filter="wipe(down)">
                                      <p:cBhvr>
                                        <p:cTn id="62" dur="500"/>
                                        <p:tgtEl>
                                          <p:spTgt spid="33815"/>
                                        </p:tgtEl>
                                      </p:cBhvr>
                                    </p:animEffect>
                                  </p:childTnLst>
                                  <p:subTnLst>
                                    <p:set>
                                      <p:cBhvr override="childStyle">
                                        <p:cTn dur="1" fill="hold" display="0" masterRel="nextClick" afterEffect="1"/>
                                        <p:tgtEl>
                                          <p:spTgt spid="33815"/>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nodeType="clickEffect">
                                  <p:stCondLst>
                                    <p:cond delay="0"/>
                                  </p:stCondLst>
                                  <p:childTnLst>
                                    <p:set>
                                      <p:cBhvr>
                                        <p:cTn id="66" dur="1" fill="hold">
                                          <p:stCondLst>
                                            <p:cond delay="0"/>
                                          </p:stCondLst>
                                        </p:cTn>
                                        <p:tgtEl>
                                          <p:spTgt spid="33805"/>
                                        </p:tgtEl>
                                        <p:attrNameLst>
                                          <p:attrName>style.visibility</p:attrName>
                                        </p:attrNameLst>
                                      </p:cBhvr>
                                      <p:to>
                                        <p:strVal val="visible"/>
                                      </p:to>
                                    </p:set>
                                    <p:animEffect transition="in" filter="wipe(up)">
                                      <p:cBhvr>
                                        <p:cTn id="67" dur="500"/>
                                        <p:tgtEl>
                                          <p:spTgt spid="33805"/>
                                        </p:tgtEl>
                                      </p:cBhvr>
                                    </p:animEffect>
                                  </p:childTnLst>
                                  <p:subTnLst>
                                    <p:set>
                                      <p:cBhvr override="childStyle">
                                        <p:cTn dur="1" fill="hold" display="0" masterRel="nextClick" afterEffect="1"/>
                                        <p:tgtEl>
                                          <p:spTgt spid="33805"/>
                                        </p:tgtEl>
                                        <p:attrNameLst>
                                          <p:attrName>style.visibility</p:attrName>
                                        </p:attrNameLst>
                                      </p:cBhvr>
                                      <p:to>
                                        <p:strVal val="hidden"/>
                                      </p:to>
                                    </p:set>
                                  </p:sub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nodeType="clickEffect">
                                  <p:stCondLst>
                                    <p:cond delay="0"/>
                                  </p:stCondLst>
                                  <p:childTnLst>
                                    <p:set>
                                      <p:cBhvr>
                                        <p:cTn id="71" dur="1" fill="hold">
                                          <p:stCondLst>
                                            <p:cond delay="0"/>
                                          </p:stCondLst>
                                        </p:cTn>
                                        <p:tgtEl>
                                          <p:spTgt spid="33816"/>
                                        </p:tgtEl>
                                        <p:attrNameLst>
                                          <p:attrName>style.visibility</p:attrName>
                                        </p:attrNameLst>
                                      </p:cBhvr>
                                      <p:to>
                                        <p:strVal val="visible"/>
                                      </p:to>
                                    </p:set>
                                    <p:animEffect transition="in" filter="wipe(down)">
                                      <p:cBhvr>
                                        <p:cTn id="72" dur="500"/>
                                        <p:tgtEl>
                                          <p:spTgt spid="33816"/>
                                        </p:tgtEl>
                                      </p:cBhvr>
                                    </p:animEffect>
                                  </p:childTnLst>
                                  <p:subTnLst>
                                    <p:set>
                                      <p:cBhvr override="childStyle">
                                        <p:cTn dur="1" fill="hold" display="0" masterRel="nextClick" afterEffect="1"/>
                                        <p:tgtEl>
                                          <p:spTgt spid="33816"/>
                                        </p:tgtEl>
                                        <p:attrNameLst>
                                          <p:attrName>style.visibility</p:attrName>
                                        </p:attrNameLst>
                                      </p:cBhvr>
                                      <p:to>
                                        <p:strVal val="hidden"/>
                                      </p:to>
                                    </p:set>
                                  </p:sub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33806"/>
                                        </p:tgtEl>
                                        <p:attrNameLst>
                                          <p:attrName>style.visibility</p:attrName>
                                        </p:attrNameLst>
                                      </p:cBhvr>
                                      <p:to>
                                        <p:strVal val="visible"/>
                                      </p:to>
                                    </p:set>
                                    <p:animEffect transition="in" filter="wipe(up)">
                                      <p:cBhvr>
                                        <p:cTn id="77" dur="500"/>
                                        <p:tgtEl>
                                          <p:spTgt spid="33806"/>
                                        </p:tgtEl>
                                      </p:cBhvr>
                                    </p:animEffect>
                                  </p:childTnLst>
                                  <p:subTnLst>
                                    <p:set>
                                      <p:cBhvr override="childStyle">
                                        <p:cTn dur="1" fill="hold" display="0" masterRel="nextClick" afterEffect="1"/>
                                        <p:tgtEl>
                                          <p:spTgt spid="33806"/>
                                        </p:tgtEl>
                                        <p:attrNameLst>
                                          <p:attrName>style.visibility</p:attrName>
                                        </p:attrNameLst>
                                      </p:cBhvr>
                                      <p:to>
                                        <p:strVal val="hidden"/>
                                      </p:to>
                                    </p:set>
                                  </p:sub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4" fill="hold" nodeType="clickEffect">
                                  <p:stCondLst>
                                    <p:cond delay="0"/>
                                  </p:stCondLst>
                                  <p:childTnLst>
                                    <p:set>
                                      <p:cBhvr>
                                        <p:cTn id="81" dur="1" fill="hold">
                                          <p:stCondLst>
                                            <p:cond delay="0"/>
                                          </p:stCondLst>
                                        </p:cTn>
                                        <p:tgtEl>
                                          <p:spTgt spid="33817"/>
                                        </p:tgtEl>
                                        <p:attrNameLst>
                                          <p:attrName>style.visibility</p:attrName>
                                        </p:attrNameLst>
                                      </p:cBhvr>
                                      <p:to>
                                        <p:strVal val="visible"/>
                                      </p:to>
                                    </p:set>
                                    <p:animEffect transition="in" filter="wipe(down)">
                                      <p:cBhvr>
                                        <p:cTn id="82" dur="500"/>
                                        <p:tgtEl>
                                          <p:spTgt spid="33817"/>
                                        </p:tgtEl>
                                      </p:cBhvr>
                                    </p:animEffect>
                                  </p:childTnLst>
                                  <p:subTnLst>
                                    <p:set>
                                      <p:cBhvr override="childStyle">
                                        <p:cTn dur="1" fill="hold" display="0" masterRel="nextClick" afterEffect="1"/>
                                        <p:tgtEl>
                                          <p:spTgt spid="33817"/>
                                        </p:tgtEl>
                                        <p:attrNameLst>
                                          <p:attrName>style.visibility</p:attrName>
                                        </p:attrNameLst>
                                      </p:cBhvr>
                                      <p:to>
                                        <p:strVal val="hidden"/>
                                      </p:to>
                                    </p:set>
                                  </p:sub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nodeType="clickEffect">
                                  <p:stCondLst>
                                    <p:cond delay="0"/>
                                  </p:stCondLst>
                                  <p:childTnLst>
                                    <p:set>
                                      <p:cBhvr>
                                        <p:cTn id="86" dur="1" fill="hold">
                                          <p:stCondLst>
                                            <p:cond delay="0"/>
                                          </p:stCondLst>
                                        </p:cTn>
                                        <p:tgtEl>
                                          <p:spTgt spid="33807"/>
                                        </p:tgtEl>
                                        <p:attrNameLst>
                                          <p:attrName>style.visibility</p:attrName>
                                        </p:attrNameLst>
                                      </p:cBhvr>
                                      <p:to>
                                        <p:strVal val="visible"/>
                                      </p:to>
                                    </p:set>
                                    <p:animEffect transition="in" filter="wipe(up)">
                                      <p:cBhvr>
                                        <p:cTn id="87" dur="500"/>
                                        <p:tgtEl>
                                          <p:spTgt spid="33807"/>
                                        </p:tgtEl>
                                      </p:cBhvr>
                                    </p:animEffect>
                                  </p:childTnLst>
                                  <p:subTnLst>
                                    <p:set>
                                      <p:cBhvr override="childStyle">
                                        <p:cTn dur="1" fill="hold" display="0" masterRel="nextClick" afterEffect="1"/>
                                        <p:tgtEl>
                                          <p:spTgt spid="33807"/>
                                        </p:tgtEl>
                                        <p:attrNameLst>
                                          <p:attrName>style.visibility</p:attrName>
                                        </p:attrNameLst>
                                      </p:cBhvr>
                                      <p:to>
                                        <p:strVal val="hidden"/>
                                      </p:to>
                                    </p:set>
                                  </p:sub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4" fill="hold" nodeType="clickEffect">
                                  <p:stCondLst>
                                    <p:cond delay="0"/>
                                  </p:stCondLst>
                                  <p:childTnLst>
                                    <p:set>
                                      <p:cBhvr>
                                        <p:cTn id="91" dur="1" fill="hold">
                                          <p:stCondLst>
                                            <p:cond delay="0"/>
                                          </p:stCondLst>
                                        </p:cTn>
                                        <p:tgtEl>
                                          <p:spTgt spid="33818"/>
                                        </p:tgtEl>
                                        <p:attrNameLst>
                                          <p:attrName>style.visibility</p:attrName>
                                        </p:attrNameLst>
                                      </p:cBhvr>
                                      <p:to>
                                        <p:strVal val="visible"/>
                                      </p:to>
                                    </p:set>
                                    <p:animEffect transition="in" filter="wipe(down)">
                                      <p:cBhvr>
                                        <p:cTn id="92" dur="500"/>
                                        <p:tgtEl>
                                          <p:spTgt spid="33818"/>
                                        </p:tgtEl>
                                      </p:cBhvr>
                                    </p:animEffect>
                                  </p:childTnLst>
                                  <p:subTnLst>
                                    <p:set>
                                      <p:cBhvr override="childStyle">
                                        <p:cTn dur="1" fill="hold" display="0" masterRel="nextClick" afterEffect="1"/>
                                        <p:tgtEl>
                                          <p:spTgt spid="33818"/>
                                        </p:tgtEl>
                                        <p:attrNameLst>
                                          <p:attrName>style.visibility</p:attrName>
                                        </p:attrNameLst>
                                      </p:cBhvr>
                                      <p:to>
                                        <p:strVal val="hidden"/>
                                      </p:to>
                                    </p:set>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33808"/>
                                        </p:tgtEl>
                                        <p:attrNameLst>
                                          <p:attrName>style.visibility</p:attrName>
                                        </p:attrNameLst>
                                      </p:cBhvr>
                                      <p:to>
                                        <p:strVal val="visible"/>
                                      </p:to>
                                    </p:set>
                                    <p:animEffect transition="in" filter="wipe(up)">
                                      <p:cBhvr>
                                        <p:cTn id="97" dur="500"/>
                                        <p:tgtEl>
                                          <p:spTgt spid="33808"/>
                                        </p:tgtEl>
                                      </p:cBhvr>
                                    </p:animEffect>
                                  </p:childTnLst>
                                  <p:subTnLst>
                                    <p:set>
                                      <p:cBhvr override="childStyle">
                                        <p:cTn dur="1" fill="hold" display="0" masterRel="nextClick" afterEffect="1"/>
                                        <p:tgtEl>
                                          <p:spTgt spid="33808"/>
                                        </p:tgtEl>
                                        <p:attrNameLst>
                                          <p:attrName>style.visibility</p:attrName>
                                        </p:attrNameLst>
                                      </p:cBhvr>
                                      <p:to>
                                        <p:strVal val="hidden"/>
                                      </p:to>
                                    </p:set>
                                  </p:sub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4" fill="hold" nodeType="clickEffect">
                                  <p:stCondLst>
                                    <p:cond delay="0"/>
                                  </p:stCondLst>
                                  <p:childTnLst>
                                    <p:set>
                                      <p:cBhvr>
                                        <p:cTn id="101" dur="1" fill="hold">
                                          <p:stCondLst>
                                            <p:cond delay="0"/>
                                          </p:stCondLst>
                                        </p:cTn>
                                        <p:tgtEl>
                                          <p:spTgt spid="33819"/>
                                        </p:tgtEl>
                                        <p:attrNameLst>
                                          <p:attrName>style.visibility</p:attrName>
                                        </p:attrNameLst>
                                      </p:cBhvr>
                                      <p:to>
                                        <p:strVal val="visible"/>
                                      </p:to>
                                    </p:set>
                                    <p:animEffect transition="in" filter="wipe(down)">
                                      <p:cBhvr>
                                        <p:cTn id="102" dur="500"/>
                                        <p:tgtEl>
                                          <p:spTgt spid="33819"/>
                                        </p:tgtEl>
                                      </p:cBhvr>
                                    </p:animEffect>
                                  </p:childTnLst>
                                  <p:subTnLst>
                                    <p:set>
                                      <p:cBhvr override="childStyle">
                                        <p:cTn dur="1" fill="hold" display="0" masterRel="nextClick" afterEffect="1"/>
                                        <p:tgtEl>
                                          <p:spTgt spid="33819"/>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1" fill="hold" nodeType="clickEffect">
                                  <p:stCondLst>
                                    <p:cond delay="0"/>
                                  </p:stCondLst>
                                  <p:childTnLst>
                                    <p:set>
                                      <p:cBhvr>
                                        <p:cTn id="106" dur="1" fill="hold">
                                          <p:stCondLst>
                                            <p:cond delay="0"/>
                                          </p:stCondLst>
                                        </p:cTn>
                                        <p:tgtEl>
                                          <p:spTgt spid="33809"/>
                                        </p:tgtEl>
                                        <p:attrNameLst>
                                          <p:attrName>style.visibility</p:attrName>
                                        </p:attrNameLst>
                                      </p:cBhvr>
                                      <p:to>
                                        <p:strVal val="visible"/>
                                      </p:to>
                                    </p:set>
                                    <p:animEffect transition="in" filter="wipe(up)">
                                      <p:cBhvr>
                                        <p:cTn id="107" dur="500"/>
                                        <p:tgtEl>
                                          <p:spTgt spid="33809"/>
                                        </p:tgtEl>
                                      </p:cBhvr>
                                    </p:animEffect>
                                  </p:childTnLst>
                                  <p:subTnLst>
                                    <p:set>
                                      <p:cBhvr override="childStyle">
                                        <p:cTn dur="1" fill="hold" display="0" masterRel="nextClick" afterEffect="1"/>
                                        <p:tgtEl>
                                          <p:spTgt spid="33809"/>
                                        </p:tgtEl>
                                        <p:attrNameLst>
                                          <p:attrName>style.visibility</p:attrName>
                                        </p:attrNameLst>
                                      </p:cBhvr>
                                      <p:to>
                                        <p:strVal val="hidden"/>
                                      </p:to>
                                    </p:set>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nodeType="clickEffect">
                                  <p:stCondLst>
                                    <p:cond delay="0"/>
                                  </p:stCondLst>
                                  <p:childTnLst>
                                    <p:set>
                                      <p:cBhvr>
                                        <p:cTn id="111" dur="1" fill="hold">
                                          <p:stCondLst>
                                            <p:cond delay="0"/>
                                          </p:stCondLst>
                                        </p:cTn>
                                        <p:tgtEl>
                                          <p:spTgt spid="33820"/>
                                        </p:tgtEl>
                                        <p:attrNameLst>
                                          <p:attrName>style.visibility</p:attrName>
                                        </p:attrNameLst>
                                      </p:cBhvr>
                                      <p:to>
                                        <p:strVal val="visible"/>
                                      </p:to>
                                    </p:set>
                                    <p:animEffect transition="in" filter="wipe(down)">
                                      <p:cBhvr>
                                        <p:cTn id="112" dur="500"/>
                                        <p:tgtEl>
                                          <p:spTgt spid="33820"/>
                                        </p:tgtEl>
                                      </p:cBhvr>
                                    </p:animEffect>
                                  </p:childTnLst>
                                  <p:subTnLst>
                                    <p:set>
                                      <p:cBhvr override="childStyle">
                                        <p:cTn dur="1" fill="hold" display="0" masterRel="nextClick" afterEffect="1"/>
                                        <p:tgtEl>
                                          <p:spTgt spid="33820"/>
                                        </p:tgtEl>
                                        <p:attrNameLst>
                                          <p:attrName>style.visibility</p:attrName>
                                        </p:attrNameLst>
                                      </p:cBhvr>
                                      <p:to>
                                        <p:strVal val="hidden"/>
                                      </p:to>
                                    </p:set>
                                  </p:sub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33810"/>
                                        </p:tgtEl>
                                        <p:attrNameLst>
                                          <p:attrName>style.visibility</p:attrName>
                                        </p:attrNameLst>
                                      </p:cBhvr>
                                      <p:to>
                                        <p:strVal val="visible"/>
                                      </p:to>
                                    </p:set>
                                    <p:animEffect transition="in" filter="wipe(up)">
                                      <p:cBhvr>
                                        <p:cTn id="117" dur="500"/>
                                        <p:tgtEl>
                                          <p:spTgt spid="33810"/>
                                        </p:tgtEl>
                                      </p:cBhvr>
                                    </p:animEffect>
                                  </p:childTnLst>
                                  <p:subTnLst>
                                    <p:set>
                                      <p:cBhvr override="childStyle">
                                        <p:cTn dur="1" fill="hold" display="0" masterRel="nextClick" afterEffect="1"/>
                                        <p:tgtEl>
                                          <p:spTgt spid="338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18" name="WordArt 2">
            <a:extLst>
              <a:ext uri="{FF2B5EF4-FFF2-40B4-BE49-F238E27FC236}">
                <a16:creationId xmlns:a16="http://schemas.microsoft.com/office/drawing/2014/main" id="{718C1AA3-0FA4-7C79-0571-EDC3C3F59612}"/>
              </a:ext>
            </a:extLst>
          </p:cNvPr>
          <p:cNvSpPr>
            <a:spLocks noChangeArrowheads="1" noChangeShapeType="1" noTextEdit="1"/>
          </p:cNvSpPr>
          <p:nvPr/>
        </p:nvSpPr>
        <p:spPr bwMode="auto">
          <a:xfrm>
            <a:off x="1752600" y="152401"/>
            <a:ext cx="23241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b="1" kern="10">
                <a:ln w="9525">
                  <a:solidFill>
                    <a:srgbClr val="C0C0C0"/>
                  </a:solidFill>
                  <a:round/>
                  <a:headEnd/>
                  <a:tailEnd/>
                </a:ln>
                <a:blipFill dpi="0" rotWithShape="0">
                  <a:blip r:embed="rId2"/>
                  <a:srcRect/>
                  <a:tile tx="0" ty="0" sx="100000" sy="100000" flip="none" algn="tl"/>
                </a:blipFill>
                <a:latin typeface="Arial" panose="020B0604020202020204" pitchFamily="34" charset="0"/>
                <a:cs typeface="Arial" panose="020B0604020202020204" pitchFamily="34" charset="0"/>
              </a:rPr>
              <a:t>Allegory?</a:t>
            </a:r>
          </a:p>
        </p:txBody>
      </p:sp>
      <p:sp>
        <p:nvSpPr>
          <p:cNvPr id="34819" name="WordArt 3">
            <a:extLst>
              <a:ext uri="{FF2B5EF4-FFF2-40B4-BE49-F238E27FC236}">
                <a16:creationId xmlns:a16="http://schemas.microsoft.com/office/drawing/2014/main" id="{C5150E5B-C233-635B-8C7D-DFB9EF9B8A83}"/>
              </a:ext>
            </a:extLst>
          </p:cNvPr>
          <p:cNvSpPr>
            <a:spLocks noChangeArrowheads="1" noChangeShapeType="1" noTextEdit="1"/>
          </p:cNvSpPr>
          <p:nvPr/>
        </p:nvSpPr>
        <p:spPr bwMode="auto">
          <a:xfrm rot="1609332">
            <a:off x="7620000" y="762001"/>
            <a:ext cx="3048000" cy="57467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0" fontAlgn="base" hangingPunct="0">
              <a:spcBef>
                <a:spcPct val="0"/>
              </a:spcBef>
              <a:spcAft>
                <a:spcPct val="0"/>
              </a:spcAft>
            </a:pPr>
            <a:r>
              <a:rPr lang="en-US" sz="3600" b="1" kern="10">
                <a:ln w="9525">
                  <a:solidFill>
                    <a:srgbClr val="C0C0C0"/>
                  </a:solidFill>
                  <a:round/>
                  <a:headEnd/>
                  <a:tailEnd/>
                </a:ln>
                <a:blipFill dpi="0" rotWithShape="0">
                  <a:blip r:embed="rId2"/>
                  <a:srcRect/>
                  <a:tile tx="0" ty="0" sx="100000" sy="100000" flip="none" algn="tl"/>
                </a:blipFill>
                <a:latin typeface="Arial" panose="020B0604020202020204" pitchFamily="34" charset="0"/>
                <a:cs typeface="Arial" panose="020B0604020202020204" pitchFamily="34" charset="0"/>
              </a:rPr>
              <a:t>Anthology?</a:t>
            </a:r>
          </a:p>
        </p:txBody>
      </p:sp>
      <p:sp>
        <p:nvSpPr>
          <p:cNvPr id="34820" name="Text Box 4">
            <a:extLst>
              <a:ext uri="{FF2B5EF4-FFF2-40B4-BE49-F238E27FC236}">
                <a16:creationId xmlns:a16="http://schemas.microsoft.com/office/drawing/2014/main" id="{7E9FE534-9A49-7C88-6F69-F02C4B0C70F3}"/>
              </a:ext>
            </a:extLst>
          </p:cNvPr>
          <p:cNvSpPr txBox="1">
            <a:spLocks noChangeArrowheads="1"/>
          </p:cNvSpPr>
          <p:nvPr/>
        </p:nvSpPr>
        <p:spPr bwMode="auto">
          <a:xfrm>
            <a:off x="2286000" y="1828800"/>
            <a:ext cx="72390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ts val="600"/>
              </a:spcAft>
            </a:pPr>
            <a:r>
              <a:rPr lang="en-US" altLang="en-US" sz="2400" b="1">
                <a:solidFill>
                  <a:srgbClr val="FFFF00"/>
                </a:solidFill>
                <a:latin typeface="Verdana" panose="020B0604030504040204" pitchFamily="34" charset="0"/>
              </a:rPr>
              <a:t>CONCLUSION: The Song…</a:t>
            </a:r>
          </a:p>
          <a:p>
            <a:pPr eaLnBrk="0" fontAlgn="base" hangingPunct="0">
              <a:spcBef>
                <a:spcPct val="0"/>
              </a:spcBef>
              <a:spcAft>
                <a:spcPts val="600"/>
              </a:spcAft>
            </a:pPr>
            <a:endParaRPr lang="en-US" altLang="en-US" sz="2400" b="1">
              <a:solidFill>
                <a:srgbClr val="FFFF00"/>
              </a:solidFill>
              <a:latin typeface="Verdana" panose="020B0604030504040204" pitchFamily="34" charset="0"/>
            </a:endParaRPr>
          </a:p>
          <a:p>
            <a:pPr eaLnBrk="0" fontAlgn="base" hangingPunct="0">
              <a:spcBef>
                <a:spcPct val="0"/>
              </a:spcBef>
              <a:spcAft>
                <a:spcPts val="600"/>
              </a:spcAft>
            </a:pPr>
            <a:r>
              <a:rPr lang="en-US" altLang="en-US" sz="2400" b="1">
                <a:solidFill>
                  <a:srgbClr val="FFFF00"/>
                </a:solidFill>
                <a:latin typeface="Verdana" panose="020B0604030504040204" pitchFamily="34" charset="0"/>
                <a:cs typeface="Times New Roman" panose="02020603050405020304" pitchFamily="18" charset="0"/>
              </a:rPr>
              <a:t>...</a:t>
            </a:r>
            <a:r>
              <a:rPr lang="en-US" altLang="en-US" sz="2400" b="1">
                <a:solidFill>
                  <a:srgbClr val="FFFF00"/>
                </a:solidFill>
                <a:latin typeface="Verdana" panose="020B0604030504040204" pitchFamily="34" charset="0"/>
              </a:rPr>
              <a:t>celebrates romantic, sexual love.</a:t>
            </a:r>
          </a:p>
          <a:p>
            <a:pPr eaLnBrk="0" fontAlgn="base" hangingPunct="0">
              <a:spcBef>
                <a:spcPct val="0"/>
              </a:spcBef>
              <a:spcAft>
                <a:spcPts val="600"/>
              </a:spcAft>
            </a:pPr>
            <a:endParaRPr lang="en-US" altLang="en-US" sz="2400" b="1">
              <a:solidFill>
                <a:srgbClr val="FFFF00"/>
              </a:solidFill>
              <a:latin typeface="Verdana" panose="020B0604030504040204" pitchFamily="34" charset="0"/>
            </a:endParaRPr>
          </a:p>
          <a:p>
            <a:pPr eaLnBrk="0" fontAlgn="base" hangingPunct="0">
              <a:spcBef>
                <a:spcPct val="0"/>
              </a:spcBef>
              <a:spcAft>
                <a:spcPct val="0"/>
              </a:spcAft>
            </a:pPr>
            <a:r>
              <a:rPr lang="en-US" altLang="en-US" sz="2400" b="1">
                <a:solidFill>
                  <a:srgbClr val="FFFF00"/>
                </a:solidFill>
                <a:latin typeface="Verdana" panose="020B0604030504040204" pitchFamily="34" charset="0"/>
                <a:cs typeface="Times New Roman" panose="02020603050405020304" pitchFamily="18" charset="0"/>
              </a:rPr>
              <a:t>...</a:t>
            </a:r>
            <a:r>
              <a:rPr lang="en-US" altLang="en-US" sz="2400" b="1">
                <a:solidFill>
                  <a:srgbClr val="FFFF00"/>
                </a:solidFill>
                <a:latin typeface="Verdana" panose="020B0604030504040204" pitchFamily="34" charset="0"/>
              </a:rPr>
              <a:t>is a unit, composed of several parts designed to fit together as a whole.</a:t>
            </a:r>
          </a:p>
          <a:p>
            <a:pPr eaLnBrk="0" fontAlgn="base" hangingPunct="0">
              <a:spcBef>
                <a:spcPct val="0"/>
              </a:spcBef>
              <a:spcAft>
                <a:spcPct val="0"/>
              </a:spcAft>
            </a:pPr>
            <a:endParaRPr lang="en-US" altLang="en-US" sz="2400" b="1">
              <a:solidFill>
                <a:srgbClr val="FFFF00"/>
              </a:solidFill>
              <a:latin typeface="Verdana" panose="020B0604030504040204" pitchFamily="34" charset="0"/>
            </a:endParaRPr>
          </a:p>
          <a:p>
            <a:pPr eaLnBrk="0" fontAlgn="base" hangingPunct="0">
              <a:spcBef>
                <a:spcPct val="0"/>
              </a:spcBef>
              <a:spcAft>
                <a:spcPct val="0"/>
              </a:spcAft>
            </a:pPr>
            <a:r>
              <a:rPr lang="en-US" altLang="en-US" sz="2400" b="1">
                <a:solidFill>
                  <a:srgbClr val="FFFF00"/>
                </a:solidFill>
                <a:latin typeface="Verdana" panose="020B0604030504040204" pitchFamily="34" charset="0"/>
              </a:rPr>
              <a:t>...the case for unity seems to point to a climactic point at the center of the Song which raises questions I cannot yet answer.</a:t>
            </a:r>
            <a:endParaRPr lang="en-US" altLang="en-US" sz="2400" b="1">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48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82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482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48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34224" y="630316"/>
            <a:ext cx="12057775" cy="630313"/>
          </a:xfrm>
        </p:spPr>
        <p:txBody>
          <a:bodyPr>
            <a:noAutofit/>
          </a:bodyPr>
          <a:lstStyle/>
          <a:p>
            <a:r>
              <a:rPr lang="en-US" sz="3600" dirty="0">
                <a:solidFill>
                  <a:schemeClr val="accent2">
                    <a:lumMod val="20000"/>
                    <a:lumOff val="80000"/>
                  </a:schemeClr>
                </a:solidFill>
                <a:latin typeface="Ravie" panose="04040805050809020602" pitchFamily="82" charset="0"/>
              </a:rPr>
              <a:t>Written as poetry full of wisdom</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11061" y="2256639"/>
            <a:ext cx="11780938" cy="4278385"/>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rPr>
              <a:t>Introduction &amp; methodology</a:t>
            </a: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3" action="ppaction://hlinksldjump"/>
              </a:rPr>
              <a:t>Dramatization Of Romantic Love</a:t>
            </a:r>
            <a:endParaRPr lang="en-US" sz="3600" dirty="0">
              <a:solidFill>
                <a:schemeClr val="accent1">
                  <a:lumMod val="20000"/>
                  <a:lumOff val="80000"/>
                </a:schemeClr>
              </a:solidFill>
              <a:latin typeface="Castellar" panose="020A0402060406010301" pitchFamily="18" charset="0"/>
            </a:endParaRP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4" action="ppaction://hlinksldjump"/>
              </a:rPr>
              <a:t>Expository Analysis Chapter &amp; Verse</a:t>
            </a:r>
            <a:endParaRPr lang="en-US" sz="3600" dirty="0">
              <a:solidFill>
                <a:schemeClr val="accent1">
                  <a:lumMod val="20000"/>
                  <a:lumOff val="80000"/>
                </a:schemeClr>
              </a:solidFill>
              <a:latin typeface="Castellar" panose="020A0402060406010301" pitchFamily="18" charset="0"/>
            </a:endParaRP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5" action="ppaction://hlinksldjump"/>
              </a:rPr>
              <a:t>Timeless Wisdom @Marriage &amp; Dating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20489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The song of Solomon answers questions about romantic love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4771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9645C3-ED40-A948-0E98-99ED93BDD8B2}"/>
              </a:ext>
            </a:extLst>
          </p:cNvPr>
          <p:cNvSpPr>
            <a:spLocks noGrp="1" noChangeArrowheads="1"/>
          </p:cNvSpPr>
          <p:nvPr>
            <p:ph type="title"/>
          </p:nvPr>
        </p:nvSpPr>
        <p:spPr/>
        <p:txBody>
          <a:bodyPr/>
          <a:lstStyle/>
          <a:p>
            <a:endParaRPr lang="en-US" altLang="en-US"/>
          </a:p>
        </p:txBody>
      </p:sp>
      <p:sp>
        <p:nvSpPr>
          <p:cNvPr id="4099" name="Rectangle 3">
            <a:extLst>
              <a:ext uri="{FF2B5EF4-FFF2-40B4-BE49-F238E27FC236}">
                <a16:creationId xmlns:a16="http://schemas.microsoft.com/office/drawing/2014/main" id="{6BADA7FD-6891-EEA0-BACD-E0E4E477906C}"/>
              </a:ext>
            </a:extLst>
          </p:cNvPr>
          <p:cNvSpPr>
            <a:spLocks noGrp="1" noChangeArrowheads="1"/>
          </p:cNvSpPr>
          <p:nvPr>
            <p:ph type="body" idx="1"/>
          </p:nvPr>
        </p:nvSpPr>
        <p:spPr/>
        <p:txBody>
          <a:bodyPr/>
          <a:lstStyle/>
          <a:p>
            <a:endParaRPr lang="en-US" altLang="en-US"/>
          </a:p>
        </p:txBody>
      </p:sp>
      <p:pic>
        <p:nvPicPr>
          <p:cNvPr id="4100" name="Picture 4">
            <a:extLst>
              <a:ext uri="{FF2B5EF4-FFF2-40B4-BE49-F238E27FC236}">
                <a16:creationId xmlns:a16="http://schemas.microsoft.com/office/drawing/2014/main" id="{231E2093-2AC7-A3E7-C9D8-BC23DFA44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453ED8-F6AC-9461-409B-66F488230419}"/>
              </a:ext>
            </a:extLst>
          </p:cNvPr>
          <p:cNvSpPr>
            <a:spLocks noGrp="1" noChangeArrowheads="1"/>
          </p:cNvSpPr>
          <p:nvPr>
            <p:ph type="title"/>
          </p:nvPr>
        </p:nvSpPr>
        <p:spPr/>
        <p:txBody>
          <a:bodyPr/>
          <a:lstStyle/>
          <a:p>
            <a:endParaRPr lang="en-US" altLang="en-US"/>
          </a:p>
        </p:txBody>
      </p:sp>
      <p:sp>
        <p:nvSpPr>
          <p:cNvPr id="6147" name="Rectangle 3">
            <a:extLst>
              <a:ext uri="{FF2B5EF4-FFF2-40B4-BE49-F238E27FC236}">
                <a16:creationId xmlns:a16="http://schemas.microsoft.com/office/drawing/2014/main" id="{3896C9F3-20C5-951E-1CA9-A96C68779097}"/>
              </a:ext>
            </a:extLst>
          </p:cNvPr>
          <p:cNvSpPr>
            <a:spLocks noGrp="1" noChangeArrowheads="1"/>
          </p:cNvSpPr>
          <p:nvPr>
            <p:ph type="body" idx="1"/>
          </p:nvPr>
        </p:nvSpPr>
        <p:spPr/>
        <p:txBody>
          <a:bodyPr/>
          <a:lstStyle/>
          <a:p>
            <a:endParaRPr lang="en-US" altLang="en-US"/>
          </a:p>
        </p:txBody>
      </p:sp>
      <p:pic>
        <p:nvPicPr>
          <p:cNvPr id="6148" name="Picture 4">
            <a:extLst>
              <a:ext uri="{FF2B5EF4-FFF2-40B4-BE49-F238E27FC236}">
                <a16:creationId xmlns:a16="http://schemas.microsoft.com/office/drawing/2014/main" id="{8ACF1EB2-D3B8-FEF7-6F3D-229C6CAC5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a:extLst>
              <a:ext uri="{FF2B5EF4-FFF2-40B4-BE49-F238E27FC236}">
                <a16:creationId xmlns:a16="http://schemas.microsoft.com/office/drawing/2014/main" id="{AC99EE29-9239-D700-6BD8-46E33C9697F1}"/>
              </a:ext>
            </a:extLst>
          </p:cNvPr>
          <p:cNvSpPr txBox="1">
            <a:spLocks noChangeArrowheads="1"/>
          </p:cNvSpPr>
          <p:nvPr/>
        </p:nvSpPr>
        <p:spPr bwMode="auto">
          <a:xfrm>
            <a:off x="5717406" y="2362200"/>
            <a:ext cx="44468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i="1" dirty="0">
                <a:solidFill>
                  <a:srgbClr val="FFFFFF"/>
                </a:solidFill>
                <a:latin typeface="Arial" panose="020B0604020202020204" pitchFamily="34" charset="0"/>
              </a:rPr>
              <a:t>A challenging book!</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453ED8-F6AC-9461-409B-66F488230419}"/>
              </a:ext>
            </a:extLst>
          </p:cNvPr>
          <p:cNvSpPr>
            <a:spLocks noGrp="1" noChangeArrowheads="1"/>
          </p:cNvSpPr>
          <p:nvPr>
            <p:ph type="title"/>
          </p:nvPr>
        </p:nvSpPr>
        <p:spPr/>
        <p:txBody>
          <a:bodyPr/>
          <a:lstStyle/>
          <a:p>
            <a:endParaRPr lang="en-US" altLang="en-US"/>
          </a:p>
        </p:txBody>
      </p:sp>
      <p:sp>
        <p:nvSpPr>
          <p:cNvPr id="6147" name="Rectangle 3">
            <a:extLst>
              <a:ext uri="{FF2B5EF4-FFF2-40B4-BE49-F238E27FC236}">
                <a16:creationId xmlns:a16="http://schemas.microsoft.com/office/drawing/2014/main" id="{3896C9F3-20C5-951E-1CA9-A96C68779097}"/>
              </a:ext>
            </a:extLst>
          </p:cNvPr>
          <p:cNvSpPr>
            <a:spLocks noGrp="1" noChangeArrowheads="1"/>
          </p:cNvSpPr>
          <p:nvPr>
            <p:ph type="body" idx="1"/>
          </p:nvPr>
        </p:nvSpPr>
        <p:spPr/>
        <p:txBody>
          <a:bodyPr/>
          <a:lstStyle/>
          <a:p>
            <a:endParaRPr lang="en-US" altLang="en-US"/>
          </a:p>
        </p:txBody>
      </p:sp>
      <p:pic>
        <p:nvPicPr>
          <p:cNvPr id="6148" name="Picture 4">
            <a:extLst>
              <a:ext uri="{FF2B5EF4-FFF2-40B4-BE49-F238E27FC236}">
                <a16:creationId xmlns:a16="http://schemas.microsoft.com/office/drawing/2014/main" id="{8ACF1EB2-D3B8-FEF7-6F3D-229C6CAC5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a:extLst>
              <a:ext uri="{FF2B5EF4-FFF2-40B4-BE49-F238E27FC236}">
                <a16:creationId xmlns:a16="http://schemas.microsoft.com/office/drawing/2014/main" id="{AC99EE29-9239-D700-6BD8-46E33C9697F1}"/>
              </a:ext>
            </a:extLst>
          </p:cNvPr>
          <p:cNvSpPr txBox="1">
            <a:spLocks noChangeArrowheads="1"/>
          </p:cNvSpPr>
          <p:nvPr/>
        </p:nvSpPr>
        <p:spPr bwMode="auto">
          <a:xfrm>
            <a:off x="5746282" y="2362200"/>
            <a:ext cx="423511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i="1" dirty="0">
                <a:solidFill>
                  <a:srgbClr val="FFFFFF"/>
                </a:solidFill>
                <a:latin typeface="Arial" panose="020B0604020202020204" pitchFamily="34" charset="0"/>
              </a:rPr>
              <a:t>Origen &amp; Jerome Reported That Old Testament Students  Traditionally Delayed Reading The Song of Solomon Until Reaching The Age of Thirty</a:t>
            </a:r>
          </a:p>
        </p:txBody>
      </p:sp>
    </p:spTree>
    <p:extLst>
      <p:ext uri="{BB962C8B-B14F-4D97-AF65-F5344CB8AC3E}">
        <p14:creationId xmlns:p14="http://schemas.microsoft.com/office/powerpoint/2010/main" val="119134179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1ABF624-AD0A-D7F6-FE8F-DEF35E843DF6}"/>
              </a:ext>
            </a:extLst>
          </p:cNvPr>
          <p:cNvSpPr>
            <a:spLocks noGrp="1" noChangeArrowheads="1"/>
          </p:cNvSpPr>
          <p:nvPr>
            <p:ph type="title"/>
          </p:nvPr>
        </p:nvSpPr>
        <p:spPr/>
        <p:txBody>
          <a:bodyPr/>
          <a:lstStyle/>
          <a:p>
            <a:endParaRPr lang="en-US" altLang="en-US"/>
          </a:p>
        </p:txBody>
      </p:sp>
      <p:sp>
        <p:nvSpPr>
          <p:cNvPr id="9219" name="Rectangle 3">
            <a:extLst>
              <a:ext uri="{FF2B5EF4-FFF2-40B4-BE49-F238E27FC236}">
                <a16:creationId xmlns:a16="http://schemas.microsoft.com/office/drawing/2014/main" id="{B1109357-379F-7555-CF9C-DF2429842BCC}"/>
              </a:ext>
            </a:extLst>
          </p:cNvPr>
          <p:cNvSpPr>
            <a:spLocks noGrp="1" noChangeArrowheads="1"/>
          </p:cNvSpPr>
          <p:nvPr>
            <p:ph type="body" idx="1"/>
          </p:nvPr>
        </p:nvSpPr>
        <p:spPr/>
        <p:txBody>
          <a:bodyPr/>
          <a:lstStyle/>
          <a:p>
            <a:endParaRPr lang="en-US" altLang="en-US"/>
          </a:p>
        </p:txBody>
      </p:sp>
      <p:pic>
        <p:nvPicPr>
          <p:cNvPr id="9220" name="Picture 4">
            <a:extLst>
              <a:ext uri="{FF2B5EF4-FFF2-40B4-BE49-F238E27FC236}">
                <a16:creationId xmlns:a16="http://schemas.microsoft.com/office/drawing/2014/main" id="{AFB27EFA-EB1C-6617-47B6-8B8217099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a:extLst>
              <a:ext uri="{FF2B5EF4-FFF2-40B4-BE49-F238E27FC236}">
                <a16:creationId xmlns:a16="http://schemas.microsoft.com/office/drawing/2014/main" id="{DFAD519E-8746-6467-F646-EEA854B0586E}"/>
              </a:ext>
            </a:extLst>
          </p:cNvPr>
          <p:cNvSpPr txBox="1">
            <a:spLocks noChangeArrowheads="1"/>
          </p:cNvSpPr>
          <p:nvPr/>
        </p:nvSpPr>
        <p:spPr bwMode="auto">
          <a:xfrm>
            <a:off x="5867400" y="2362201"/>
            <a:ext cx="4038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i="1" dirty="0">
                <a:solidFill>
                  <a:srgbClr val="FFFFFF"/>
                </a:solidFill>
                <a:latin typeface="Arial" panose="020B0604020202020204" pitchFamily="34" charset="0"/>
              </a:rPr>
              <a:t>A challenging book!</a:t>
            </a:r>
          </a:p>
          <a:p>
            <a:pPr fontAlgn="base">
              <a:spcBef>
                <a:spcPct val="50000"/>
              </a:spcBef>
              <a:spcAft>
                <a:spcPct val="0"/>
              </a:spcAft>
            </a:pPr>
            <a:r>
              <a:rPr lang="en-US" altLang="en-US" sz="2800" i="1" dirty="0">
                <a:solidFill>
                  <a:srgbClr val="FFFFFF"/>
                </a:solidFill>
                <a:latin typeface="Arial" panose="020B0604020202020204" pitchFamily="34" charset="0"/>
              </a:rPr>
              <a:t>Approached four ways</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F6BF946-C461-CD9F-F713-90D177CC9917}"/>
              </a:ext>
            </a:extLst>
          </p:cNvPr>
          <p:cNvSpPr>
            <a:spLocks noGrp="1" noChangeArrowheads="1"/>
          </p:cNvSpPr>
          <p:nvPr>
            <p:ph type="body" idx="1"/>
          </p:nvPr>
        </p:nvSpPr>
        <p:spPr>
          <a:xfrm>
            <a:off x="2819400" y="1600200"/>
            <a:ext cx="6629400" cy="5029200"/>
          </a:xfrm>
        </p:spPr>
        <p:txBody>
          <a:bodyPr/>
          <a:lstStyle/>
          <a:p>
            <a:pPr marL="609600" indent="-609600">
              <a:buFont typeface="Wingdings" panose="05000000000000000000" pitchFamily="2" charset="2"/>
              <a:buAutoNum type="arabicPeriod"/>
            </a:pPr>
            <a:r>
              <a:rPr lang="en-US" altLang="en-US"/>
              <a:t>Allegorical (Jewish; Christian)</a:t>
            </a:r>
          </a:p>
          <a:p>
            <a:pPr marL="609600" indent="-609600">
              <a:buFont typeface="Wingdings" panose="05000000000000000000" pitchFamily="2" charset="2"/>
              <a:buAutoNum type="arabicPeriod"/>
            </a:pPr>
            <a:r>
              <a:rPr lang="en-US" altLang="en-US"/>
              <a:t>Typological</a:t>
            </a:r>
          </a:p>
          <a:p>
            <a:pPr marL="609600" indent="-609600">
              <a:buFont typeface="Wingdings" panose="05000000000000000000" pitchFamily="2" charset="2"/>
              <a:buAutoNum type="arabicPeriod"/>
            </a:pPr>
            <a:r>
              <a:rPr lang="en-US" altLang="en-US"/>
              <a:t>Anthological</a:t>
            </a:r>
          </a:p>
          <a:p>
            <a:pPr marL="609600" indent="-609600">
              <a:buFont typeface="Wingdings" panose="05000000000000000000" pitchFamily="2" charset="2"/>
              <a:buAutoNum type="arabicPeriod"/>
            </a:pPr>
            <a:r>
              <a:rPr lang="en-US" altLang="en-US"/>
              <a:t>Literal/Dramatic (Two Person; Three Person)</a:t>
            </a:r>
          </a:p>
          <a:p>
            <a:pPr marL="609600" indent="-609600"/>
            <a:endParaRPr lang="en-US" altLang="en-US"/>
          </a:p>
        </p:txBody>
      </p:sp>
      <p:sp>
        <p:nvSpPr>
          <p:cNvPr id="9219" name="Rectangle 3">
            <a:extLst>
              <a:ext uri="{FF2B5EF4-FFF2-40B4-BE49-F238E27FC236}">
                <a16:creationId xmlns:a16="http://schemas.microsoft.com/office/drawing/2014/main" id="{21D1A0BA-CBB1-E057-FAB3-485B1F2F2603}"/>
              </a:ext>
            </a:extLst>
          </p:cNvPr>
          <p:cNvSpPr>
            <a:spLocks noGrp="1" noChangeArrowheads="1"/>
          </p:cNvSpPr>
          <p:nvPr>
            <p:ph type="title"/>
          </p:nvPr>
        </p:nvSpPr>
        <p:spPr>
          <a:noFill/>
          <a:ln/>
        </p:spPr>
        <p:txBody>
          <a:bodyPr/>
          <a:lstStyle/>
          <a:p>
            <a:r>
              <a:rPr lang="en-US" altLang="en-US"/>
              <a:t>Methods of Interpreting the Song</a:t>
            </a:r>
          </a:p>
        </p:txBody>
      </p:sp>
    </p:spTree>
    <p:extLst>
      <p:ext uri="{BB962C8B-B14F-4D97-AF65-F5344CB8AC3E}">
        <p14:creationId xmlns:p14="http://schemas.microsoft.com/office/powerpoint/2010/main" val="2013326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DF551DE-E7F9-2805-927A-E132D53D1FC4}"/>
              </a:ext>
            </a:extLst>
          </p:cNvPr>
          <p:cNvSpPr>
            <a:spLocks noGrp="1" noChangeArrowheads="1"/>
          </p:cNvSpPr>
          <p:nvPr>
            <p:ph type="title"/>
          </p:nvPr>
        </p:nvSpPr>
        <p:spPr/>
        <p:txBody>
          <a:bodyPr/>
          <a:lstStyle/>
          <a:p>
            <a:endParaRPr lang="en-US" altLang="en-US"/>
          </a:p>
        </p:txBody>
      </p:sp>
      <p:sp>
        <p:nvSpPr>
          <p:cNvPr id="10243" name="Rectangle 3">
            <a:extLst>
              <a:ext uri="{FF2B5EF4-FFF2-40B4-BE49-F238E27FC236}">
                <a16:creationId xmlns:a16="http://schemas.microsoft.com/office/drawing/2014/main" id="{A9FE2A29-7185-FA42-BCD0-6539A2E1701C}"/>
              </a:ext>
            </a:extLst>
          </p:cNvPr>
          <p:cNvSpPr>
            <a:spLocks noGrp="1" noChangeArrowheads="1"/>
          </p:cNvSpPr>
          <p:nvPr>
            <p:ph type="body" idx="1"/>
          </p:nvPr>
        </p:nvSpPr>
        <p:spPr/>
        <p:txBody>
          <a:bodyPr/>
          <a:lstStyle/>
          <a:p>
            <a:endParaRPr lang="en-US" altLang="en-US"/>
          </a:p>
        </p:txBody>
      </p:sp>
      <p:pic>
        <p:nvPicPr>
          <p:cNvPr id="10244" name="Picture 4">
            <a:extLst>
              <a:ext uri="{FF2B5EF4-FFF2-40B4-BE49-F238E27FC236}">
                <a16:creationId xmlns:a16="http://schemas.microsoft.com/office/drawing/2014/main" id="{1DA55884-59E0-78C1-2BE5-9A7C5DC17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a:extLst>
              <a:ext uri="{FF2B5EF4-FFF2-40B4-BE49-F238E27FC236}">
                <a16:creationId xmlns:a16="http://schemas.microsoft.com/office/drawing/2014/main" id="{895D79EF-02E7-4C97-D75A-44D70431C4AE}"/>
              </a:ext>
            </a:extLst>
          </p:cNvPr>
          <p:cNvSpPr txBox="1">
            <a:spLocks noChangeArrowheads="1"/>
          </p:cNvSpPr>
          <p:nvPr/>
        </p:nvSpPr>
        <p:spPr bwMode="auto">
          <a:xfrm>
            <a:off x="5867400" y="2362200"/>
            <a:ext cx="403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i="1">
                <a:solidFill>
                  <a:srgbClr val="FFFFFF"/>
                </a:solidFill>
                <a:latin typeface="Arial" panose="020B0604020202020204" pitchFamily="34" charset="0"/>
              </a:rPr>
              <a:t>A challenging book!</a:t>
            </a:r>
          </a:p>
          <a:p>
            <a:pPr fontAlgn="base">
              <a:spcBef>
                <a:spcPct val="50000"/>
              </a:spcBef>
              <a:spcAft>
                <a:spcPct val="0"/>
              </a:spcAft>
            </a:pPr>
            <a:r>
              <a:rPr lang="en-US" altLang="en-US" sz="2400" i="1">
                <a:solidFill>
                  <a:srgbClr val="FFFFFF"/>
                </a:solidFill>
                <a:latin typeface="Arial" panose="020B0604020202020204" pitchFamily="34" charset="0"/>
              </a:rPr>
              <a:t>Approached four ways</a:t>
            </a:r>
          </a:p>
          <a:p>
            <a:pPr fontAlgn="base">
              <a:spcBef>
                <a:spcPct val="50000"/>
              </a:spcBef>
              <a:spcAft>
                <a:spcPct val="0"/>
              </a:spcAft>
            </a:pPr>
            <a:r>
              <a:rPr lang="en-US" altLang="en-US" sz="2400" i="1">
                <a:solidFill>
                  <a:srgbClr val="FFFFFF"/>
                </a:solidFill>
                <a:latin typeface="Arial" panose="020B0604020202020204" pitchFamily="34" charset="0"/>
              </a:rPr>
              <a:t>A biblical approach (2Tim. 3:16-17) requires identifying the main characters</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BF8F011-D5BB-44A9-D250-FB00A3244C30}"/>
              </a:ext>
            </a:extLst>
          </p:cNvPr>
          <p:cNvSpPr>
            <a:spLocks noGrp="1" noChangeArrowheads="1"/>
          </p:cNvSpPr>
          <p:nvPr>
            <p:ph type="title"/>
          </p:nvPr>
        </p:nvSpPr>
        <p:spPr/>
        <p:txBody>
          <a:bodyPr/>
          <a:lstStyle/>
          <a:p>
            <a:endParaRPr lang="en-US" altLang="en-US"/>
          </a:p>
        </p:txBody>
      </p:sp>
      <p:sp>
        <p:nvSpPr>
          <p:cNvPr id="7171" name="Rectangle 3">
            <a:extLst>
              <a:ext uri="{FF2B5EF4-FFF2-40B4-BE49-F238E27FC236}">
                <a16:creationId xmlns:a16="http://schemas.microsoft.com/office/drawing/2014/main" id="{E1AC9A2A-FF87-B4A3-BF69-0A5988F7F6BD}"/>
              </a:ext>
            </a:extLst>
          </p:cNvPr>
          <p:cNvSpPr>
            <a:spLocks noGrp="1" noChangeArrowheads="1"/>
          </p:cNvSpPr>
          <p:nvPr>
            <p:ph type="body" idx="1"/>
          </p:nvPr>
        </p:nvSpPr>
        <p:spPr/>
        <p:txBody>
          <a:bodyPr/>
          <a:lstStyle/>
          <a:p>
            <a:endParaRPr lang="en-US" altLang="en-US"/>
          </a:p>
        </p:txBody>
      </p:sp>
      <p:pic>
        <p:nvPicPr>
          <p:cNvPr id="7172" name="Picture 4">
            <a:extLst>
              <a:ext uri="{FF2B5EF4-FFF2-40B4-BE49-F238E27FC236}">
                <a16:creationId xmlns:a16="http://schemas.microsoft.com/office/drawing/2014/main" id="{570405B2-1B87-2907-9789-79D683601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5">
            <a:extLst>
              <a:ext uri="{FF2B5EF4-FFF2-40B4-BE49-F238E27FC236}">
                <a16:creationId xmlns:a16="http://schemas.microsoft.com/office/drawing/2014/main" id="{D5FD3358-B270-A4A8-541D-409847AF361A}"/>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AF55871-91ED-55BD-B62C-BE3FD535E31E}"/>
              </a:ext>
            </a:extLst>
          </p:cNvPr>
          <p:cNvSpPr>
            <a:spLocks noGrp="1" noChangeArrowheads="1"/>
          </p:cNvSpPr>
          <p:nvPr>
            <p:ph type="title"/>
          </p:nvPr>
        </p:nvSpPr>
        <p:spPr/>
        <p:txBody>
          <a:bodyPr/>
          <a:lstStyle/>
          <a:p>
            <a:endParaRPr lang="en-US" altLang="en-US"/>
          </a:p>
        </p:txBody>
      </p:sp>
      <p:sp>
        <p:nvSpPr>
          <p:cNvPr id="11267" name="Rectangle 3">
            <a:extLst>
              <a:ext uri="{FF2B5EF4-FFF2-40B4-BE49-F238E27FC236}">
                <a16:creationId xmlns:a16="http://schemas.microsoft.com/office/drawing/2014/main" id="{0B81C09C-61A6-EEE1-4E55-0566D0B7EC76}"/>
              </a:ext>
            </a:extLst>
          </p:cNvPr>
          <p:cNvSpPr>
            <a:spLocks noGrp="1" noChangeArrowheads="1"/>
          </p:cNvSpPr>
          <p:nvPr>
            <p:ph type="body" idx="1"/>
          </p:nvPr>
        </p:nvSpPr>
        <p:spPr/>
        <p:txBody>
          <a:bodyPr/>
          <a:lstStyle/>
          <a:p>
            <a:endParaRPr lang="en-US" altLang="en-US"/>
          </a:p>
        </p:txBody>
      </p:sp>
      <p:pic>
        <p:nvPicPr>
          <p:cNvPr id="11268" name="Picture 4">
            <a:extLst>
              <a:ext uri="{FF2B5EF4-FFF2-40B4-BE49-F238E27FC236}">
                <a16:creationId xmlns:a16="http://schemas.microsoft.com/office/drawing/2014/main" id="{135EF009-244F-5005-FCAF-1A9C9D5B6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a:extLst>
              <a:ext uri="{FF2B5EF4-FFF2-40B4-BE49-F238E27FC236}">
                <a16:creationId xmlns:a16="http://schemas.microsoft.com/office/drawing/2014/main" id="{0A75714C-8243-86BA-B459-D0168C9E5549}"/>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1270" name="Text Box 6">
            <a:extLst>
              <a:ext uri="{FF2B5EF4-FFF2-40B4-BE49-F238E27FC236}">
                <a16:creationId xmlns:a16="http://schemas.microsoft.com/office/drawing/2014/main" id="{4E336BEF-341E-1ED6-D0CD-6A24FA99889F}"/>
              </a:ext>
            </a:extLst>
          </p:cNvPr>
          <p:cNvSpPr txBox="1">
            <a:spLocks noChangeArrowheads="1"/>
          </p:cNvSpPr>
          <p:nvPr/>
        </p:nvSpPr>
        <p:spPr bwMode="auto">
          <a:xfrm>
            <a:off x="5867400" y="3429001"/>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A brief history:</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7F6C0B6-0AC8-DC1A-AE1B-8037E43783E3}"/>
              </a:ext>
            </a:extLst>
          </p:cNvPr>
          <p:cNvSpPr>
            <a:spLocks noGrp="1" noChangeArrowheads="1"/>
          </p:cNvSpPr>
          <p:nvPr>
            <p:ph type="title"/>
          </p:nvPr>
        </p:nvSpPr>
        <p:spPr/>
        <p:txBody>
          <a:bodyPr/>
          <a:lstStyle/>
          <a:p>
            <a:endParaRPr lang="en-US" altLang="en-US"/>
          </a:p>
        </p:txBody>
      </p:sp>
      <p:sp>
        <p:nvSpPr>
          <p:cNvPr id="13315" name="Rectangle 3">
            <a:extLst>
              <a:ext uri="{FF2B5EF4-FFF2-40B4-BE49-F238E27FC236}">
                <a16:creationId xmlns:a16="http://schemas.microsoft.com/office/drawing/2014/main" id="{32BA2B05-A61E-E8D9-4184-D3CE61B4BA38}"/>
              </a:ext>
            </a:extLst>
          </p:cNvPr>
          <p:cNvSpPr>
            <a:spLocks noGrp="1" noChangeArrowheads="1"/>
          </p:cNvSpPr>
          <p:nvPr>
            <p:ph type="body" idx="1"/>
          </p:nvPr>
        </p:nvSpPr>
        <p:spPr/>
        <p:txBody>
          <a:bodyPr/>
          <a:lstStyle/>
          <a:p>
            <a:endParaRPr lang="en-US" altLang="en-US"/>
          </a:p>
        </p:txBody>
      </p:sp>
      <p:pic>
        <p:nvPicPr>
          <p:cNvPr id="13316" name="Picture 4">
            <a:extLst>
              <a:ext uri="{FF2B5EF4-FFF2-40B4-BE49-F238E27FC236}">
                <a16:creationId xmlns:a16="http://schemas.microsoft.com/office/drawing/2014/main" id="{EF4558DD-CA0F-6838-43C2-3AFD2C082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5">
            <a:extLst>
              <a:ext uri="{FF2B5EF4-FFF2-40B4-BE49-F238E27FC236}">
                <a16:creationId xmlns:a16="http://schemas.microsoft.com/office/drawing/2014/main" id="{218F12F8-D135-76D1-9D8B-125B13D875CA}"/>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3318" name="Text Box 6">
            <a:extLst>
              <a:ext uri="{FF2B5EF4-FFF2-40B4-BE49-F238E27FC236}">
                <a16:creationId xmlns:a16="http://schemas.microsoft.com/office/drawing/2014/main" id="{730252FE-C7F3-8023-5F19-FDE4F14E98D1}"/>
              </a:ext>
            </a:extLst>
          </p:cNvPr>
          <p:cNvSpPr txBox="1">
            <a:spLocks noChangeArrowheads="1"/>
          </p:cNvSpPr>
          <p:nvPr/>
        </p:nvSpPr>
        <p:spPr bwMode="auto">
          <a:xfrm>
            <a:off x="5867400" y="3429001"/>
            <a:ext cx="4419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A brief history:</a:t>
            </a:r>
          </a:p>
          <a:p>
            <a:pPr fontAlgn="base">
              <a:spcBef>
                <a:spcPct val="50000"/>
              </a:spcBef>
              <a:spcAft>
                <a:spcPct val="0"/>
              </a:spcAft>
            </a:pPr>
            <a:r>
              <a:rPr lang="en-US" altLang="en-US">
                <a:solidFill>
                  <a:srgbClr val="FFFFFF"/>
                </a:solidFill>
                <a:latin typeface="Arial" panose="020B0604020202020204" pitchFamily="34" charset="0"/>
              </a:rPr>
              <a:t>	the earliest Jewish approach</a:t>
            </a:r>
          </a:p>
          <a:p>
            <a:pPr fontAlgn="base">
              <a:spcBef>
                <a:spcPct val="50000"/>
              </a:spcBef>
              <a:spcAft>
                <a:spcPct val="0"/>
              </a:spcAft>
            </a:pPr>
            <a:r>
              <a:rPr lang="en-US" altLang="en-US">
                <a:solidFill>
                  <a:srgbClr val="FFFFFF"/>
                </a:solidFill>
                <a:latin typeface="Arial" panose="020B0604020202020204" pitchFamily="34" charset="0"/>
              </a:rPr>
              <a:t>	</a:t>
            </a:r>
            <a:endParaRPr lang="en-US" altLang="en-US" i="1">
              <a:solidFill>
                <a:srgbClr val="FFFFFF"/>
              </a:solidFill>
              <a:latin typeface="Arial" panose="020B0604020202020204" pitchFamily="34"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8B1B05D-CB2F-91D3-1693-9D144CD5F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17" y="333375"/>
            <a:ext cx="11292396"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183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EC21988-DE72-459E-96F8-E63C15ADA849}"/>
              </a:ext>
            </a:extLst>
          </p:cNvPr>
          <p:cNvSpPr>
            <a:spLocks noGrp="1" noChangeArrowheads="1"/>
          </p:cNvSpPr>
          <p:nvPr>
            <p:ph type="title"/>
          </p:nvPr>
        </p:nvSpPr>
        <p:spPr/>
        <p:txBody>
          <a:bodyPr/>
          <a:lstStyle/>
          <a:p>
            <a:endParaRPr lang="en-US" altLang="en-US"/>
          </a:p>
        </p:txBody>
      </p:sp>
      <p:sp>
        <p:nvSpPr>
          <p:cNvPr id="14339" name="Rectangle 3">
            <a:extLst>
              <a:ext uri="{FF2B5EF4-FFF2-40B4-BE49-F238E27FC236}">
                <a16:creationId xmlns:a16="http://schemas.microsoft.com/office/drawing/2014/main" id="{3213B9E6-A98D-7051-FD25-332C39C59CF5}"/>
              </a:ext>
            </a:extLst>
          </p:cNvPr>
          <p:cNvSpPr>
            <a:spLocks noGrp="1" noChangeArrowheads="1"/>
          </p:cNvSpPr>
          <p:nvPr>
            <p:ph type="body" idx="1"/>
          </p:nvPr>
        </p:nvSpPr>
        <p:spPr/>
        <p:txBody>
          <a:bodyPr/>
          <a:lstStyle/>
          <a:p>
            <a:endParaRPr lang="en-US" altLang="en-US"/>
          </a:p>
        </p:txBody>
      </p:sp>
      <p:pic>
        <p:nvPicPr>
          <p:cNvPr id="14340" name="Picture 4">
            <a:extLst>
              <a:ext uri="{FF2B5EF4-FFF2-40B4-BE49-F238E27FC236}">
                <a16:creationId xmlns:a16="http://schemas.microsoft.com/office/drawing/2014/main" id="{B7AF1C39-75B8-BCB4-2642-0EE3D8FC1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5">
            <a:extLst>
              <a:ext uri="{FF2B5EF4-FFF2-40B4-BE49-F238E27FC236}">
                <a16:creationId xmlns:a16="http://schemas.microsoft.com/office/drawing/2014/main" id="{C8DE43B7-9D5A-C932-6A02-6342063ECA76}"/>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4342" name="Text Box 6">
            <a:extLst>
              <a:ext uri="{FF2B5EF4-FFF2-40B4-BE49-F238E27FC236}">
                <a16:creationId xmlns:a16="http://schemas.microsoft.com/office/drawing/2014/main" id="{9AB76466-7050-4E44-16EB-F997F7DCC30A}"/>
              </a:ext>
            </a:extLst>
          </p:cNvPr>
          <p:cNvSpPr txBox="1">
            <a:spLocks noChangeArrowheads="1"/>
          </p:cNvSpPr>
          <p:nvPr/>
        </p:nvSpPr>
        <p:spPr bwMode="auto">
          <a:xfrm>
            <a:off x="5867400" y="3429001"/>
            <a:ext cx="4419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A brief history:</a:t>
            </a:r>
          </a:p>
          <a:p>
            <a:pPr fontAlgn="base">
              <a:spcBef>
                <a:spcPct val="50000"/>
              </a:spcBef>
              <a:spcAft>
                <a:spcPct val="0"/>
              </a:spcAft>
            </a:pPr>
            <a:r>
              <a:rPr lang="en-US" altLang="en-US">
                <a:solidFill>
                  <a:srgbClr val="FFFFFF"/>
                </a:solidFill>
                <a:latin typeface="Arial" panose="020B0604020202020204" pitchFamily="34" charset="0"/>
              </a:rPr>
              <a:t>	the earliest Jewish approach</a:t>
            </a:r>
          </a:p>
          <a:p>
            <a:pPr fontAlgn="base">
              <a:spcBef>
                <a:spcPct val="50000"/>
              </a:spcBef>
              <a:spcAft>
                <a:spcPct val="0"/>
              </a:spcAft>
            </a:pPr>
            <a:r>
              <a:rPr lang="en-US" altLang="en-US">
                <a:solidFill>
                  <a:srgbClr val="FFFFFF"/>
                </a:solidFill>
                <a:latin typeface="Arial" panose="020B0604020202020204" pitchFamily="34" charset="0"/>
              </a:rPr>
              <a:t>	the early church did the same</a:t>
            </a:r>
          </a:p>
          <a:p>
            <a:pPr fontAlgn="base">
              <a:spcBef>
                <a:spcPct val="50000"/>
              </a:spcBef>
              <a:spcAft>
                <a:spcPct val="0"/>
              </a:spcAft>
            </a:pPr>
            <a:endParaRPr lang="en-US" altLang="en-US" i="1">
              <a:solidFill>
                <a:srgbClr val="FFFFFF"/>
              </a:solidFill>
              <a:latin typeface="Arial" panose="020B0604020202020204" pitchFamily="34" charset="0"/>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818A47A-1A46-A848-8132-C5A3881621DD}"/>
              </a:ext>
            </a:extLst>
          </p:cNvPr>
          <p:cNvSpPr>
            <a:spLocks noGrp="1" noChangeArrowheads="1"/>
          </p:cNvSpPr>
          <p:nvPr>
            <p:ph type="title"/>
          </p:nvPr>
        </p:nvSpPr>
        <p:spPr/>
        <p:txBody>
          <a:bodyPr/>
          <a:lstStyle/>
          <a:p>
            <a:endParaRPr lang="en-US" altLang="en-US"/>
          </a:p>
        </p:txBody>
      </p:sp>
      <p:sp>
        <p:nvSpPr>
          <p:cNvPr id="15363" name="Rectangle 3">
            <a:extLst>
              <a:ext uri="{FF2B5EF4-FFF2-40B4-BE49-F238E27FC236}">
                <a16:creationId xmlns:a16="http://schemas.microsoft.com/office/drawing/2014/main" id="{55BFFA3E-C098-23C2-55C4-AD0EAED72D8F}"/>
              </a:ext>
            </a:extLst>
          </p:cNvPr>
          <p:cNvSpPr>
            <a:spLocks noGrp="1" noChangeArrowheads="1"/>
          </p:cNvSpPr>
          <p:nvPr>
            <p:ph type="body" idx="1"/>
          </p:nvPr>
        </p:nvSpPr>
        <p:spPr/>
        <p:txBody>
          <a:bodyPr/>
          <a:lstStyle/>
          <a:p>
            <a:endParaRPr lang="en-US" altLang="en-US"/>
          </a:p>
        </p:txBody>
      </p:sp>
      <p:pic>
        <p:nvPicPr>
          <p:cNvPr id="15364" name="Picture 4">
            <a:extLst>
              <a:ext uri="{FF2B5EF4-FFF2-40B4-BE49-F238E27FC236}">
                <a16:creationId xmlns:a16="http://schemas.microsoft.com/office/drawing/2014/main" id="{BFFDB50F-0057-C3EC-AFA1-AFC80D552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 Box 5">
            <a:extLst>
              <a:ext uri="{FF2B5EF4-FFF2-40B4-BE49-F238E27FC236}">
                <a16:creationId xmlns:a16="http://schemas.microsoft.com/office/drawing/2014/main" id="{6F81F5B5-7989-ED38-9CD9-BEE756F0D5D9}"/>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5366" name="Text Box 6">
            <a:extLst>
              <a:ext uri="{FF2B5EF4-FFF2-40B4-BE49-F238E27FC236}">
                <a16:creationId xmlns:a16="http://schemas.microsoft.com/office/drawing/2014/main" id="{E1720D43-C550-B4E8-DBC8-4E90723EB93F}"/>
              </a:ext>
            </a:extLst>
          </p:cNvPr>
          <p:cNvSpPr txBox="1">
            <a:spLocks noChangeArrowheads="1"/>
          </p:cNvSpPr>
          <p:nvPr/>
        </p:nvSpPr>
        <p:spPr bwMode="auto">
          <a:xfrm>
            <a:off x="5867400" y="3429001"/>
            <a:ext cx="4419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A brief history:</a:t>
            </a:r>
          </a:p>
          <a:p>
            <a:pPr fontAlgn="base">
              <a:spcBef>
                <a:spcPct val="50000"/>
              </a:spcBef>
              <a:spcAft>
                <a:spcPct val="0"/>
              </a:spcAft>
            </a:pPr>
            <a:r>
              <a:rPr lang="en-US" altLang="en-US">
                <a:solidFill>
                  <a:srgbClr val="FFFFFF"/>
                </a:solidFill>
                <a:latin typeface="Arial" panose="020B0604020202020204" pitchFamily="34" charset="0"/>
              </a:rPr>
              <a:t>	the earliest Jewish approach</a:t>
            </a:r>
          </a:p>
          <a:p>
            <a:pPr fontAlgn="base">
              <a:spcBef>
                <a:spcPct val="50000"/>
              </a:spcBef>
              <a:spcAft>
                <a:spcPct val="0"/>
              </a:spcAft>
            </a:pPr>
            <a:r>
              <a:rPr lang="en-US" altLang="en-US">
                <a:solidFill>
                  <a:srgbClr val="FFFFFF"/>
                </a:solidFill>
                <a:latin typeface="Arial" panose="020B0604020202020204" pitchFamily="34" charset="0"/>
              </a:rPr>
              <a:t>	the early church did the same</a:t>
            </a:r>
          </a:p>
          <a:p>
            <a:pPr fontAlgn="base">
              <a:spcBef>
                <a:spcPct val="50000"/>
              </a:spcBef>
              <a:spcAft>
                <a:spcPct val="0"/>
              </a:spcAft>
            </a:pPr>
            <a:r>
              <a:rPr lang="en-US" altLang="en-US">
                <a:solidFill>
                  <a:srgbClr val="FFFFFF"/>
                </a:solidFill>
                <a:latin typeface="Arial" panose="020B0604020202020204" pitchFamily="34" charset="0"/>
              </a:rPr>
              <a:t>	there have been variations</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D2CBD64-DF7F-88F3-D23A-7F727D076621}"/>
              </a:ext>
            </a:extLst>
          </p:cNvPr>
          <p:cNvSpPr>
            <a:spLocks noGrp="1" noChangeArrowheads="1"/>
          </p:cNvSpPr>
          <p:nvPr>
            <p:ph type="title"/>
          </p:nvPr>
        </p:nvSpPr>
        <p:spPr/>
        <p:txBody>
          <a:bodyPr/>
          <a:lstStyle/>
          <a:p>
            <a:endParaRPr lang="en-US" altLang="en-US"/>
          </a:p>
        </p:txBody>
      </p:sp>
      <p:sp>
        <p:nvSpPr>
          <p:cNvPr id="16387" name="Rectangle 3">
            <a:extLst>
              <a:ext uri="{FF2B5EF4-FFF2-40B4-BE49-F238E27FC236}">
                <a16:creationId xmlns:a16="http://schemas.microsoft.com/office/drawing/2014/main" id="{8B1728D2-E84A-AAF8-0E8B-D7E0D2086472}"/>
              </a:ext>
            </a:extLst>
          </p:cNvPr>
          <p:cNvSpPr>
            <a:spLocks noGrp="1" noChangeArrowheads="1"/>
          </p:cNvSpPr>
          <p:nvPr>
            <p:ph type="body" idx="1"/>
          </p:nvPr>
        </p:nvSpPr>
        <p:spPr/>
        <p:txBody>
          <a:bodyPr/>
          <a:lstStyle/>
          <a:p>
            <a:endParaRPr lang="en-US" altLang="en-US"/>
          </a:p>
        </p:txBody>
      </p:sp>
      <p:pic>
        <p:nvPicPr>
          <p:cNvPr id="16388" name="Picture 4">
            <a:extLst>
              <a:ext uri="{FF2B5EF4-FFF2-40B4-BE49-F238E27FC236}">
                <a16:creationId xmlns:a16="http://schemas.microsoft.com/office/drawing/2014/main" id="{EFC912B4-30FC-3AE8-AB4A-8728E00FA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5">
            <a:extLst>
              <a:ext uri="{FF2B5EF4-FFF2-40B4-BE49-F238E27FC236}">
                <a16:creationId xmlns:a16="http://schemas.microsoft.com/office/drawing/2014/main" id="{CEDFD0F4-449F-3E78-AB92-DF5133ABD5F1}"/>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6390" name="Text Box 6">
            <a:extLst>
              <a:ext uri="{FF2B5EF4-FFF2-40B4-BE49-F238E27FC236}">
                <a16:creationId xmlns:a16="http://schemas.microsoft.com/office/drawing/2014/main" id="{98349180-7C72-BD00-D01C-05003585AFCD}"/>
              </a:ext>
            </a:extLst>
          </p:cNvPr>
          <p:cNvSpPr txBox="1">
            <a:spLocks noChangeArrowheads="1"/>
          </p:cNvSpPr>
          <p:nvPr/>
        </p:nvSpPr>
        <p:spPr bwMode="auto">
          <a:xfrm>
            <a:off x="5867400" y="3429001"/>
            <a:ext cx="44196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A brief history:</a:t>
            </a:r>
          </a:p>
          <a:p>
            <a:pPr fontAlgn="base">
              <a:spcBef>
                <a:spcPct val="50000"/>
              </a:spcBef>
              <a:spcAft>
                <a:spcPct val="0"/>
              </a:spcAft>
            </a:pPr>
            <a:r>
              <a:rPr lang="en-US" altLang="en-US">
                <a:solidFill>
                  <a:srgbClr val="FFFFFF"/>
                </a:solidFill>
                <a:latin typeface="Arial" panose="020B0604020202020204" pitchFamily="34" charset="0"/>
              </a:rPr>
              <a:t>	the earliest Jewish approach</a:t>
            </a:r>
          </a:p>
          <a:p>
            <a:pPr fontAlgn="base">
              <a:spcBef>
                <a:spcPct val="50000"/>
              </a:spcBef>
              <a:spcAft>
                <a:spcPct val="0"/>
              </a:spcAft>
            </a:pPr>
            <a:r>
              <a:rPr lang="en-US" altLang="en-US">
                <a:solidFill>
                  <a:srgbClr val="FFFFFF"/>
                </a:solidFill>
                <a:latin typeface="Arial" panose="020B0604020202020204" pitchFamily="34" charset="0"/>
              </a:rPr>
              <a:t>	the early church did the same</a:t>
            </a:r>
          </a:p>
          <a:p>
            <a:pPr fontAlgn="base">
              <a:spcBef>
                <a:spcPct val="50000"/>
              </a:spcBef>
              <a:spcAft>
                <a:spcPct val="0"/>
              </a:spcAft>
            </a:pPr>
            <a:r>
              <a:rPr lang="en-US" altLang="en-US">
                <a:solidFill>
                  <a:srgbClr val="FFFFFF"/>
                </a:solidFill>
                <a:latin typeface="Arial" panose="020B0604020202020204" pitchFamily="34" charset="0"/>
              </a:rPr>
              <a:t>	there have been variations</a:t>
            </a:r>
          </a:p>
          <a:p>
            <a:pPr fontAlgn="base">
              <a:spcBef>
                <a:spcPct val="50000"/>
              </a:spcBef>
              <a:spcAft>
                <a:spcPct val="0"/>
              </a:spcAft>
            </a:pPr>
            <a:r>
              <a:rPr lang="en-US" altLang="en-US">
                <a:solidFill>
                  <a:srgbClr val="FFFFFF"/>
                </a:solidFill>
                <a:latin typeface="Arial" panose="020B0604020202020204" pitchFamily="34" charset="0"/>
              </a:rPr>
              <a:t>	some suggested a drama</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CCDD3E7-801A-F12F-E80C-DE48D42E30DD}"/>
              </a:ext>
            </a:extLst>
          </p:cNvPr>
          <p:cNvSpPr>
            <a:spLocks noGrp="1" noChangeArrowheads="1"/>
          </p:cNvSpPr>
          <p:nvPr>
            <p:ph type="title"/>
          </p:nvPr>
        </p:nvSpPr>
        <p:spPr/>
        <p:txBody>
          <a:bodyPr/>
          <a:lstStyle/>
          <a:p>
            <a:endParaRPr lang="en-US" altLang="en-US"/>
          </a:p>
        </p:txBody>
      </p:sp>
      <p:sp>
        <p:nvSpPr>
          <p:cNvPr id="17411" name="Rectangle 3">
            <a:extLst>
              <a:ext uri="{FF2B5EF4-FFF2-40B4-BE49-F238E27FC236}">
                <a16:creationId xmlns:a16="http://schemas.microsoft.com/office/drawing/2014/main" id="{4ADAD320-86BB-B929-7038-EEDDE87A2252}"/>
              </a:ext>
            </a:extLst>
          </p:cNvPr>
          <p:cNvSpPr>
            <a:spLocks noGrp="1" noChangeArrowheads="1"/>
          </p:cNvSpPr>
          <p:nvPr>
            <p:ph type="body" idx="1"/>
          </p:nvPr>
        </p:nvSpPr>
        <p:spPr/>
        <p:txBody>
          <a:bodyPr/>
          <a:lstStyle/>
          <a:p>
            <a:endParaRPr lang="en-US" altLang="en-US"/>
          </a:p>
        </p:txBody>
      </p:sp>
      <p:pic>
        <p:nvPicPr>
          <p:cNvPr id="17412" name="Picture 4">
            <a:extLst>
              <a:ext uri="{FF2B5EF4-FFF2-40B4-BE49-F238E27FC236}">
                <a16:creationId xmlns:a16="http://schemas.microsoft.com/office/drawing/2014/main" id="{9BEFE534-ECCE-E262-44FC-4D90321AB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 Box 5">
            <a:extLst>
              <a:ext uri="{FF2B5EF4-FFF2-40B4-BE49-F238E27FC236}">
                <a16:creationId xmlns:a16="http://schemas.microsoft.com/office/drawing/2014/main" id="{045ED93A-20D0-441A-1DFD-64A1145694B2}"/>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7414" name="Text Box 6">
            <a:extLst>
              <a:ext uri="{FF2B5EF4-FFF2-40B4-BE49-F238E27FC236}">
                <a16:creationId xmlns:a16="http://schemas.microsoft.com/office/drawing/2014/main" id="{027ADDEC-6AE0-90BA-9089-8A0F1F268265}"/>
              </a:ext>
            </a:extLst>
          </p:cNvPr>
          <p:cNvSpPr txBox="1">
            <a:spLocks noChangeArrowheads="1"/>
          </p:cNvSpPr>
          <p:nvPr/>
        </p:nvSpPr>
        <p:spPr bwMode="auto">
          <a:xfrm>
            <a:off x="5867400" y="3429000"/>
            <a:ext cx="4419600"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A brief history:</a:t>
            </a:r>
          </a:p>
          <a:p>
            <a:pPr fontAlgn="base">
              <a:spcBef>
                <a:spcPct val="50000"/>
              </a:spcBef>
              <a:spcAft>
                <a:spcPct val="0"/>
              </a:spcAft>
            </a:pPr>
            <a:r>
              <a:rPr lang="en-US" altLang="en-US">
                <a:solidFill>
                  <a:srgbClr val="FFFFFF"/>
                </a:solidFill>
                <a:latin typeface="Arial" panose="020B0604020202020204" pitchFamily="34" charset="0"/>
              </a:rPr>
              <a:t>	the earliest Jewish approach</a:t>
            </a:r>
          </a:p>
          <a:p>
            <a:pPr fontAlgn="base">
              <a:spcBef>
                <a:spcPct val="50000"/>
              </a:spcBef>
              <a:spcAft>
                <a:spcPct val="0"/>
              </a:spcAft>
            </a:pPr>
            <a:r>
              <a:rPr lang="en-US" altLang="en-US">
                <a:solidFill>
                  <a:srgbClr val="FFFFFF"/>
                </a:solidFill>
                <a:latin typeface="Arial" panose="020B0604020202020204" pitchFamily="34" charset="0"/>
              </a:rPr>
              <a:t>	the early church did the same</a:t>
            </a:r>
          </a:p>
          <a:p>
            <a:pPr fontAlgn="base">
              <a:spcBef>
                <a:spcPct val="50000"/>
              </a:spcBef>
              <a:spcAft>
                <a:spcPct val="0"/>
              </a:spcAft>
            </a:pPr>
            <a:r>
              <a:rPr lang="en-US" altLang="en-US">
                <a:solidFill>
                  <a:srgbClr val="FFFFFF"/>
                </a:solidFill>
                <a:latin typeface="Arial" panose="020B0604020202020204" pitchFamily="34" charset="0"/>
              </a:rPr>
              <a:t>	there have been variations</a:t>
            </a:r>
          </a:p>
          <a:p>
            <a:pPr fontAlgn="base">
              <a:spcBef>
                <a:spcPct val="50000"/>
              </a:spcBef>
              <a:spcAft>
                <a:spcPct val="0"/>
              </a:spcAft>
            </a:pPr>
            <a:r>
              <a:rPr lang="en-US" altLang="en-US">
                <a:solidFill>
                  <a:srgbClr val="FFFFFF"/>
                </a:solidFill>
                <a:latin typeface="Arial" panose="020B0604020202020204" pitchFamily="34" charset="0"/>
              </a:rPr>
              <a:t>	some suggested a drama</a:t>
            </a:r>
          </a:p>
          <a:p>
            <a:pPr fontAlgn="base">
              <a:spcBef>
                <a:spcPct val="50000"/>
              </a:spcBef>
              <a:spcAft>
                <a:spcPct val="0"/>
              </a:spcAft>
            </a:pPr>
            <a:r>
              <a:rPr lang="en-US" altLang="en-US">
                <a:solidFill>
                  <a:srgbClr val="FFFFFF"/>
                </a:solidFill>
                <a:latin typeface="Arial" panose="020B0604020202020204" pitchFamily="34" charset="0"/>
              </a:rPr>
              <a:t>	</a:t>
            </a:r>
            <a:r>
              <a:rPr lang="en-US" altLang="en-US" i="1">
                <a:solidFill>
                  <a:srgbClr val="FFFFFF"/>
                </a:solidFill>
                <a:latin typeface="Arial" panose="020B0604020202020204" pitchFamily="34" charset="0"/>
              </a:rPr>
              <a:t>from the beginning, expositors 	saw only two characters:  	Solomon and the Shulammite</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2B1FEA2-D82D-4D16-09E9-5665CA4F65FA}"/>
              </a:ext>
            </a:extLst>
          </p:cNvPr>
          <p:cNvSpPr>
            <a:spLocks noGrp="1" noChangeArrowheads="1"/>
          </p:cNvSpPr>
          <p:nvPr>
            <p:ph type="title"/>
          </p:nvPr>
        </p:nvSpPr>
        <p:spPr/>
        <p:txBody>
          <a:bodyPr/>
          <a:lstStyle/>
          <a:p>
            <a:endParaRPr lang="en-US" altLang="en-US"/>
          </a:p>
        </p:txBody>
      </p:sp>
      <p:sp>
        <p:nvSpPr>
          <p:cNvPr id="12291" name="Rectangle 3">
            <a:extLst>
              <a:ext uri="{FF2B5EF4-FFF2-40B4-BE49-F238E27FC236}">
                <a16:creationId xmlns:a16="http://schemas.microsoft.com/office/drawing/2014/main" id="{435CF040-0BB3-CCED-D2DC-4F358BE8836F}"/>
              </a:ext>
            </a:extLst>
          </p:cNvPr>
          <p:cNvSpPr>
            <a:spLocks noGrp="1" noChangeArrowheads="1"/>
          </p:cNvSpPr>
          <p:nvPr>
            <p:ph type="body" idx="1"/>
          </p:nvPr>
        </p:nvSpPr>
        <p:spPr/>
        <p:txBody>
          <a:bodyPr/>
          <a:lstStyle/>
          <a:p>
            <a:endParaRPr lang="en-US" altLang="en-US"/>
          </a:p>
        </p:txBody>
      </p:sp>
      <p:pic>
        <p:nvPicPr>
          <p:cNvPr id="12292" name="Picture 4">
            <a:extLst>
              <a:ext uri="{FF2B5EF4-FFF2-40B4-BE49-F238E27FC236}">
                <a16:creationId xmlns:a16="http://schemas.microsoft.com/office/drawing/2014/main" id="{DCE2B95F-EBC7-9CF4-655E-C09CF65C9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5">
            <a:extLst>
              <a:ext uri="{FF2B5EF4-FFF2-40B4-BE49-F238E27FC236}">
                <a16:creationId xmlns:a16="http://schemas.microsoft.com/office/drawing/2014/main" id="{98F3D6DF-3C34-A170-082E-FDC0BAD6A944}"/>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2294" name="Text Box 6">
            <a:extLst>
              <a:ext uri="{FF2B5EF4-FFF2-40B4-BE49-F238E27FC236}">
                <a16:creationId xmlns:a16="http://schemas.microsoft.com/office/drawing/2014/main" id="{1B7C6DB7-2D60-3E0E-AC38-78BA42FA1197}"/>
              </a:ext>
            </a:extLst>
          </p:cNvPr>
          <p:cNvSpPr txBox="1">
            <a:spLocks noChangeArrowheads="1"/>
          </p:cNvSpPr>
          <p:nvPr/>
        </p:nvSpPr>
        <p:spPr bwMode="auto">
          <a:xfrm>
            <a:off x="5867400" y="3429001"/>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Historically, the consensus</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5FF75F3-2030-F879-7EAC-FD04AE2854C8}"/>
              </a:ext>
            </a:extLst>
          </p:cNvPr>
          <p:cNvSpPr>
            <a:spLocks noGrp="1" noChangeArrowheads="1"/>
          </p:cNvSpPr>
          <p:nvPr>
            <p:ph type="title"/>
          </p:nvPr>
        </p:nvSpPr>
        <p:spPr/>
        <p:txBody>
          <a:bodyPr/>
          <a:lstStyle/>
          <a:p>
            <a:endParaRPr lang="en-US" altLang="en-US"/>
          </a:p>
        </p:txBody>
      </p:sp>
      <p:sp>
        <p:nvSpPr>
          <p:cNvPr id="18435" name="Rectangle 3">
            <a:extLst>
              <a:ext uri="{FF2B5EF4-FFF2-40B4-BE49-F238E27FC236}">
                <a16:creationId xmlns:a16="http://schemas.microsoft.com/office/drawing/2014/main" id="{494AAF63-4438-1E3A-E228-048E134A6306}"/>
              </a:ext>
            </a:extLst>
          </p:cNvPr>
          <p:cNvSpPr>
            <a:spLocks noGrp="1" noChangeArrowheads="1"/>
          </p:cNvSpPr>
          <p:nvPr>
            <p:ph type="body" idx="1"/>
          </p:nvPr>
        </p:nvSpPr>
        <p:spPr/>
        <p:txBody>
          <a:bodyPr/>
          <a:lstStyle/>
          <a:p>
            <a:endParaRPr lang="en-US" altLang="en-US"/>
          </a:p>
        </p:txBody>
      </p:sp>
      <p:pic>
        <p:nvPicPr>
          <p:cNvPr id="18436" name="Picture 4">
            <a:extLst>
              <a:ext uri="{FF2B5EF4-FFF2-40B4-BE49-F238E27FC236}">
                <a16:creationId xmlns:a16="http://schemas.microsoft.com/office/drawing/2014/main" id="{FB334990-F3E0-B880-C48C-42435DBA2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5">
            <a:extLst>
              <a:ext uri="{FF2B5EF4-FFF2-40B4-BE49-F238E27FC236}">
                <a16:creationId xmlns:a16="http://schemas.microsoft.com/office/drawing/2014/main" id="{A7011898-F9A2-4141-1166-9F333F3F1729}"/>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8438" name="Text Box 6">
            <a:extLst>
              <a:ext uri="{FF2B5EF4-FFF2-40B4-BE49-F238E27FC236}">
                <a16:creationId xmlns:a16="http://schemas.microsoft.com/office/drawing/2014/main" id="{CC6F5AFF-F702-223C-824F-C2ECEABFE69F}"/>
              </a:ext>
            </a:extLst>
          </p:cNvPr>
          <p:cNvSpPr txBox="1">
            <a:spLocks noChangeArrowheads="1"/>
          </p:cNvSpPr>
          <p:nvPr/>
        </p:nvSpPr>
        <p:spPr bwMode="auto">
          <a:xfrm>
            <a:off x="5867400" y="3429001"/>
            <a:ext cx="4419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Historically, the consensus</a:t>
            </a:r>
          </a:p>
          <a:p>
            <a:pPr fontAlgn="base">
              <a:spcBef>
                <a:spcPct val="50000"/>
              </a:spcBef>
              <a:spcAft>
                <a:spcPct val="0"/>
              </a:spcAft>
            </a:pPr>
            <a:r>
              <a:rPr lang="en-US" altLang="en-US">
                <a:solidFill>
                  <a:srgbClr val="FFFFFF"/>
                </a:solidFill>
                <a:latin typeface="Arial" panose="020B0604020202020204" pitchFamily="34" charset="0"/>
              </a:rPr>
              <a:t>This is the plain reading of the text</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619BB22-0081-5B1B-7B7B-6B2A103DEA6E}"/>
              </a:ext>
            </a:extLst>
          </p:cNvPr>
          <p:cNvSpPr>
            <a:spLocks noGrp="1" noChangeArrowheads="1"/>
          </p:cNvSpPr>
          <p:nvPr>
            <p:ph type="title"/>
          </p:nvPr>
        </p:nvSpPr>
        <p:spPr/>
        <p:txBody>
          <a:bodyPr/>
          <a:lstStyle/>
          <a:p>
            <a:endParaRPr lang="en-US" altLang="en-US"/>
          </a:p>
        </p:txBody>
      </p:sp>
      <p:sp>
        <p:nvSpPr>
          <p:cNvPr id="19459" name="Rectangle 3">
            <a:extLst>
              <a:ext uri="{FF2B5EF4-FFF2-40B4-BE49-F238E27FC236}">
                <a16:creationId xmlns:a16="http://schemas.microsoft.com/office/drawing/2014/main" id="{CF8E7314-5CC1-3DD5-CAF0-77A358BF9BD7}"/>
              </a:ext>
            </a:extLst>
          </p:cNvPr>
          <p:cNvSpPr>
            <a:spLocks noGrp="1" noChangeArrowheads="1"/>
          </p:cNvSpPr>
          <p:nvPr>
            <p:ph type="body" idx="1"/>
          </p:nvPr>
        </p:nvSpPr>
        <p:spPr/>
        <p:txBody>
          <a:bodyPr/>
          <a:lstStyle/>
          <a:p>
            <a:endParaRPr lang="en-US" altLang="en-US"/>
          </a:p>
        </p:txBody>
      </p:sp>
      <p:pic>
        <p:nvPicPr>
          <p:cNvPr id="19460" name="Picture 4">
            <a:extLst>
              <a:ext uri="{FF2B5EF4-FFF2-40B4-BE49-F238E27FC236}">
                <a16:creationId xmlns:a16="http://schemas.microsoft.com/office/drawing/2014/main" id="{C5DBB0E0-5FD4-7F94-25E9-0ABB9A21D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a:extLst>
              <a:ext uri="{FF2B5EF4-FFF2-40B4-BE49-F238E27FC236}">
                <a16:creationId xmlns:a16="http://schemas.microsoft.com/office/drawing/2014/main" id="{1B6A1531-B6DD-E8A2-24EC-C4EBFDA3A324}"/>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19462" name="Text Box 6">
            <a:extLst>
              <a:ext uri="{FF2B5EF4-FFF2-40B4-BE49-F238E27FC236}">
                <a16:creationId xmlns:a16="http://schemas.microsoft.com/office/drawing/2014/main" id="{59828501-9B16-C846-3746-E760DE488912}"/>
              </a:ext>
            </a:extLst>
          </p:cNvPr>
          <p:cNvSpPr txBox="1">
            <a:spLocks noChangeArrowheads="1"/>
          </p:cNvSpPr>
          <p:nvPr/>
        </p:nvSpPr>
        <p:spPr bwMode="auto">
          <a:xfrm>
            <a:off x="5867400" y="3429000"/>
            <a:ext cx="44196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Historically, the consensus</a:t>
            </a:r>
          </a:p>
          <a:p>
            <a:pPr fontAlgn="base">
              <a:spcBef>
                <a:spcPct val="50000"/>
              </a:spcBef>
              <a:spcAft>
                <a:spcPct val="0"/>
              </a:spcAft>
            </a:pPr>
            <a:r>
              <a:rPr lang="en-US" altLang="en-US">
                <a:solidFill>
                  <a:srgbClr val="FFFFFF"/>
                </a:solidFill>
                <a:latin typeface="Arial" panose="020B0604020202020204" pitchFamily="34" charset="0"/>
              </a:rPr>
              <a:t>This is the plain reading of the text</a:t>
            </a:r>
          </a:p>
          <a:p>
            <a:pPr fontAlgn="base">
              <a:spcBef>
                <a:spcPct val="50000"/>
              </a:spcBef>
              <a:spcAft>
                <a:spcPct val="0"/>
              </a:spcAft>
            </a:pPr>
            <a:r>
              <a:rPr lang="en-US" altLang="en-US">
                <a:solidFill>
                  <a:srgbClr val="FFFFFF"/>
                </a:solidFill>
                <a:latin typeface="Arial" panose="020B0604020202020204" pitchFamily="34" charset="0"/>
              </a:rPr>
              <a:t>	the Shulammite addresses one 	suitor</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DBEB850-E6B4-573D-E4F2-775EF1CE7A48}"/>
              </a:ext>
            </a:extLst>
          </p:cNvPr>
          <p:cNvSpPr>
            <a:spLocks noGrp="1" noChangeArrowheads="1"/>
          </p:cNvSpPr>
          <p:nvPr>
            <p:ph type="title"/>
          </p:nvPr>
        </p:nvSpPr>
        <p:spPr/>
        <p:txBody>
          <a:bodyPr/>
          <a:lstStyle/>
          <a:p>
            <a:endParaRPr lang="en-US" altLang="en-US"/>
          </a:p>
        </p:txBody>
      </p:sp>
      <p:sp>
        <p:nvSpPr>
          <p:cNvPr id="20483" name="Rectangle 3">
            <a:extLst>
              <a:ext uri="{FF2B5EF4-FFF2-40B4-BE49-F238E27FC236}">
                <a16:creationId xmlns:a16="http://schemas.microsoft.com/office/drawing/2014/main" id="{848500C5-4A47-DE32-EA2C-7D4F3BC81F89}"/>
              </a:ext>
            </a:extLst>
          </p:cNvPr>
          <p:cNvSpPr>
            <a:spLocks noGrp="1" noChangeArrowheads="1"/>
          </p:cNvSpPr>
          <p:nvPr>
            <p:ph type="body" idx="1"/>
          </p:nvPr>
        </p:nvSpPr>
        <p:spPr/>
        <p:txBody>
          <a:bodyPr/>
          <a:lstStyle/>
          <a:p>
            <a:endParaRPr lang="en-US" altLang="en-US"/>
          </a:p>
        </p:txBody>
      </p:sp>
      <p:pic>
        <p:nvPicPr>
          <p:cNvPr id="20484" name="Picture 4">
            <a:extLst>
              <a:ext uri="{FF2B5EF4-FFF2-40B4-BE49-F238E27FC236}">
                <a16:creationId xmlns:a16="http://schemas.microsoft.com/office/drawing/2014/main" id="{65D572BB-3368-CAC4-CB38-686A8718B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 Box 5">
            <a:extLst>
              <a:ext uri="{FF2B5EF4-FFF2-40B4-BE49-F238E27FC236}">
                <a16:creationId xmlns:a16="http://schemas.microsoft.com/office/drawing/2014/main" id="{7B6B3D38-5E7A-9DC1-F3D8-179824F1CEC8}"/>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20486" name="Text Box 6">
            <a:extLst>
              <a:ext uri="{FF2B5EF4-FFF2-40B4-BE49-F238E27FC236}">
                <a16:creationId xmlns:a16="http://schemas.microsoft.com/office/drawing/2014/main" id="{0B270664-3DAD-D6CC-C999-C530878C0A1B}"/>
              </a:ext>
            </a:extLst>
          </p:cNvPr>
          <p:cNvSpPr txBox="1">
            <a:spLocks noChangeArrowheads="1"/>
          </p:cNvSpPr>
          <p:nvPr/>
        </p:nvSpPr>
        <p:spPr bwMode="auto">
          <a:xfrm>
            <a:off x="5867400" y="3429000"/>
            <a:ext cx="441960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Historically, the consensus</a:t>
            </a:r>
          </a:p>
          <a:p>
            <a:pPr fontAlgn="base">
              <a:spcBef>
                <a:spcPct val="50000"/>
              </a:spcBef>
              <a:spcAft>
                <a:spcPct val="0"/>
              </a:spcAft>
            </a:pPr>
            <a:r>
              <a:rPr lang="en-US" altLang="en-US">
                <a:solidFill>
                  <a:srgbClr val="FFFFFF"/>
                </a:solidFill>
                <a:latin typeface="Arial" panose="020B0604020202020204" pitchFamily="34" charset="0"/>
              </a:rPr>
              <a:t>This is the plain reading of the text</a:t>
            </a:r>
          </a:p>
          <a:p>
            <a:pPr fontAlgn="base">
              <a:spcBef>
                <a:spcPct val="50000"/>
              </a:spcBef>
              <a:spcAft>
                <a:spcPct val="0"/>
              </a:spcAft>
            </a:pPr>
            <a:r>
              <a:rPr lang="en-US" altLang="en-US">
                <a:solidFill>
                  <a:srgbClr val="FFFFFF"/>
                </a:solidFill>
                <a:latin typeface="Arial" panose="020B0604020202020204" pitchFamily="34" charset="0"/>
              </a:rPr>
              <a:t>	the Shulammite addresses one 	suitor</a:t>
            </a:r>
          </a:p>
          <a:p>
            <a:pPr fontAlgn="base">
              <a:spcBef>
                <a:spcPct val="50000"/>
              </a:spcBef>
              <a:spcAft>
                <a:spcPct val="0"/>
              </a:spcAft>
            </a:pPr>
            <a:r>
              <a:rPr lang="en-US" altLang="en-US">
                <a:solidFill>
                  <a:srgbClr val="FFFFFF"/>
                </a:solidFill>
                <a:latin typeface="Arial" panose="020B0604020202020204" pitchFamily="34" charset="0"/>
              </a:rPr>
              <a:t>	there is no conflict/competitive 	language</a:t>
            </a:r>
            <a:endParaRPr lang="en-US" altLang="en-US" i="1">
              <a:solidFill>
                <a:srgbClr val="FFFFFF"/>
              </a:solidFill>
              <a:latin typeface="Arial" panose="020B0604020202020204" pitchFamily="34" charset="0"/>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3299643-E63C-D1A2-7ED2-D4D3188FA04B}"/>
              </a:ext>
            </a:extLst>
          </p:cNvPr>
          <p:cNvSpPr>
            <a:spLocks noGrp="1" noChangeArrowheads="1"/>
          </p:cNvSpPr>
          <p:nvPr>
            <p:ph type="title"/>
          </p:nvPr>
        </p:nvSpPr>
        <p:spPr/>
        <p:txBody>
          <a:bodyPr/>
          <a:lstStyle/>
          <a:p>
            <a:endParaRPr lang="en-US" altLang="en-US"/>
          </a:p>
        </p:txBody>
      </p:sp>
      <p:sp>
        <p:nvSpPr>
          <p:cNvPr id="22531" name="Rectangle 3">
            <a:extLst>
              <a:ext uri="{FF2B5EF4-FFF2-40B4-BE49-F238E27FC236}">
                <a16:creationId xmlns:a16="http://schemas.microsoft.com/office/drawing/2014/main" id="{31851CF7-6AF8-3D24-F8CF-8843F162378E}"/>
              </a:ext>
            </a:extLst>
          </p:cNvPr>
          <p:cNvSpPr>
            <a:spLocks noGrp="1" noChangeArrowheads="1"/>
          </p:cNvSpPr>
          <p:nvPr>
            <p:ph type="body" idx="1"/>
          </p:nvPr>
        </p:nvSpPr>
        <p:spPr/>
        <p:txBody>
          <a:bodyPr/>
          <a:lstStyle/>
          <a:p>
            <a:endParaRPr lang="en-US" altLang="en-US"/>
          </a:p>
        </p:txBody>
      </p:sp>
      <p:pic>
        <p:nvPicPr>
          <p:cNvPr id="22532" name="Picture 4">
            <a:extLst>
              <a:ext uri="{FF2B5EF4-FFF2-40B4-BE49-F238E27FC236}">
                <a16:creationId xmlns:a16="http://schemas.microsoft.com/office/drawing/2014/main" id="{DDE32F0E-3F02-537E-F071-401C67C5E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5">
            <a:extLst>
              <a:ext uri="{FF2B5EF4-FFF2-40B4-BE49-F238E27FC236}">
                <a16:creationId xmlns:a16="http://schemas.microsoft.com/office/drawing/2014/main" id="{5B6DA64E-93E7-C77C-2D20-9234AB81084F}"/>
              </a:ext>
            </a:extLst>
          </p:cNvPr>
          <p:cNvSpPr txBox="1">
            <a:spLocks noChangeArrowheads="1"/>
          </p:cNvSpPr>
          <p:nvPr/>
        </p:nvSpPr>
        <p:spPr bwMode="auto">
          <a:xfrm>
            <a:off x="5810250" y="1928813"/>
            <a:ext cx="36004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p:txBody>
      </p:sp>
      <p:sp>
        <p:nvSpPr>
          <p:cNvPr id="22534" name="Text Box 6">
            <a:extLst>
              <a:ext uri="{FF2B5EF4-FFF2-40B4-BE49-F238E27FC236}">
                <a16:creationId xmlns:a16="http://schemas.microsoft.com/office/drawing/2014/main" id="{EA4EFCE7-72B3-8C44-5046-FB696E5D71E7}"/>
              </a:ext>
            </a:extLst>
          </p:cNvPr>
          <p:cNvSpPr txBox="1">
            <a:spLocks noChangeArrowheads="1"/>
          </p:cNvSpPr>
          <p:nvPr/>
        </p:nvSpPr>
        <p:spPr bwMode="auto">
          <a:xfrm>
            <a:off x="5867400" y="3429001"/>
            <a:ext cx="4572000"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Historically, the consensus</a:t>
            </a:r>
          </a:p>
          <a:p>
            <a:pPr fontAlgn="base">
              <a:spcBef>
                <a:spcPct val="50000"/>
              </a:spcBef>
              <a:spcAft>
                <a:spcPct val="0"/>
              </a:spcAft>
            </a:pPr>
            <a:r>
              <a:rPr lang="en-US" altLang="en-US">
                <a:solidFill>
                  <a:srgbClr val="FFFFFF"/>
                </a:solidFill>
                <a:latin typeface="Arial" panose="020B0604020202020204" pitchFamily="34" charset="0"/>
              </a:rPr>
              <a:t>This is the plain reading of the text</a:t>
            </a:r>
          </a:p>
          <a:p>
            <a:pPr fontAlgn="base">
              <a:spcBef>
                <a:spcPct val="50000"/>
              </a:spcBef>
              <a:spcAft>
                <a:spcPct val="0"/>
              </a:spcAft>
            </a:pPr>
            <a:r>
              <a:rPr lang="en-US" altLang="en-US">
                <a:solidFill>
                  <a:srgbClr val="FFFFFF"/>
                </a:solidFill>
                <a:latin typeface="Arial" panose="020B0604020202020204" pitchFamily="34" charset="0"/>
              </a:rPr>
              <a:t>	the Shulammite addresses one 	suitor</a:t>
            </a:r>
          </a:p>
          <a:p>
            <a:pPr fontAlgn="base">
              <a:spcBef>
                <a:spcPct val="50000"/>
              </a:spcBef>
              <a:spcAft>
                <a:spcPct val="0"/>
              </a:spcAft>
            </a:pPr>
            <a:r>
              <a:rPr lang="en-US" altLang="en-US">
                <a:solidFill>
                  <a:srgbClr val="FFFFFF"/>
                </a:solidFill>
                <a:latin typeface="Arial" panose="020B0604020202020204" pitchFamily="34" charset="0"/>
              </a:rPr>
              <a:t>	there is no conflict/competitive 	language</a:t>
            </a:r>
          </a:p>
          <a:p>
            <a:pPr fontAlgn="base">
              <a:spcBef>
                <a:spcPct val="50000"/>
              </a:spcBef>
              <a:spcAft>
                <a:spcPct val="0"/>
              </a:spcAft>
            </a:pPr>
            <a:r>
              <a:rPr lang="en-US" altLang="en-US" i="1">
                <a:solidFill>
                  <a:srgbClr val="FFFFFF"/>
                </a:solidFill>
                <a:latin typeface="Arial" panose="020B0604020202020204" pitchFamily="34" charset="0"/>
              </a:rPr>
              <a:t>	in the absence of such language, 	a simple reading of the text 	implies only two main characters</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2397455-8049-1CB8-5FCE-C3D6F0341823}"/>
              </a:ext>
            </a:extLst>
          </p:cNvPr>
          <p:cNvSpPr>
            <a:spLocks noGrp="1" noChangeArrowheads="1"/>
          </p:cNvSpPr>
          <p:nvPr>
            <p:ph type="body" idx="1"/>
          </p:nvPr>
        </p:nvSpPr>
        <p:spPr>
          <a:xfrm>
            <a:off x="2438400" y="990600"/>
            <a:ext cx="7543800" cy="5638800"/>
          </a:xfrm>
        </p:spPr>
        <p:txBody>
          <a:bodyPr/>
          <a:lstStyle/>
          <a:p>
            <a:pPr marL="609600" indent="-609600">
              <a:lnSpc>
                <a:spcPct val="90000"/>
              </a:lnSpc>
              <a:buNone/>
            </a:pPr>
            <a:r>
              <a:rPr lang="en-US" altLang="en-US"/>
              <a:t>Problems with the 2-character approach.</a:t>
            </a:r>
          </a:p>
          <a:p>
            <a:pPr marL="609600" indent="-609600">
              <a:lnSpc>
                <a:spcPct val="90000"/>
              </a:lnSpc>
            </a:pPr>
            <a:r>
              <a:rPr lang="en-US" altLang="en-US"/>
              <a:t>Solomon is never pictured as a shepherd.</a:t>
            </a:r>
          </a:p>
          <a:p>
            <a:pPr marL="609600" indent="-609600">
              <a:lnSpc>
                <a:spcPct val="90000"/>
              </a:lnSpc>
            </a:pPr>
            <a:r>
              <a:rPr lang="en-US" altLang="en-US"/>
              <a:t>Solomon’s polygamy</a:t>
            </a:r>
          </a:p>
          <a:p>
            <a:pPr marL="609600" indent="-609600">
              <a:lnSpc>
                <a:spcPct val="90000"/>
              </a:lnSpc>
              <a:buNone/>
            </a:pPr>
            <a:r>
              <a:rPr lang="en-US" altLang="en-US"/>
              <a:t>--60 wives/80 concubines, 6:8.</a:t>
            </a:r>
          </a:p>
          <a:p>
            <a:pPr marL="609600" indent="-609600">
              <a:lnSpc>
                <a:spcPct val="90000"/>
              </a:lnSpc>
              <a:buNone/>
            </a:pPr>
            <a:r>
              <a:rPr lang="en-US" altLang="en-US"/>
              <a:t>--Contributing cause to apostasy </a:t>
            </a:r>
            <a:r>
              <a:rPr lang="en-US" altLang="en-US" sz="2800"/>
              <a:t>1Kgs.11</a:t>
            </a:r>
          </a:p>
          <a:p>
            <a:pPr marL="609600" indent="-609600">
              <a:lnSpc>
                <a:spcPct val="90000"/>
              </a:lnSpc>
              <a:buNone/>
            </a:pPr>
            <a:r>
              <a:rPr lang="en-US" altLang="en-US"/>
              <a:t>--Cf. Eccl. 7:28</a:t>
            </a:r>
          </a:p>
          <a:p>
            <a:pPr marL="609600" indent="-609600">
              <a:lnSpc>
                <a:spcPct val="90000"/>
              </a:lnSpc>
              <a:buNone/>
            </a:pPr>
            <a:r>
              <a:rPr lang="en-US" altLang="en-US"/>
              <a:t>--Cf. SoS 5:9.</a:t>
            </a:r>
          </a:p>
          <a:p>
            <a:pPr marL="609600" indent="-609600">
              <a:lnSpc>
                <a:spcPct val="90000"/>
              </a:lnSpc>
              <a:buNone/>
            </a:pPr>
            <a:r>
              <a:rPr lang="en-US" altLang="en-US"/>
              <a:t>--Unique, exclusive love 2:16; 6:3.</a:t>
            </a:r>
          </a:p>
          <a:p>
            <a:pPr marL="609600" indent="-609600">
              <a:lnSpc>
                <a:spcPct val="90000"/>
              </a:lnSpc>
              <a:buNone/>
            </a:pPr>
            <a:r>
              <a:rPr lang="en-US" altLang="en-US"/>
              <a:t>--“Friendship factor” of 5:16.</a:t>
            </a:r>
          </a:p>
        </p:txBody>
      </p:sp>
      <p:sp>
        <p:nvSpPr>
          <p:cNvPr id="10243" name="Rectangle 3">
            <a:extLst>
              <a:ext uri="{FF2B5EF4-FFF2-40B4-BE49-F238E27FC236}">
                <a16:creationId xmlns:a16="http://schemas.microsoft.com/office/drawing/2014/main" id="{860E0F1C-1953-C522-FFB9-174E5639A848}"/>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verview: Song of Songs">
            <a:hlinkClick r:id="" action="ppaction://media"/>
            <a:extLst>
              <a:ext uri="{FF2B5EF4-FFF2-40B4-BE49-F238E27FC236}">
                <a16:creationId xmlns:a16="http://schemas.microsoft.com/office/drawing/2014/main" id="{E727319B-47BA-6E9B-DF03-F8A63D4ADF45}"/>
              </a:ext>
            </a:extLst>
          </p:cNvPr>
          <p:cNvPicPr>
            <a:picLocks noRot="1" noChangeAspect="1"/>
          </p:cNvPicPr>
          <p:nvPr>
            <a:videoFile r:link="rId1"/>
          </p:nvPr>
        </p:nvPicPr>
        <p:blipFill>
          <a:blip r:embed="rId3"/>
          <a:stretch>
            <a:fillRect/>
          </a:stretch>
        </p:blipFill>
        <p:spPr>
          <a:xfrm>
            <a:off x="1115367" y="823965"/>
            <a:ext cx="9838182" cy="5154804"/>
          </a:xfrm>
          <a:prstGeom prst="rect">
            <a:avLst/>
          </a:prstGeom>
        </p:spPr>
      </p:pic>
    </p:spTree>
    <p:extLst>
      <p:ext uri="{BB962C8B-B14F-4D97-AF65-F5344CB8AC3E}">
        <p14:creationId xmlns:p14="http://schemas.microsoft.com/office/powerpoint/2010/main" val="33706955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287C32E-229C-657A-C66A-3212DCE93235}"/>
              </a:ext>
            </a:extLst>
          </p:cNvPr>
          <p:cNvSpPr>
            <a:spLocks noGrp="1" noChangeArrowheads="1"/>
          </p:cNvSpPr>
          <p:nvPr>
            <p:ph type="title"/>
          </p:nvPr>
        </p:nvSpPr>
        <p:spPr/>
        <p:txBody>
          <a:bodyPr/>
          <a:lstStyle/>
          <a:p>
            <a:endParaRPr lang="en-US" altLang="en-US"/>
          </a:p>
        </p:txBody>
      </p:sp>
      <p:sp>
        <p:nvSpPr>
          <p:cNvPr id="23555" name="Rectangle 3">
            <a:extLst>
              <a:ext uri="{FF2B5EF4-FFF2-40B4-BE49-F238E27FC236}">
                <a16:creationId xmlns:a16="http://schemas.microsoft.com/office/drawing/2014/main" id="{28811192-76B8-A15F-CF63-02ECBD484549}"/>
              </a:ext>
            </a:extLst>
          </p:cNvPr>
          <p:cNvSpPr>
            <a:spLocks noGrp="1" noChangeArrowheads="1"/>
          </p:cNvSpPr>
          <p:nvPr>
            <p:ph type="body" idx="1"/>
          </p:nvPr>
        </p:nvSpPr>
        <p:spPr/>
        <p:txBody>
          <a:bodyPr/>
          <a:lstStyle/>
          <a:p>
            <a:endParaRPr lang="en-US" altLang="en-US"/>
          </a:p>
        </p:txBody>
      </p:sp>
      <p:pic>
        <p:nvPicPr>
          <p:cNvPr id="23556" name="Picture 4">
            <a:extLst>
              <a:ext uri="{FF2B5EF4-FFF2-40B4-BE49-F238E27FC236}">
                <a16:creationId xmlns:a16="http://schemas.microsoft.com/office/drawing/2014/main" id="{22A6D854-BEC6-BDFA-520D-0889298BC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 Box 5">
            <a:extLst>
              <a:ext uri="{FF2B5EF4-FFF2-40B4-BE49-F238E27FC236}">
                <a16:creationId xmlns:a16="http://schemas.microsoft.com/office/drawing/2014/main" id="{C9E59330-481D-1B43-11F7-8D0343B8490A}"/>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517B88F-6CA9-7063-DD2A-AE356CF5D40D}"/>
              </a:ext>
            </a:extLst>
          </p:cNvPr>
          <p:cNvSpPr>
            <a:spLocks noGrp="1" noChangeArrowheads="1"/>
          </p:cNvSpPr>
          <p:nvPr>
            <p:ph type="title"/>
          </p:nvPr>
        </p:nvSpPr>
        <p:spPr/>
        <p:txBody>
          <a:bodyPr/>
          <a:lstStyle/>
          <a:p>
            <a:endParaRPr lang="en-US" altLang="en-US"/>
          </a:p>
        </p:txBody>
      </p:sp>
      <p:sp>
        <p:nvSpPr>
          <p:cNvPr id="24579" name="Rectangle 3">
            <a:extLst>
              <a:ext uri="{FF2B5EF4-FFF2-40B4-BE49-F238E27FC236}">
                <a16:creationId xmlns:a16="http://schemas.microsoft.com/office/drawing/2014/main" id="{9A8715C2-9A6B-D772-2F09-75117E4D5257}"/>
              </a:ext>
            </a:extLst>
          </p:cNvPr>
          <p:cNvSpPr>
            <a:spLocks noGrp="1" noChangeArrowheads="1"/>
          </p:cNvSpPr>
          <p:nvPr>
            <p:ph type="body" idx="1"/>
          </p:nvPr>
        </p:nvSpPr>
        <p:spPr/>
        <p:txBody>
          <a:bodyPr/>
          <a:lstStyle/>
          <a:p>
            <a:endParaRPr lang="en-US" altLang="en-US"/>
          </a:p>
        </p:txBody>
      </p:sp>
      <p:pic>
        <p:nvPicPr>
          <p:cNvPr id="24580" name="Picture 4">
            <a:extLst>
              <a:ext uri="{FF2B5EF4-FFF2-40B4-BE49-F238E27FC236}">
                <a16:creationId xmlns:a16="http://schemas.microsoft.com/office/drawing/2014/main" id="{B8B25FF8-2222-A270-AED1-2B64287C9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a:extLst>
              <a:ext uri="{FF2B5EF4-FFF2-40B4-BE49-F238E27FC236}">
                <a16:creationId xmlns:a16="http://schemas.microsoft.com/office/drawing/2014/main" id="{DD651864-F23F-89E3-D4F1-8A81DF1466A3}"/>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24582" name="Text Box 6">
            <a:extLst>
              <a:ext uri="{FF2B5EF4-FFF2-40B4-BE49-F238E27FC236}">
                <a16:creationId xmlns:a16="http://schemas.microsoft.com/office/drawing/2014/main" id="{D62C81E9-9BD5-8743-6BF0-467EF0B1DBD6}"/>
              </a:ext>
            </a:extLst>
          </p:cNvPr>
          <p:cNvSpPr txBox="1">
            <a:spLocks noChangeArrowheads="1"/>
          </p:cNvSpPr>
          <p:nvPr/>
        </p:nvSpPr>
        <p:spPr bwMode="auto">
          <a:xfrm>
            <a:off x="6248400" y="41910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“Solomon loves the Shulammite who loves the shepherd”</a:t>
            </a:r>
            <a:endParaRPr lang="en-US" altLang="en-US" i="1">
              <a:solidFill>
                <a:srgbClr val="FFFFFF"/>
              </a:solidFill>
              <a:latin typeface="Arial" panose="020B0604020202020204" pitchFamily="34" charset="0"/>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AC5599E-8D9B-CE0B-B43F-60B27D57C7D2}"/>
              </a:ext>
            </a:extLst>
          </p:cNvPr>
          <p:cNvSpPr>
            <a:spLocks noGrp="1" noChangeArrowheads="1"/>
          </p:cNvSpPr>
          <p:nvPr>
            <p:ph type="title"/>
          </p:nvPr>
        </p:nvSpPr>
        <p:spPr/>
        <p:txBody>
          <a:bodyPr/>
          <a:lstStyle/>
          <a:p>
            <a:endParaRPr lang="en-US" altLang="en-US"/>
          </a:p>
        </p:txBody>
      </p:sp>
      <p:sp>
        <p:nvSpPr>
          <p:cNvPr id="26627" name="Rectangle 3">
            <a:extLst>
              <a:ext uri="{FF2B5EF4-FFF2-40B4-BE49-F238E27FC236}">
                <a16:creationId xmlns:a16="http://schemas.microsoft.com/office/drawing/2014/main" id="{42E1A7BD-3D5E-2529-F041-8861D189903B}"/>
              </a:ext>
            </a:extLst>
          </p:cNvPr>
          <p:cNvSpPr>
            <a:spLocks noGrp="1" noChangeArrowheads="1"/>
          </p:cNvSpPr>
          <p:nvPr>
            <p:ph type="body" idx="1"/>
          </p:nvPr>
        </p:nvSpPr>
        <p:spPr/>
        <p:txBody>
          <a:bodyPr/>
          <a:lstStyle/>
          <a:p>
            <a:endParaRPr lang="en-US" altLang="en-US"/>
          </a:p>
        </p:txBody>
      </p:sp>
      <p:pic>
        <p:nvPicPr>
          <p:cNvPr id="26628" name="Picture 4">
            <a:extLst>
              <a:ext uri="{FF2B5EF4-FFF2-40B4-BE49-F238E27FC236}">
                <a16:creationId xmlns:a16="http://schemas.microsoft.com/office/drawing/2014/main" id="{774C914C-6A01-3B73-B341-43A1135DF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5">
            <a:extLst>
              <a:ext uri="{FF2B5EF4-FFF2-40B4-BE49-F238E27FC236}">
                <a16:creationId xmlns:a16="http://schemas.microsoft.com/office/drawing/2014/main" id="{4FBB0AD4-6564-B33B-775D-4C6E1293E43D}"/>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26630" name="Text Box 6">
            <a:extLst>
              <a:ext uri="{FF2B5EF4-FFF2-40B4-BE49-F238E27FC236}">
                <a16:creationId xmlns:a16="http://schemas.microsoft.com/office/drawing/2014/main" id="{FBA1BB71-AB4A-E218-F989-5F37462768C6}"/>
              </a:ext>
            </a:extLst>
          </p:cNvPr>
          <p:cNvSpPr txBox="1">
            <a:spLocks noChangeArrowheads="1"/>
          </p:cNvSpPr>
          <p:nvPr/>
        </p:nvSpPr>
        <p:spPr bwMode="auto">
          <a:xfrm>
            <a:off x="6248400" y="4191001"/>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endParaRPr lang="en-US" altLang="en-US" i="1">
              <a:solidFill>
                <a:srgbClr val="FFFFFF"/>
              </a:solidFill>
              <a:latin typeface="Arial" panose="020B0604020202020204" pitchFamily="34" charset="0"/>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BCF6C18-6339-E5C1-FFF2-6C339BA15EE2}"/>
              </a:ext>
            </a:extLst>
          </p:cNvPr>
          <p:cNvSpPr>
            <a:spLocks noGrp="1" noChangeArrowheads="1"/>
          </p:cNvSpPr>
          <p:nvPr>
            <p:ph type="title"/>
          </p:nvPr>
        </p:nvSpPr>
        <p:spPr/>
        <p:txBody>
          <a:bodyPr/>
          <a:lstStyle/>
          <a:p>
            <a:endParaRPr lang="en-US" altLang="en-US"/>
          </a:p>
        </p:txBody>
      </p:sp>
      <p:sp>
        <p:nvSpPr>
          <p:cNvPr id="27651" name="Rectangle 3">
            <a:extLst>
              <a:ext uri="{FF2B5EF4-FFF2-40B4-BE49-F238E27FC236}">
                <a16:creationId xmlns:a16="http://schemas.microsoft.com/office/drawing/2014/main" id="{686DD137-F16A-FFEA-C3DA-4F1A764FC382}"/>
              </a:ext>
            </a:extLst>
          </p:cNvPr>
          <p:cNvSpPr>
            <a:spLocks noGrp="1" noChangeArrowheads="1"/>
          </p:cNvSpPr>
          <p:nvPr>
            <p:ph type="body" idx="1"/>
          </p:nvPr>
        </p:nvSpPr>
        <p:spPr/>
        <p:txBody>
          <a:bodyPr/>
          <a:lstStyle/>
          <a:p>
            <a:endParaRPr lang="en-US" altLang="en-US"/>
          </a:p>
        </p:txBody>
      </p:sp>
      <p:pic>
        <p:nvPicPr>
          <p:cNvPr id="27652" name="Picture 4">
            <a:extLst>
              <a:ext uri="{FF2B5EF4-FFF2-40B4-BE49-F238E27FC236}">
                <a16:creationId xmlns:a16="http://schemas.microsoft.com/office/drawing/2014/main" id="{4FC76814-F83D-63CE-18AB-0E757876E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5">
            <a:extLst>
              <a:ext uri="{FF2B5EF4-FFF2-40B4-BE49-F238E27FC236}">
                <a16:creationId xmlns:a16="http://schemas.microsoft.com/office/drawing/2014/main" id="{F555F7B6-4159-908A-0CC1-303B8977571F}"/>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27654" name="Text Box 6">
            <a:extLst>
              <a:ext uri="{FF2B5EF4-FFF2-40B4-BE49-F238E27FC236}">
                <a16:creationId xmlns:a16="http://schemas.microsoft.com/office/drawing/2014/main" id="{EA547778-0689-5742-8C3C-ED5440871AF7}"/>
              </a:ext>
            </a:extLst>
          </p:cNvPr>
          <p:cNvSpPr txBox="1">
            <a:spLocks noChangeArrowheads="1"/>
          </p:cNvSpPr>
          <p:nvPr/>
        </p:nvSpPr>
        <p:spPr bwMode="auto">
          <a:xfrm>
            <a:off x="6248400" y="4191000"/>
            <a:ext cx="3581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No real textual evidence for existence of third character</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43F9D36-DC05-B53E-E445-930FBD57564A}"/>
              </a:ext>
            </a:extLst>
          </p:cNvPr>
          <p:cNvSpPr>
            <a:spLocks noGrp="1" noChangeArrowheads="1"/>
          </p:cNvSpPr>
          <p:nvPr>
            <p:ph type="title"/>
          </p:nvPr>
        </p:nvSpPr>
        <p:spPr/>
        <p:txBody>
          <a:bodyPr/>
          <a:lstStyle/>
          <a:p>
            <a:endParaRPr lang="en-US" altLang="en-US"/>
          </a:p>
        </p:txBody>
      </p:sp>
      <p:sp>
        <p:nvSpPr>
          <p:cNvPr id="28675" name="Rectangle 3">
            <a:extLst>
              <a:ext uri="{FF2B5EF4-FFF2-40B4-BE49-F238E27FC236}">
                <a16:creationId xmlns:a16="http://schemas.microsoft.com/office/drawing/2014/main" id="{D2D72A53-6D0A-352D-902E-135466CAB06F}"/>
              </a:ext>
            </a:extLst>
          </p:cNvPr>
          <p:cNvSpPr>
            <a:spLocks noGrp="1" noChangeArrowheads="1"/>
          </p:cNvSpPr>
          <p:nvPr>
            <p:ph type="body" idx="1"/>
          </p:nvPr>
        </p:nvSpPr>
        <p:spPr/>
        <p:txBody>
          <a:bodyPr/>
          <a:lstStyle/>
          <a:p>
            <a:endParaRPr lang="en-US" altLang="en-US"/>
          </a:p>
        </p:txBody>
      </p:sp>
      <p:pic>
        <p:nvPicPr>
          <p:cNvPr id="28676" name="Picture 4">
            <a:extLst>
              <a:ext uri="{FF2B5EF4-FFF2-40B4-BE49-F238E27FC236}">
                <a16:creationId xmlns:a16="http://schemas.microsoft.com/office/drawing/2014/main" id="{0FF0381A-8E78-2834-1238-F5B31239B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5">
            <a:extLst>
              <a:ext uri="{FF2B5EF4-FFF2-40B4-BE49-F238E27FC236}">
                <a16:creationId xmlns:a16="http://schemas.microsoft.com/office/drawing/2014/main" id="{89E47587-BBDA-6D77-83FB-079092DC832B}"/>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28678" name="Text Box 6">
            <a:extLst>
              <a:ext uri="{FF2B5EF4-FFF2-40B4-BE49-F238E27FC236}">
                <a16:creationId xmlns:a16="http://schemas.microsoft.com/office/drawing/2014/main" id="{30240705-A86D-3D3E-50E4-B96F73054DBD}"/>
              </a:ext>
            </a:extLst>
          </p:cNvPr>
          <p:cNvSpPr txBox="1">
            <a:spLocks noChangeArrowheads="1"/>
          </p:cNvSpPr>
          <p:nvPr/>
        </p:nvSpPr>
        <p:spPr bwMode="auto">
          <a:xfrm>
            <a:off x="6248400" y="4191000"/>
            <a:ext cx="3581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The Shulammite never resists a lover’s advances</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25B9ECA-4990-46A2-C356-41497F42124B}"/>
              </a:ext>
            </a:extLst>
          </p:cNvPr>
          <p:cNvSpPr>
            <a:spLocks noGrp="1" noChangeArrowheads="1"/>
          </p:cNvSpPr>
          <p:nvPr>
            <p:ph type="title"/>
          </p:nvPr>
        </p:nvSpPr>
        <p:spPr/>
        <p:txBody>
          <a:bodyPr/>
          <a:lstStyle/>
          <a:p>
            <a:endParaRPr lang="en-US" altLang="en-US"/>
          </a:p>
        </p:txBody>
      </p:sp>
      <p:sp>
        <p:nvSpPr>
          <p:cNvPr id="29699" name="Rectangle 3">
            <a:extLst>
              <a:ext uri="{FF2B5EF4-FFF2-40B4-BE49-F238E27FC236}">
                <a16:creationId xmlns:a16="http://schemas.microsoft.com/office/drawing/2014/main" id="{F37E3216-F1F6-0E41-DFF7-547158A38A35}"/>
              </a:ext>
            </a:extLst>
          </p:cNvPr>
          <p:cNvSpPr>
            <a:spLocks noGrp="1" noChangeArrowheads="1"/>
          </p:cNvSpPr>
          <p:nvPr>
            <p:ph type="body" idx="1"/>
          </p:nvPr>
        </p:nvSpPr>
        <p:spPr/>
        <p:txBody>
          <a:bodyPr/>
          <a:lstStyle/>
          <a:p>
            <a:endParaRPr lang="en-US" altLang="en-US"/>
          </a:p>
        </p:txBody>
      </p:sp>
      <p:pic>
        <p:nvPicPr>
          <p:cNvPr id="29700" name="Picture 4">
            <a:extLst>
              <a:ext uri="{FF2B5EF4-FFF2-40B4-BE49-F238E27FC236}">
                <a16:creationId xmlns:a16="http://schemas.microsoft.com/office/drawing/2014/main" id="{51E53A2F-C986-F60A-27E5-DF405F608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a:extLst>
              <a:ext uri="{FF2B5EF4-FFF2-40B4-BE49-F238E27FC236}">
                <a16:creationId xmlns:a16="http://schemas.microsoft.com/office/drawing/2014/main" id="{41B26253-E213-7C98-2519-C3155627A80F}"/>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29702" name="Text Box 6">
            <a:extLst>
              <a:ext uri="{FF2B5EF4-FFF2-40B4-BE49-F238E27FC236}">
                <a16:creationId xmlns:a16="http://schemas.microsoft.com/office/drawing/2014/main" id="{5E6AB8F6-B3DA-748A-9C2C-5700A5116836}"/>
              </a:ext>
            </a:extLst>
          </p:cNvPr>
          <p:cNvSpPr txBox="1">
            <a:spLocks noChangeArrowheads="1"/>
          </p:cNvSpPr>
          <p:nvPr/>
        </p:nvSpPr>
        <p:spPr bwMode="auto">
          <a:xfrm>
            <a:off x="6248400" y="4191000"/>
            <a:ext cx="3581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This view turns Solomon into a “villain”</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9D39517-DEB1-A58C-E037-666768C82D44}"/>
              </a:ext>
            </a:extLst>
          </p:cNvPr>
          <p:cNvSpPr>
            <a:spLocks noGrp="1" noChangeArrowheads="1"/>
          </p:cNvSpPr>
          <p:nvPr>
            <p:ph type="title"/>
          </p:nvPr>
        </p:nvSpPr>
        <p:spPr/>
        <p:txBody>
          <a:bodyPr/>
          <a:lstStyle/>
          <a:p>
            <a:endParaRPr lang="en-US" altLang="en-US"/>
          </a:p>
        </p:txBody>
      </p:sp>
      <p:sp>
        <p:nvSpPr>
          <p:cNvPr id="30723" name="Rectangle 3">
            <a:extLst>
              <a:ext uri="{FF2B5EF4-FFF2-40B4-BE49-F238E27FC236}">
                <a16:creationId xmlns:a16="http://schemas.microsoft.com/office/drawing/2014/main" id="{673762DF-3A4E-2599-6485-E3A9AB472D55}"/>
              </a:ext>
            </a:extLst>
          </p:cNvPr>
          <p:cNvSpPr>
            <a:spLocks noGrp="1" noChangeArrowheads="1"/>
          </p:cNvSpPr>
          <p:nvPr>
            <p:ph type="body" idx="1"/>
          </p:nvPr>
        </p:nvSpPr>
        <p:spPr/>
        <p:txBody>
          <a:bodyPr/>
          <a:lstStyle/>
          <a:p>
            <a:endParaRPr lang="en-US" altLang="en-US"/>
          </a:p>
        </p:txBody>
      </p:sp>
      <p:pic>
        <p:nvPicPr>
          <p:cNvPr id="30724" name="Picture 4">
            <a:extLst>
              <a:ext uri="{FF2B5EF4-FFF2-40B4-BE49-F238E27FC236}">
                <a16:creationId xmlns:a16="http://schemas.microsoft.com/office/drawing/2014/main" id="{49FD038D-FCC6-4497-BB0E-231FE1A81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 Box 5">
            <a:extLst>
              <a:ext uri="{FF2B5EF4-FFF2-40B4-BE49-F238E27FC236}">
                <a16:creationId xmlns:a16="http://schemas.microsoft.com/office/drawing/2014/main" id="{28811858-3D64-DF51-F0CD-A5F3289ACA69}"/>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30726" name="Text Box 6">
            <a:extLst>
              <a:ext uri="{FF2B5EF4-FFF2-40B4-BE49-F238E27FC236}">
                <a16:creationId xmlns:a16="http://schemas.microsoft.com/office/drawing/2014/main" id="{0642C0E6-A3FD-4BDD-E4AB-F485A0FB1D6E}"/>
              </a:ext>
            </a:extLst>
          </p:cNvPr>
          <p:cNvSpPr txBox="1">
            <a:spLocks noChangeArrowheads="1"/>
          </p:cNvSpPr>
          <p:nvPr/>
        </p:nvSpPr>
        <p:spPr bwMode="auto">
          <a:xfrm>
            <a:off x="6248400" y="4191000"/>
            <a:ext cx="35814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This view makes Solomonic authorship virtually impossible</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7558231-CEEB-9695-9713-11FF396FD264}"/>
              </a:ext>
            </a:extLst>
          </p:cNvPr>
          <p:cNvSpPr>
            <a:spLocks noGrp="1" noChangeArrowheads="1"/>
          </p:cNvSpPr>
          <p:nvPr>
            <p:ph type="title"/>
          </p:nvPr>
        </p:nvSpPr>
        <p:spPr/>
        <p:txBody>
          <a:bodyPr/>
          <a:lstStyle/>
          <a:p>
            <a:endParaRPr lang="en-US" altLang="en-US"/>
          </a:p>
        </p:txBody>
      </p:sp>
      <p:sp>
        <p:nvSpPr>
          <p:cNvPr id="31747" name="Rectangle 3">
            <a:extLst>
              <a:ext uri="{FF2B5EF4-FFF2-40B4-BE49-F238E27FC236}">
                <a16:creationId xmlns:a16="http://schemas.microsoft.com/office/drawing/2014/main" id="{3E3A1B48-6978-32AA-8DD3-3AE1A2661DEF}"/>
              </a:ext>
            </a:extLst>
          </p:cNvPr>
          <p:cNvSpPr>
            <a:spLocks noGrp="1" noChangeArrowheads="1"/>
          </p:cNvSpPr>
          <p:nvPr>
            <p:ph type="body" idx="1"/>
          </p:nvPr>
        </p:nvSpPr>
        <p:spPr/>
        <p:txBody>
          <a:bodyPr/>
          <a:lstStyle/>
          <a:p>
            <a:endParaRPr lang="en-US" altLang="en-US"/>
          </a:p>
        </p:txBody>
      </p:sp>
      <p:pic>
        <p:nvPicPr>
          <p:cNvPr id="31748" name="Picture 4">
            <a:extLst>
              <a:ext uri="{FF2B5EF4-FFF2-40B4-BE49-F238E27FC236}">
                <a16:creationId xmlns:a16="http://schemas.microsoft.com/office/drawing/2014/main" id="{7ECBAD53-C9CB-B23D-A4CF-013D4DC43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 Box 5">
            <a:extLst>
              <a:ext uri="{FF2B5EF4-FFF2-40B4-BE49-F238E27FC236}">
                <a16:creationId xmlns:a16="http://schemas.microsoft.com/office/drawing/2014/main" id="{A2206FD9-D552-26A9-6298-2810AB41F04E}"/>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31750" name="Text Box 6">
            <a:extLst>
              <a:ext uri="{FF2B5EF4-FFF2-40B4-BE49-F238E27FC236}">
                <a16:creationId xmlns:a16="http://schemas.microsoft.com/office/drawing/2014/main" id="{DE4D45B3-2240-5B16-ED39-688AFD93336E}"/>
              </a:ext>
            </a:extLst>
          </p:cNvPr>
          <p:cNvSpPr txBox="1">
            <a:spLocks noChangeArrowheads="1"/>
          </p:cNvSpPr>
          <p:nvPr/>
        </p:nvSpPr>
        <p:spPr bwMode="auto">
          <a:xfrm>
            <a:off x="6248400" y="4191000"/>
            <a:ext cx="35814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Without dramatic arrangement, this view is unsustainable</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A8DDB01-6075-4737-8995-38E193BAE472}"/>
              </a:ext>
            </a:extLst>
          </p:cNvPr>
          <p:cNvSpPr>
            <a:spLocks noGrp="1" noChangeArrowheads="1"/>
          </p:cNvSpPr>
          <p:nvPr>
            <p:ph type="title"/>
          </p:nvPr>
        </p:nvSpPr>
        <p:spPr/>
        <p:txBody>
          <a:bodyPr/>
          <a:lstStyle/>
          <a:p>
            <a:endParaRPr lang="en-US" altLang="en-US"/>
          </a:p>
        </p:txBody>
      </p:sp>
      <p:sp>
        <p:nvSpPr>
          <p:cNvPr id="32771" name="Rectangle 3">
            <a:extLst>
              <a:ext uri="{FF2B5EF4-FFF2-40B4-BE49-F238E27FC236}">
                <a16:creationId xmlns:a16="http://schemas.microsoft.com/office/drawing/2014/main" id="{772B90A5-EB4F-CAC5-7AAF-A00063267F8A}"/>
              </a:ext>
            </a:extLst>
          </p:cNvPr>
          <p:cNvSpPr>
            <a:spLocks noGrp="1" noChangeArrowheads="1"/>
          </p:cNvSpPr>
          <p:nvPr>
            <p:ph type="body" idx="1"/>
          </p:nvPr>
        </p:nvSpPr>
        <p:spPr/>
        <p:txBody>
          <a:bodyPr/>
          <a:lstStyle/>
          <a:p>
            <a:endParaRPr lang="en-US" altLang="en-US"/>
          </a:p>
        </p:txBody>
      </p:sp>
      <p:pic>
        <p:nvPicPr>
          <p:cNvPr id="32772" name="Picture 4">
            <a:extLst>
              <a:ext uri="{FF2B5EF4-FFF2-40B4-BE49-F238E27FC236}">
                <a16:creationId xmlns:a16="http://schemas.microsoft.com/office/drawing/2014/main" id="{1FF13884-3D5C-D8A2-6FD0-4AD4C6E13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5">
            <a:extLst>
              <a:ext uri="{FF2B5EF4-FFF2-40B4-BE49-F238E27FC236}">
                <a16:creationId xmlns:a16="http://schemas.microsoft.com/office/drawing/2014/main" id="{0930A0B2-C942-6EC9-529D-507F418185BE}"/>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32774" name="Text Box 6">
            <a:extLst>
              <a:ext uri="{FF2B5EF4-FFF2-40B4-BE49-F238E27FC236}">
                <a16:creationId xmlns:a16="http://schemas.microsoft.com/office/drawing/2014/main" id="{DA76EE8D-B76F-742D-C159-D3F52CC143D3}"/>
              </a:ext>
            </a:extLst>
          </p:cNvPr>
          <p:cNvSpPr txBox="1">
            <a:spLocks noChangeArrowheads="1"/>
          </p:cNvSpPr>
          <p:nvPr/>
        </p:nvSpPr>
        <p:spPr bwMode="auto">
          <a:xfrm>
            <a:off x="6248400" y="4191000"/>
            <a:ext cx="3581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There is no obvious plot or storyline in the book</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163865B-B18C-6048-FFA4-004021540E1F}"/>
              </a:ext>
            </a:extLst>
          </p:cNvPr>
          <p:cNvSpPr>
            <a:spLocks noGrp="1" noChangeArrowheads="1"/>
          </p:cNvSpPr>
          <p:nvPr>
            <p:ph type="title"/>
          </p:nvPr>
        </p:nvSpPr>
        <p:spPr/>
        <p:txBody>
          <a:bodyPr/>
          <a:lstStyle/>
          <a:p>
            <a:endParaRPr lang="en-US" altLang="en-US"/>
          </a:p>
        </p:txBody>
      </p:sp>
      <p:sp>
        <p:nvSpPr>
          <p:cNvPr id="33795" name="Rectangle 3">
            <a:extLst>
              <a:ext uri="{FF2B5EF4-FFF2-40B4-BE49-F238E27FC236}">
                <a16:creationId xmlns:a16="http://schemas.microsoft.com/office/drawing/2014/main" id="{854807CF-CF43-5A30-FBBE-92FE5C438A0A}"/>
              </a:ext>
            </a:extLst>
          </p:cNvPr>
          <p:cNvSpPr>
            <a:spLocks noGrp="1" noChangeArrowheads="1"/>
          </p:cNvSpPr>
          <p:nvPr>
            <p:ph type="body" idx="1"/>
          </p:nvPr>
        </p:nvSpPr>
        <p:spPr/>
        <p:txBody>
          <a:bodyPr/>
          <a:lstStyle/>
          <a:p>
            <a:endParaRPr lang="en-US" altLang="en-US"/>
          </a:p>
        </p:txBody>
      </p:sp>
      <p:pic>
        <p:nvPicPr>
          <p:cNvPr id="33796" name="Picture 4">
            <a:extLst>
              <a:ext uri="{FF2B5EF4-FFF2-40B4-BE49-F238E27FC236}">
                <a16:creationId xmlns:a16="http://schemas.microsoft.com/office/drawing/2014/main" id="{B66D782C-8BB6-B233-80E7-F00905F8D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 Box 5">
            <a:extLst>
              <a:ext uri="{FF2B5EF4-FFF2-40B4-BE49-F238E27FC236}">
                <a16:creationId xmlns:a16="http://schemas.microsoft.com/office/drawing/2014/main" id="{8B6DE56A-2720-7D7A-2D06-0E05B2AFD962}"/>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33798" name="Text Box 6">
            <a:extLst>
              <a:ext uri="{FF2B5EF4-FFF2-40B4-BE49-F238E27FC236}">
                <a16:creationId xmlns:a16="http://schemas.microsoft.com/office/drawing/2014/main" id="{72A15D82-F204-A3E4-77F7-A7FE70DF6F31}"/>
              </a:ext>
            </a:extLst>
          </p:cNvPr>
          <p:cNvSpPr txBox="1">
            <a:spLocks noChangeArrowheads="1"/>
          </p:cNvSpPr>
          <p:nvPr/>
        </p:nvSpPr>
        <p:spPr bwMode="auto">
          <a:xfrm>
            <a:off x="6248400" y="4191000"/>
            <a:ext cx="35814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Distinguishing the male speakers from each other is highly subjective</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669377"/>
          </a:xfrm>
        </p:spPr>
        <p:txBody>
          <a:bodyPr/>
          <a:lstStyle/>
          <a:p>
            <a:r>
              <a:rPr lang="en-US" sz="6000" b="1" u="sng" dirty="0">
                <a:solidFill>
                  <a:srgbClr val="8B2939"/>
                </a:solidFill>
                <a:effectLst>
                  <a:outerShdw blurRad="38100" dist="38100" dir="2700000" algn="tl">
                    <a:srgbClr val="000000">
                      <a:alpha val="43137"/>
                    </a:srgbClr>
                  </a:outerShdw>
                </a:effectLst>
                <a:latin typeface="Papyrus" panose="03070502060502030205" pitchFamily="66" charset="0"/>
              </a:rPr>
              <a:t>introductory </a:t>
            </a:r>
            <a:r>
              <a:rPr lang="en-US" sz="6600" b="1" u="sng" dirty="0">
                <a:solidFill>
                  <a:srgbClr val="8B2939"/>
                </a:solidFill>
                <a:effectLst>
                  <a:outerShdw blurRad="38100" dist="38100" dir="2700000" algn="tl">
                    <a:srgbClr val="000000">
                      <a:alpha val="43137"/>
                    </a:srgbClr>
                  </a:outerShdw>
                </a:effectLst>
                <a:latin typeface="Papyrus" panose="03070502060502030205" pitchFamily="66" charset="0"/>
              </a:rPr>
              <a:t>INFORMATION</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8769243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0015399-5ED1-A4FD-1742-312ABA180EBA}"/>
              </a:ext>
            </a:extLst>
          </p:cNvPr>
          <p:cNvSpPr>
            <a:spLocks noGrp="1" noChangeArrowheads="1"/>
          </p:cNvSpPr>
          <p:nvPr>
            <p:ph type="title"/>
          </p:nvPr>
        </p:nvSpPr>
        <p:spPr/>
        <p:txBody>
          <a:bodyPr/>
          <a:lstStyle/>
          <a:p>
            <a:endParaRPr lang="en-US" altLang="en-US"/>
          </a:p>
        </p:txBody>
      </p:sp>
      <p:sp>
        <p:nvSpPr>
          <p:cNvPr id="34819" name="Rectangle 3">
            <a:extLst>
              <a:ext uri="{FF2B5EF4-FFF2-40B4-BE49-F238E27FC236}">
                <a16:creationId xmlns:a16="http://schemas.microsoft.com/office/drawing/2014/main" id="{A09BD3E5-5167-5A7B-A0E5-CA9A8DC6700B}"/>
              </a:ext>
            </a:extLst>
          </p:cNvPr>
          <p:cNvSpPr>
            <a:spLocks noGrp="1" noChangeArrowheads="1"/>
          </p:cNvSpPr>
          <p:nvPr>
            <p:ph type="body" idx="1"/>
          </p:nvPr>
        </p:nvSpPr>
        <p:spPr/>
        <p:txBody>
          <a:bodyPr/>
          <a:lstStyle/>
          <a:p>
            <a:endParaRPr lang="en-US" altLang="en-US"/>
          </a:p>
        </p:txBody>
      </p:sp>
      <p:pic>
        <p:nvPicPr>
          <p:cNvPr id="34820" name="Picture 4">
            <a:extLst>
              <a:ext uri="{FF2B5EF4-FFF2-40B4-BE49-F238E27FC236}">
                <a16:creationId xmlns:a16="http://schemas.microsoft.com/office/drawing/2014/main" id="{07B5DA25-3561-82A8-59B5-7BBB01A40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9448800" cy="73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 Box 5">
            <a:extLst>
              <a:ext uri="{FF2B5EF4-FFF2-40B4-BE49-F238E27FC236}">
                <a16:creationId xmlns:a16="http://schemas.microsoft.com/office/drawing/2014/main" id="{0F6D4C45-A914-2792-7A14-BFE38773B409}"/>
              </a:ext>
            </a:extLst>
          </p:cNvPr>
          <p:cNvSpPr txBox="1">
            <a:spLocks noChangeArrowheads="1"/>
          </p:cNvSpPr>
          <p:nvPr/>
        </p:nvSpPr>
        <p:spPr bwMode="auto">
          <a:xfrm>
            <a:off x="5810250" y="1928814"/>
            <a:ext cx="3600450"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600" b="1">
                <a:solidFill>
                  <a:srgbClr val="FFFFFF"/>
                </a:solidFill>
                <a:latin typeface="Arial" panose="020B0604020202020204" pitchFamily="34" charset="0"/>
              </a:rPr>
              <a:t>The Consensus View:</a:t>
            </a:r>
          </a:p>
          <a:p>
            <a:pPr lvl="1" fontAlgn="base">
              <a:spcBef>
                <a:spcPct val="0"/>
              </a:spcBef>
              <a:spcAft>
                <a:spcPct val="0"/>
              </a:spcAft>
            </a:pPr>
            <a:r>
              <a:rPr lang="en-US" altLang="en-US" sz="2600" b="1">
                <a:solidFill>
                  <a:srgbClr val="FFFFFF"/>
                </a:solidFill>
                <a:latin typeface="Arial" panose="020B0604020202020204" pitchFamily="34" charset="0"/>
              </a:rPr>
              <a:t>Solomon and </a:t>
            </a:r>
          </a:p>
          <a:p>
            <a:pPr lvl="1" fontAlgn="base">
              <a:spcBef>
                <a:spcPct val="0"/>
              </a:spcBef>
              <a:spcAft>
                <a:spcPct val="0"/>
              </a:spcAft>
            </a:pPr>
            <a:r>
              <a:rPr lang="en-US" altLang="en-US" sz="2600" b="1">
                <a:solidFill>
                  <a:srgbClr val="FFFFFF"/>
                </a:solidFill>
                <a:latin typeface="Arial" panose="020B0604020202020204" pitchFamily="34" charset="0"/>
              </a:rPr>
              <a:t>the Shulammite</a:t>
            </a:r>
          </a:p>
          <a:p>
            <a:pPr lvl="1" fontAlgn="base">
              <a:spcBef>
                <a:spcPct val="0"/>
              </a:spcBef>
              <a:spcAft>
                <a:spcPct val="0"/>
              </a:spcAft>
            </a:pPr>
            <a:endParaRPr lang="en-US" altLang="en-US" sz="800" b="1">
              <a:solidFill>
                <a:srgbClr val="FFFFFF"/>
              </a:solidFill>
              <a:latin typeface="Arial" panose="020B0604020202020204" pitchFamily="34" charset="0"/>
            </a:endParaRPr>
          </a:p>
          <a:p>
            <a:pPr fontAlgn="base">
              <a:spcBef>
                <a:spcPct val="0"/>
              </a:spcBef>
              <a:spcAft>
                <a:spcPct val="0"/>
              </a:spcAft>
            </a:pPr>
            <a:r>
              <a:rPr lang="en-US" altLang="en-US" sz="2600" b="1">
                <a:solidFill>
                  <a:srgbClr val="FFFFFF"/>
                </a:solidFill>
                <a:latin typeface="Arial" panose="020B0604020202020204" pitchFamily="34" charset="0"/>
              </a:rPr>
              <a:t>A New Proposal:</a:t>
            </a:r>
          </a:p>
          <a:p>
            <a:pPr lvl="1" fontAlgn="base">
              <a:spcBef>
                <a:spcPct val="0"/>
              </a:spcBef>
              <a:spcAft>
                <a:spcPct val="0"/>
              </a:spcAft>
            </a:pPr>
            <a:r>
              <a:rPr lang="en-US" altLang="en-US" sz="2600" b="1">
                <a:solidFill>
                  <a:srgbClr val="FFFFFF"/>
                </a:solidFill>
                <a:latin typeface="Arial" panose="020B0604020202020204" pitchFamily="34" charset="0"/>
              </a:rPr>
              <a:t>A love triangle</a:t>
            </a:r>
          </a:p>
        </p:txBody>
      </p:sp>
      <p:sp>
        <p:nvSpPr>
          <p:cNvPr id="34822" name="Text Box 6">
            <a:extLst>
              <a:ext uri="{FF2B5EF4-FFF2-40B4-BE49-F238E27FC236}">
                <a16:creationId xmlns:a16="http://schemas.microsoft.com/office/drawing/2014/main" id="{014A9624-A990-C056-FDB7-578D720467DF}"/>
              </a:ext>
            </a:extLst>
          </p:cNvPr>
          <p:cNvSpPr txBox="1">
            <a:spLocks noChangeArrowheads="1"/>
          </p:cNvSpPr>
          <p:nvPr/>
        </p:nvSpPr>
        <p:spPr bwMode="auto">
          <a:xfrm>
            <a:off x="6248400" y="4191000"/>
            <a:ext cx="35814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rPr>
              <a:t>Some problems with this view:</a:t>
            </a:r>
          </a:p>
          <a:p>
            <a:pPr lvl="1" fontAlgn="base">
              <a:spcBef>
                <a:spcPct val="50000"/>
              </a:spcBef>
              <a:spcAft>
                <a:spcPct val="0"/>
              </a:spcAft>
            </a:pPr>
            <a:r>
              <a:rPr lang="en-US" altLang="en-US">
                <a:solidFill>
                  <a:srgbClr val="FFFFFF"/>
                </a:solidFill>
                <a:latin typeface="Arial" panose="020B0604020202020204" pitchFamily="34" charset="0"/>
              </a:rPr>
              <a:t>Additionally, there are problems encountered in the text itself</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1F70EA6-A956-F975-2C4E-04E71135F177}"/>
              </a:ext>
            </a:extLst>
          </p:cNvPr>
          <p:cNvSpPr>
            <a:spLocks noGrp="1" noChangeArrowheads="1"/>
          </p:cNvSpPr>
          <p:nvPr>
            <p:ph type="body" idx="1"/>
          </p:nvPr>
        </p:nvSpPr>
        <p:spPr>
          <a:xfrm>
            <a:off x="2438400" y="990600"/>
            <a:ext cx="7543800" cy="5638800"/>
          </a:xfrm>
        </p:spPr>
        <p:txBody>
          <a:bodyPr/>
          <a:lstStyle/>
          <a:p>
            <a:pPr marL="609600" indent="-609600">
              <a:buNone/>
            </a:pPr>
            <a:r>
              <a:rPr lang="en-US" altLang="en-US"/>
              <a:t>Evidence for the 3-character approach.</a:t>
            </a:r>
          </a:p>
          <a:p>
            <a:pPr marL="609600" indent="-609600"/>
            <a:r>
              <a:rPr lang="en-US" altLang="en-US">
                <a:latin typeface="Arial Black" panose="020B0A04020102020204" pitchFamily="34" charset="0"/>
              </a:rPr>
              <a:t>Solomon:</a:t>
            </a:r>
          </a:p>
          <a:p>
            <a:pPr marL="609600" indent="-609600">
              <a:buNone/>
            </a:pPr>
            <a:r>
              <a:rPr lang="en-US" altLang="en-US"/>
              <a:t>--1:4: “The king has brought me into his chambers.”</a:t>
            </a:r>
          </a:p>
          <a:p>
            <a:pPr marL="609600" indent="-609600">
              <a:buNone/>
            </a:pPr>
            <a:r>
              <a:rPr lang="en-US" altLang="en-US"/>
              <a:t>--1:5: “Like the curtains of Solomon.”</a:t>
            </a:r>
          </a:p>
          <a:p>
            <a:pPr marL="609600" indent="-609600">
              <a:buNone/>
            </a:pPr>
            <a:r>
              <a:rPr lang="en-US" altLang="en-US"/>
              <a:t>--1:12: “While the king was at his table, My perfume gave forth its fragrance.</a:t>
            </a:r>
          </a:p>
          <a:p>
            <a:pPr marL="609600" indent="-609600">
              <a:buNone/>
            </a:pPr>
            <a:r>
              <a:rPr lang="en-US" altLang="en-US"/>
              <a:t>--3:7: “Behold, it is the traveling couch of Solomon.”</a:t>
            </a:r>
          </a:p>
        </p:txBody>
      </p:sp>
      <p:sp>
        <p:nvSpPr>
          <p:cNvPr id="13315" name="Rectangle 3">
            <a:extLst>
              <a:ext uri="{FF2B5EF4-FFF2-40B4-BE49-F238E27FC236}">
                <a16:creationId xmlns:a16="http://schemas.microsoft.com/office/drawing/2014/main" id="{1544AC51-EE1D-5C41-1776-C0C757207FB7}"/>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A17F66-2424-E752-6F36-84F5DD97429D}"/>
              </a:ext>
            </a:extLst>
          </p:cNvPr>
          <p:cNvSpPr>
            <a:spLocks noGrp="1" noChangeArrowheads="1"/>
          </p:cNvSpPr>
          <p:nvPr>
            <p:ph type="body" idx="1"/>
          </p:nvPr>
        </p:nvSpPr>
        <p:spPr>
          <a:xfrm>
            <a:off x="2438400" y="990600"/>
            <a:ext cx="7543800" cy="5638800"/>
          </a:xfrm>
        </p:spPr>
        <p:txBody>
          <a:bodyPr/>
          <a:lstStyle/>
          <a:p>
            <a:pPr marL="609600" indent="-609600">
              <a:buNone/>
            </a:pPr>
            <a:r>
              <a:rPr lang="en-US" altLang="en-US" sz="2800"/>
              <a:t>Evidence for the 3-character approach.</a:t>
            </a:r>
          </a:p>
          <a:p>
            <a:pPr marL="609600" indent="-609600">
              <a:buFont typeface="Wingdings" panose="05000000000000000000" pitchFamily="2" charset="2"/>
              <a:buAutoNum type="arabicPeriod" startAt="2"/>
            </a:pPr>
            <a:r>
              <a:rPr lang="en-US" altLang="en-US" sz="2800">
                <a:latin typeface="Arial Black" panose="020B0A04020102020204" pitchFamily="34" charset="0"/>
              </a:rPr>
              <a:t>Shulammite:</a:t>
            </a:r>
          </a:p>
          <a:p>
            <a:pPr marL="609600" indent="-609600">
              <a:buNone/>
            </a:pPr>
            <a:r>
              <a:rPr lang="en-US" altLang="en-US" sz="2800"/>
              <a:t>--6:13: “Come back, come back, O Shulammite; Come back, come back, that we may gaze at you!  Why should you gaze at the Shulammite, As at the dance of the two companies?” </a:t>
            </a:r>
          </a:p>
          <a:p>
            <a:pPr marL="609600" indent="-609600">
              <a:buNone/>
            </a:pPr>
            <a:r>
              <a:rPr lang="en-US" altLang="en-US" sz="2800"/>
              <a:t>--</a:t>
            </a:r>
            <a:r>
              <a:rPr lang="en-US" altLang="en-US" sz="2800" i="1"/>
              <a:t>Young’s Analytical Concordance</a:t>
            </a:r>
            <a:r>
              <a:rPr lang="en-US" altLang="en-US" sz="2800"/>
              <a:t> defines the term “Shulammite” as, “A female inhabitant of Shulem (or Shunem), in Issachar” (883).</a:t>
            </a:r>
          </a:p>
        </p:txBody>
      </p:sp>
      <p:sp>
        <p:nvSpPr>
          <p:cNvPr id="15363" name="Rectangle 3">
            <a:extLst>
              <a:ext uri="{FF2B5EF4-FFF2-40B4-BE49-F238E27FC236}">
                <a16:creationId xmlns:a16="http://schemas.microsoft.com/office/drawing/2014/main" id="{DAAA8FD8-D5AF-3871-58E5-06B0C3B322BB}"/>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FA6BD3FC-75DF-5A9F-AC16-DBAFEFB8F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1"/>
            <a:ext cx="84455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83027650-276B-BD48-3D5C-0E47EC123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3101"/>
          <a:stretch>
            <a:fillRect/>
          </a:stretch>
        </p:blipFill>
        <p:spPr bwMode="auto">
          <a:xfrm>
            <a:off x="1905000" y="0"/>
            <a:ext cx="8445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B8B93C2B-B453-F462-FD59-69A899A3692E}"/>
              </a:ext>
            </a:extLst>
          </p:cNvPr>
          <p:cNvSpPr txBox="1">
            <a:spLocks noChangeArrowheads="1"/>
          </p:cNvSpPr>
          <p:nvPr/>
        </p:nvSpPr>
        <p:spPr bwMode="auto">
          <a:xfrm>
            <a:off x="2286000" y="4176714"/>
            <a:ext cx="7696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a:solidFill>
                  <a:srgbClr val="FFFFFF"/>
                </a:solidFill>
                <a:latin typeface="Tahoma" panose="020B0604030504040204" pitchFamily="34" charset="0"/>
                <a:cs typeface="Arial" panose="020B0604020202020204" pitchFamily="34" charset="0"/>
              </a:rPr>
              <a:t>The town of Shunem was also known as Shulem, due to the common interchange between </a:t>
            </a:r>
            <a:r>
              <a:rPr lang="en-US" altLang="en-US" sz="3200" b="1">
                <a:solidFill>
                  <a:srgbClr val="FFFFFF"/>
                </a:solidFill>
                <a:latin typeface="HebrewTh" pitchFamily="2" charset="0"/>
                <a:cs typeface="Arial" panose="020B0604020202020204" pitchFamily="34" charset="0"/>
              </a:rPr>
              <a:t>n</a:t>
            </a:r>
            <a:r>
              <a:rPr lang="en-US" altLang="en-US" sz="3200">
                <a:solidFill>
                  <a:srgbClr val="FFFFFF"/>
                </a:solidFill>
                <a:latin typeface="Tahoma" panose="020B0604030504040204" pitchFamily="34" charset="0"/>
                <a:cs typeface="Arial" panose="020B0604020202020204" pitchFamily="34" charset="0"/>
              </a:rPr>
              <a:t> (</a:t>
            </a:r>
            <a:r>
              <a:rPr lang="en-US" altLang="en-US" sz="3200" i="1">
                <a:solidFill>
                  <a:srgbClr val="FFFFFF"/>
                </a:solidFill>
                <a:latin typeface="Tahoma" panose="020B0604030504040204" pitchFamily="34" charset="0"/>
                <a:cs typeface="Arial" panose="020B0604020202020204" pitchFamily="34" charset="0"/>
              </a:rPr>
              <a:t>n</a:t>
            </a:r>
            <a:r>
              <a:rPr lang="en-US" altLang="en-US" sz="3200">
                <a:solidFill>
                  <a:srgbClr val="FFFFFF"/>
                </a:solidFill>
                <a:latin typeface="Tahoma" panose="020B0604030504040204" pitchFamily="34" charset="0"/>
                <a:cs typeface="Arial" panose="020B0604020202020204" pitchFamily="34" charset="0"/>
              </a:rPr>
              <a:t>) and </a:t>
            </a:r>
            <a:r>
              <a:rPr lang="en-US" altLang="en-US" sz="3200">
                <a:solidFill>
                  <a:srgbClr val="FFFFFF"/>
                </a:solidFill>
                <a:latin typeface="HebrewTh" pitchFamily="2" charset="0"/>
                <a:cs typeface="Arial" panose="020B0604020202020204" pitchFamily="34" charset="0"/>
              </a:rPr>
              <a:t>l</a:t>
            </a:r>
            <a:r>
              <a:rPr lang="en-US" altLang="en-US" sz="3200">
                <a:solidFill>
                  <a:srgbClr val="FFFFFF"/>
                </a:solidFill>
                <a:latin typeface="Tahoma" panose="020B0604030504040204" pitchFamily="34" charset="0"/>
                <a:cs typeface="Arial" panose="020B0604020202020204" pitchFamily="34" charset="0"/>
              </a:rPr>
              <a:t> (</a:t>
            </a:r>
            <a:r>
              <a:rPr lang="en-US" altLang="en-US" sz="3200" i="1">
                <a:solidFill>
                  <a:srgbClr val="FFFFFF"/>
                </a:solidFill>
                <a:latin typeface="Tahoma" panose="020B0604030504040204" pitchFamily="34" charset="0"/>
                <a:cs typeface="Arial" panose="020B0604020202020204" pitchFamily="34" charset="0"/>
              </a:rPr>
              <a:t>l</a:t>
            </a:r>
            <a:r>
              <a:rPr lang="en-US" altLang="en-US" sz="3200">
                <a:solidFill>
                  <a:srgbClr val="FFFFFF"/>
                </a:solidFill>
                <a:latin typeface="Tahoma" panose="020B0604030504040204" pitchFamily="34" charset="0"/>
                <a:cs typeface="Arial" panose="020B0604020202020204" pitchFamily="34" charset="0"/>
              </a:rPr>
              <a:t>) in in Hebrew (Aharoni, 123), as seen in Eusebius' Onomasticon in which Shunem = Shulem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E7C9372-77AF-1DB9-A2E2-75C80A191281}"/>
              </a:ext>
            </a:extLst>
          </p:cNvPr>
          <p:cNvSpPr>
            <a:spLocks noGrp="1" noChangeArrowheads="1"/>
          </p:cNvSpPr>
          <p:nvPr>
            <p:ph type="body" idx="1"/>
          </p:nvPr>
        </p:nvSpPr>
        <p:spPr>
          <a:xfrm>
            <a:off x="2438400" y="990600"/>
            <a:ext cx="7543800" cy="5638800"/>
          </a:xfrm>
        </p:spPr>
        <p:txBody>
          <a:bodyPr/>
          <a:lstStyle/>
          <a:p>
            <a:pPr marL="609600" indent="-609600">
              <a:buNone/>
            </a:pPr>
            <a:r>
              <a:rPr lang="en-US" altLang="en-US" sz="2800"/>
              <a:t>Evidence for the 3-character approach.</a:t>
            </a:r>
          </a:p>
          <a:p>
            <a:pPr marL="609600" indent="-609600">
              <a:buFont typeface="Wingdings" panose="05000000000000000000" pitchFamily="2" charset="2"/>
              <a:buAutoNum type="arabicPeriod" startAt="3"/>
            </a:pPr>
            <a:r>
              <a:rPr lang="en-US" altLang="en-US" sz="2800">
                <a:latin typeface="Arial Black" panose="020B0A04020102020204" pitchFamily="34" charset="0"/>
              </a:rPr>
              <a:t>Shepherd.</a:t>
            </a:r>
          </a:p>
          <a:p>
            <a:pPr marL="609600" indent="-609600">
              <a:buNone/>
            </a:pPr>
            <a:r>
              <a:rPr lang="en-US" altLang="en-US" sz="2800"/>
              <a:t>--</a:t>
            </a:r>
            <a:r>
              <a:rPr lang="en-CA" altLang="en-US" sz="2800"/>
              <a:t>1:7 </a:t>
            </a:r>
            <a:r>
              <a:rPr lang="en-US" altLang="en-US" sz="2800"/>
              <a:t>Tell me, O you whom my soul loves, Where do you pasture </a:t>
            </a:r>
            <a:r>
              <a:rPr lang="en-US" altLang="en-US" sz="2800" i="1"/>
              <a:t>your flock</a:t>
            </a:r>
            <a:r>
              <a:rPr lang="en-US" altLang="en-US" sz="2800"/>
              <a:t>, Where do you make </a:t>
            </a:r>
            <a:r>
              <a:rPr lang="en-US" altLang="en-US" sz="2800" i="1"/>
              <a:t>it </a:t>
            </a:r>
            <a:r>
              <a:rPr lang="en-US" altLang="en-US" sz="2800"/>
              <a:t>lie down at noon? For why should I be like one who veils herself Beside the flocks of your companions?</a:t>
            </a:r>
          </a:p>
          <a:p>
            <a:pPr marL="609600" indent="-609600">
              <a:buNone/>
            </a:pPr>
            <a:r>
              <a:rPr lang="en-US" altLang="en-US" sz="2800"/>
              <a:t>--Response, 1:8: If you yourself do not know, Most beautiful among women, Go forth on the trail of the flock And pasture your young goats By the tents of the shepherds.</a:t>
            </a:r>
          </a:p>
        </p:txBody>
      </p:sp>
      <p:sp>
        <p:nvSpPr>
          <p:cNvPr id="20483" name="Rectangle 3">
            <a:extLst>
              <a:ext uri="{FF2B5EF4-FFF2-40B4-BE49-F238E27FC236}">
                <a16:creationId xmlns:a16="http://schemas.microsoft.com/office/drawing/2014/main" id="{B81E4358-3BF9-9614-100F-BA158C42A40E}"/>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2F6EE68-2F8F-2962-846F-67EC643678D3}"/>
              </a:ext>
            </a:extLst>
          </p:cNvPr>
          <p:cNvSpPr>
            <a:spLocks noGrp="1" noChangeArrowheads="1"/>
          </p:cNvSpPr>
          <p:nvPr>
            <p:ph type="body" idx="1"/>
          </p:nvPr>
        </p:nvSpPr>
        <p:spPr>
          <a:xfrm>
            <a:off x="2438400" y="990600"/>
            <a:ext cx="7543800" cy="5638800"/>
          </a:xfrm>
        </p:spPr>
        <p:txBody>
          <a:bodyPr/>
          <a:lstStyle/>
          <a:p>
            <a:pPr marL="609600" indent="-609600">
              <a:buNone/>
            </a:pPr>
            <a:r>
              <a:rPr lang="en-US" altLang="en-US" sz="2800"/>
              <a:t>Evidence for the 3-character approach.</a:t>
            </a:r>
          </a:p>
          <a:p>
            <a:pPr marL="609600" indent="-609600">
              <a:buFont typeface="Wingdings" panose="05000000000000000000" pitchFamily="2" charset="2"/>
              <a:buAutoNum type="arabicPeriod" startAt="3"/>
            </a:pPr>
            <a:r>
              <a:rPr lang="en-US" altLang="en-US" sz="2800">
                <a:latin typeface="Arial Black" panose="020B0A04020102020204" pitchFamily="34" charset="0"/>
              </a:rPr>
              <a:t>Shepherd.</a:t>
            </a:r>
          </a:p>
          <a:p>
            <a:pPr marL="609600" indent="-609600"/>
            <a:r>
              <a:rPr lang="en-US" altLang="en-US" sz="2800"/>
              <a:t>--2:16: My beloved is mine, and I am his; He pastures </a:t>
            </a:r>
            <a:r>
              <a:rPr lang="en-US" altLang="en-US" sz="2800" i="1"/>
              <a:t>his flock </a:t>
            </a:r>
            <a:r>
              <a:rPr lang="en-US" altLang="en-US" sz="2800"/>
              <a:t>among the lilies.</a:t>
            </a:r>
          </a:p>
          <a:p>
            <a:pPr marL="609600" indent="-609600"/>
            <a:r>
              <a:rPr lang="en-US" altLang="en-US" sz="2800"/>
              <a:t>--cf. NKJV: My beloved </a:t>
            </a:r>
            <a:r>
              <a:rPr lang="en-US" altLang="en-US" sz="2800" i="1"/>
              <a:t>is </a:t>
            </a:r>
            <a:r>
              <a:rPr lang="en-US" altLang="en-US" sz="2800"/>
              <a:t>mine, and I </a:t>
            </a:r>
            <a:r>
              <a:rPr lang="en-US" altLang="en-US" sz="2800" i="1"/>
              <a:t>am </a:t>
            </a:r>
            <a:r>
              <a:rPr lang="en-US" altLang="en-US" sz="2800"/>
              <a:t>his. He feeds </a:t>
            </a:r>
            <a:r>
              <a:rPr lang="en-US" altLang="en-US" sz="2800" i="1"/>
              <a:t>his flock </a:t>
            </a:r>
            <a:r>
              <a:rPr lang="en-US" altLang="en-US" sz="2800"/>
              <a:t>among the lilies.</a:t>
            </a:r>
          </a:p>
          <a:p>
            <a:pPr marL="609600" indent="-609600"/>
            <a:r>
              <a:rPr lang="en-US" altLang="en-US" sz="2800"/>
              <a:t>--“The Hebrew participle haro’eh </a:t>
            </a:r>
            <a:r>
              <a:rPr lang="en-US" altLang="en-US" sz="2800">
                <a:latin typeface="HebrewTh" pitchFamily="2" charset="0"/>
              </a:rPr>
              <a:t>hf@rohA </a:t>
            </a:r>
            <a:r>
              <a:rPr lang="en-US" altLang="en-US" sz="2800"/>
              <a:t>occurs nearly one hundred times, and is the common term for feeding domestic animals (cf. 1:7f.), i.e. performing the function of a shepherd” (Carr.102).</a:t>
            </a:r>
          </a:p>
        </p:txBody>
      </p:sp>
      <p:sp>
        <p:nvSpPr>
          <p:cNvPr id="22531" name="Rectangle 3">
            <a:extLst>
              <a:ext uri="{FF2B5EF4-FFF2-40B4-BE49-F238E27FC236}">
                <a16:creationId xmlns:a16="http://schemas.microsoft.com/office/drawing/2014/main" id="{6FEDA036-A47E-B11D-E6AD-E5F438A697FA}"/>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DBEAC2F-9795-DE80-D524-D4B8EBCE9C0B}"/>
              </a:ext>
            </a:extLst>
          </p:cNvPr>
          <p:cNvSpPr>
            <a:spLocks noGrp="1" noChangeArrowheads="1"/>
          </p:cNvSpPr>
          <p:nvPr>
            <p:ph type="body" idx="1"/>
          </p:nvPr>
        </p:nvSpPr>
        <p:spPr>
          <a:xfrm>
            <a:off x="2438400" y="990600"/>
            <a:ext cx="7543800" cy="5638800"/>
          </a:xfrm>
        </p:spPr>
        <p:txBody>
          <a:bodyPr/>
          <a:lstStyle/>
          <a:p>
            <a:pPr marL="609600" indent="-609600">
              <a:lnSpc>
                <a:spcPct val="90000"/>
              </a:lnSpc>
              <a:buNone/>
            </a:pPr>
            <a:r>
              <a:rPr lang="en-US" altLang="en-US"/>
              <a:t>Evidence for the 3-character approach.</a:t>
            </a:r>
          </a:p>
          <a:p>
            <a:pPr marL="609600" indent="-609600">
              <a:lnSpc>
                <a:spcPct val="90000"/>
              </a:lnSpc>
              <a:buFont typeface="Wingdings" panose="05000000000000000000" pitchFamily="2" charset="2"/>
              <a:buAutoNum type="arabicPeriod" startAt="3"/>
            </a:pPr>
            <a:r>
              <a:rPr lang="en-US" altLang="en-US">
                <a:latin typeface="Arial Black" panose="020B0A04020102020204" pitchFamily="34" charset="0"/>
              </a:rPr>
              <a:t>Shepherd.</a:t>
            </a:r>
          </a:p>
          <a:p>
            <a:pPr marL="609600" indent="-609600">
              <a:lnSpc>
                <a:spcPct val="90000"/>
              </a:lnSpc>
            </a:pPr>
            <a:r>
              <a:rPr lang="en-US" altLang="en-US"/>
              <a:t>--6:3 "I am my beloved's and my beloved is mine, He who pastures </a:t>
            </a:r>
            <a:r>
              <a:rPr lang="en-US" altLang="en-US" i="1"/>
              <a:t>his flock </a:t>
            </a:r>
            <a:r>
              <a:rPr lang="en-US" altLang="en-US"/>
              <a:t>among the lilies.“</a:t>
            </a:r>
          </a:p>
          <a:p>
            <a:pPr marL="609600" indent="-609600">
              <a:lnSpc>
                <a:spcPct val="90000"/>
              </a:lnSpc>
            </a:pPr>
            <a:r>
              <a:rPr lang="en-US" altLang="en-US"/>
              <a:t>--cf. NKJV: I </a:t>
            </a:r>
            <a:r>
              <a:rPr lang="en-US" altLang="en-US" i="1"/>
              <a:t>am </a:t>
            </a:r>
            <a:r>
              <a:rPr lang="en-US" altLang="en-US"/>
              <a:t>my beloved's, And my beloved </a:t>
            </a:r>
            <a:r>
              <a:rPr lang="en-US" altLang="en-US" i="1"/>
              <a:t>is </a:t>
            </a:r>
            <a:r>
              <a:rPr lang="en-US" altLang="en-US"/>
              <a:t>mine. He feeds </a:t>
            </a:r>
            <a:r>
              <a:rPr lang="en-US" altLang="en-US" i="1"/>
              <a:t>his flock </a:t>
            </a:r>
            <a:r>
              <a:rPr lang="en-US" altLang="en-US"/>
              <a:t>among the lilies.</a:t>
            </a:r>
          </a:p>
          <a:p>
            <a:pPr marL="609600" indent="-609600">
              <a:lnSpc>
                <a:spcPct val="90000"/>
              </a:lnSpc>
            </a:pPr>
            <a:r>
              <a:rPr lang="en-US" altLang="en-US"/>
              <a:t>--Also, RSV: I am my beloved's and my beloved is mine; he pastures his flock among the lilies.</a:t>
            </a:r>
            <a:endParaRPr lang="en-US" altLang="en-US" sz="4400"/>
          </a:p>
        </p:txBody>
      </p:sp>
      <p:sp>
        <p:nvSpPr>
          <p:cNvPr id="24579" name="Rectangle 3">
            <a:extLst>
              <a:ext uri="{FF2B5EF4-FFF2-40B4-BE49-F238E27FC236}">
                <a16:creationId xmlns:a16="http://schemas.microsoft.com/office/drawing/2014/main" id="{FEBE9356-054B-1639-F28A-F1BF352312B2}"/>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97FCA0E-E92F-8660-BC8A-BE0322429EF1}"/>
              </a:ext>
            </a:extLst>
          </p:cNvPr>
          <p:cNvSpPr>
            <a:spLocks noGrp="1" noChangeArrowheads="1"/>
          </p:cNvSpPr>
          <p:nvPr>
            <p:ph type="body" idx="1"/>
          </p:nvPr>
        </p:nvSpPr>
        <p:spPr>
          <a:xfrm>
            <a:off x="2438400" y="990600"/>
            <a:ext cx="7543800" cy="5638800"/>
          </a:xfrm>
        </p:spPr>
        <p:txBody>
          <a:bodyPr/>
          <a:lstStyle/>
          <a:p>
            <a:pPr marL="609600" indent="-609600">
              <a:buNone/>
            </a:pPr>
            <a:r>
              <a:rPr lang="en-US" altLang="en-US" sz="2800"/>
              <a:t>How some dismiss the 3-character approach.</a:t>
            </a:r>
          </a:p>
          <a:p>
            <a:pPr marL="609600" indent="-609600">
              <a:buNone/>
            </a:pPr>
            <a:r>
              <a:rPr lang="en-US" altLang="en-US"/>
              <a:t>“The bride is one brought up on country life, and who in the purity and simplicity of her heart addresses even Solomon himself as her shepherd.”</a:t>
            </a:r>
          </a:p>
          <a:p>
            <a:pPr marL="609600" indent="-609600">
              <a:buNone/>
            </a:pPr>
            <a:r>
              <a:rPr lang="en-US" altLang="en-US"/>
              <a:t>“In love every groom is King Solomon, a shepherd, and even a gazelle; and every bride is a princess and country maiden.” </a:t>
            </a:r>
          </a:p>
          <a:p>
            <a:pPr marL="609600" indent="-609600">
              <a:buNone/>
            </a:pPr>
            <a:endParaRPr lang="en-US" altLang="en-US"/>
          </a:p>
        </p:txBody>
      </p:sp>
      <p:sp>
        <p:nvSpPr>
          <p:cNvPr id="26627" name="Rectangle 3">
            <a:extLst>
              <a:ext uri="{FF2B5EF4-FFF2-40B4-BE49-F238E27FC236}">
                <a16:creationId xmlns:a16="http://schemas.microsoft.com/office/drawing/2014/main" id="{0C07B879-3389-6527-90B2-990727972058}"/>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91707C2-FE2F-1F32-023E-807AA0A246CD}"/>
              </a:ext>
            </a:extLst>
          </p:cNvPr>
          <p:cNvSpPr>
            <a:spLocks noGrp="1" noChangeArrowheads="1"/>
          </p:cNvSpPr>
          <p:nvPr>
            <p:ph type="body" idx="1"/>
          </p:nvPr>
        </p:nvSpPr>
        <p:spPr>
          <a:xfrm>
            <a:off x="2438400" y="990600"/>
            <a:ext cx="7543800" cy="5638800"/>
          </a:xfrm>
        </p:spPr>
        <p:txBody>
          <a:bodyPr/>
          <a:lstStyle/>
          <a:p>
            <a:pPr marL="609600" indent="-609600">
              <a:buNone/>
            </a:pPr>
            <a:r>
              <a:rPr lang="en-US" altLang="en-US" sz="2400"/>
              <a:t>How some dismiss the 3-character approach.</a:t>
            </a:r>
          </a:p>
          <a:p>
            <a:pPr marL="609600" indent="-609600">
              <a:buNone/>
            </a:pPr>
            <a:r>
              <a:rPr lang="en-US" altLang="en-US" sz="2800"/>
              <a:t>“King Solomon, disguised as a shepherd, visited his vineyards, saw the Shulamite, and fell in love with her (1:1-2:7)  She pictures their times together as a rich banquet.  The next spring, he came to her and proposed marriage, and she accepted, but he had to go away for a time, promising to come back.  While he was absent, she dreamed about him (3:1-5).  Then he returned and revealed that he was King Solomon” (Wiersbie.541).</a:t>
            </a:r>
          </a:p>
        </p:txBody>
      </p:sp>
      <p:sp>
        <p:nvSpPr>
          <p:cNvPr id="28675" name="Rectangle 3">
            <a:extLst>
              <a:ext uri="{FF2B5EF4-FFF2-40B4-BE49-F238E27FC236}">
                <a16:creationId xmlns:a16="http://schemas.microsoft.com/office/drawing/2014/main" id="{7EAE4B18-333C-84B8-B0FE-B02EE8606B89}"/>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p:cTn id="7" dur="2000" fill="hold"/>
                                        <p:tgtEl>
                                          <p:spTgt spid="28675"/>
                                        </p:tgtEl>
                                        <p:attrNameLst>
                                          <p:attrName>ppt_w</p:attrName>
                                        </p:attrNameLst>
                                      </p:cBhvr>
                                      <p:tavLst>
                                        <p:tav tm="0">
                                          <p:val>
                                            <p:strVal val="#ppt_w*2.5"/>
                                          </p:val>
                                        </p:tav>
                                        <p:tav tm="100000">
                                          <p:val>
                                            <p:strVal val="#ppt_w"/>
                                          </p:val>
                                        </p:tav>
                                      </p:tavLst>
                                    </p:anim>
                                    <p:anim calcmode="lin" valueType="num">
                                      <p:cBhvr>
                                        <p:cTn id="8" dur="2000" fill="hold"/>
                                        <p:tgtEl>
                                          <p:spTgt spid="28675"/>
                                        </p:tgtEl>
                                        <p:attrNameLst>
                                          <p:attrName>ppt_h</p:attrName>
                                        </p:attrNameLst>
                                      </p:cBhvr>
                                      <p:tavLst>
                                        <p:tav tm="0">
                                          <p:val>
                                            <p:strVal val="#ppt_h"/>
                                          </p:val>
                                        </p:tav>
                                        <p:tav tm="100000">
                                          <p:val>
                                            <p:strVal val="#ppt_h"/>
                                          </p:val>
                                        </p:tav>
                                      </p:tavLst>
                                    </p:anim>
                                    <p:anim calcmode="lin" valueType="num">
                                      <p:cBhvr>
                                        <p:cTn id="9" dur="2000" fill="hold"/>
                                        <p:tgtEl>
                                          <p:spTgt spid="28675"/>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8675"/>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86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8674">
                                            <p:txEl>
                                              <p:pRg st="0" end="0"/>
                                            </p:txEl>
                                          </p:spTgt>
                                        </p:tgtEl>
                                        <p:attrNameLst>
                                          <p:attrName>style.visibility</p:attrName>
                                        </p:attrNameLst>
                                      </p:cBhvr>
                                      <p:to>
                                        <p:strVal val="visible"/>
                                      </p:to>
                                    </p:set>
                                    <p:animEffect transition="in" filter="wipe(left)">
                                      <p:cBhvr>
                                        <p:cTn id="16" dur="500"/>
                                        <p:tgtEl>
                                          <p:spTgt spid="2867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8674">
                                            <p:txEl>
                                              <p:pRg st="1" end="1"/>
                                            </p:txEl>
                                          </p:spTgt>
                                        </p:tgtEl>
                                        <p:attrNameLst>
                                          <p:attrName>style.visibility</p:attrName>
                                        </p:attrNameLst>
                                      </p:cBhvr>
                                      <p:to>
                                        <p:strVal val="visible"/>
                                      </p:to>
                                    </p:set>
                                    <p:animEffect transition="in" filter="wipe(left)">
                                      <p:cBhvr>
                                        <p:cTn id="21" dur="500"/>
                                        <p:tgtEl>
                                          <p:spTgt spid="286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86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701CD-0196-EC62-9024-0A5BD0393EB5}"/>
              </a:ext>
            </a:extLst>
          </p:cNvPr>
          <p:cNvSpPr txBox="1"/>
          <p:nvPr/>
        </p:nvSpPr>
        <p:spPr>
          <a:xfrm>
            <a:off x="442762" y="327260"/>
            <a:ext cx="11319310" cy="6186309"/>
          </a:xfrm>
          <a:prstGeom prst="rect">
            <a:avLst/>
          </a:prstGeom>
          <a:noFill/>
        </p:spPr>
        <p:txBody>
          <a:bodyPr wrap="square">
            <a:spAutoFit/>
          </a:bodyPr>
          <a:lstStyle/>
          <a:p>
            <a:pPr algn="l" rtl="0"/>
            <a:r>
              <a:rPr lang="en-US" sz="6000" b="1" u="sng" dirty="0">
                <a:solidFill>
                  <a:srgbClr val="C00000"/>
                </a:solidFill>
                <a:latin typeface="Baskerville Old Face" panose="02020602080505020303" pitchFamily="18" charset="0"/>
              </a:rPr>
              <a:t>THE OUTLINE OF THE BOOK</a:t>
            </a:r>
          </a:p>
          <a:p>
            <a:pPr algn="l" rtl="0"/>
            <a:endParaRPr lang="en-US" sz="2400" b="1" dirty="0">
              <a:solidFill>
                <a:srgbClr val="C00000"/>
              </a:solidFill>
              <a:latin typeface="Baskerville Old Face" panose="02020602080505020303" pitchFamily="18" charset="0"/>
            </a:endParaRPr>
          </a:p>
          <a:p>
            <a:pPr algn="l" rtl="0"/>
            <a:r>
              <a:rPr lang="en-US" sz="2400" b="1" dirty="0">
                <a:solidFill>
                  <a:srgbClr val="C00000"/>
                </a:solidFill>
                <a:latin typeface="Baskerville Old Face" panose="02020602080505020303" pitchFamily="18" charset="0"/>
              </a:rPr>
              <a:t>A. </a:t>
            </a:r>
            <a:r>
              <a:rPr lang="en-US" sz="2400" b="1" u="sng" dirty="0">
                <a:solidFill>
                  <a:srgbClr val="C00000"/>
                </a:solidFill>
                <a:latin typeface="Baskerville Old Face" panose="02020602080505020303" pitchFamily="18" charset="0"/>
              </a:rPr>
              <a:t>THE INTRODUCTORY VERSE (1:1)</a:t>
            </a:r>
          </a:p>
          <a:p>
            <a:pPr algn="l" rtl="0"/>
            <a:endParaRPr lang="en-US" sz="2400" b="1" dirty="0">
              <a:solidFill>
                <a:srgbClr val="C00000"/>
              </a:solidFill>
              <a:latin typeface="Baskerville Old Face" panose="02020602080505020303" pitchFamily="18" charset="0"/>
            </a:endParaRPr>
          </a:p>
          <a:p>
            <a:pPr algn="l" rtl="0"/>
            <a:r>
              <a:rPr lang="en-US" sz="2400" b="1" dirty="0">
                <a:solidFill>
                  <a:srgbClr val="C00000"/>
                </a:solidFill>
                <a:latin typeface="Baskerville Old Face" panose="02020602080505020303" pitchFamily="18" charset="0"/>
              </a:rPr>
              <a:t>B. </a:t>
            </a:r>
            <a:r>
              <a:rPr lang="en-US" sz="2400" b="1" u="sng" dirty="0">
                <a:solidFill>
                  <a:srgbClr val="C00000"/>
                </a:solidFill>
                <a:latin typeface="Baskerville Old Face" panose="02020602080505020303" pitchFamily="18" charset="0"/>
              </a:rPr>
              <a:t>THE BEGINNING LOVE OF THE BRIDE FOR THE BRIDEGROOM (1:2–2:7)</a:t>
            </a:r>
          </a:p>
          <a:p>
            <a:pPr algn="l" rtl="0"/>
            <a:endParaRPr lang="en-US" sz="2400" b="1" dirty="0">
              <a:solidFill>
                <a:srgbClr val="C00000"/>
              </a:solidFill>
              <a:latin typeface="Baskerville Old Face" panose="02020602080505020303" pitchFamily="18" charset="0"/>
            </a:endParaRPr>
          </a:p>
          <a:p>
            <a:pPr algn="l" rtl="0"/>
            <a:r>
              <a:rPr lang="en-US" sz="2400" b="1" dirty="0">
                <a:solidFill>
                  <a:srgbClr val="C00000"/>
                </a:solidFill>
                <a:latin typeface="Baskerville Old Face" panose="02020602080505020303" pitchFamily="18" charset="0"/>
              </a:rPr>
              <a:t>C. </a:t>
            </a:r>
            <a:r>
              <a:rPr lang="en-US" sz="2400" b="1" u="sng" dirty="0">
                <a:solidFill>
                  <a:srgbClr val="C00000"/>
                </a:solidFill>
                <a:latin typeface="Baskerville Old Face" panose="02020602080505020303" pitchFamily="18" charset="0"/>
              </a:rPr>
              <a:t>THE FALTERING LOVE OF THE BRIDE FOR THE BRIDEGROOM (2:8–3:5)</a:t>
            </a:r>
          </a:p>
          <a:p>
            <a:pPr algn="l" rtl="0"/>
            <a:endParaRPr lang="en-US" sz="2400" b="1" dirty="0">
              <a:solidFill>
                <a:srgbClr val="C00000"/>
              </a:solidFill>
              <a:latin typeface="Baskerville Old Face" panose="02020602080505020303" pitchFamily="18" charset="0"/>
            </a:endParaRPr>
          </a:p>
          <a:p>
            <a:pPr algn="l" rtl="0"/>
            <a:r>
              <a:rPr lang="en-US" sz="2400" b="1" dirty="0">
                <a:solidFill>
                  <a:srgbClr val="C00000"/>
                </a:solidFill>
                <a:latin typeface="Baskerville Old Face" panose="02020602080505020303" pitchFamily="18" charset="0"/>
              </a:rPr>
              <a:t>D. </a:t>
            </a:r>
            <a:r>
              <a:rPr lang="en-US" sz="2400" b="1" u="sng" dirty="0">
                <a:solidFill>
                  <a:srgbClr val="C00000"/>
                </a:solidFill>
                <a:latin typeface="Baskerville Old Face" panose="02020602080505020303" pitchFamily="18" charset="0"/>
              </a:rPr>
              <a:t>THE DEVELOPING LOVE OF THE BRIDE FOR THE BRIDEGROOM (3:6–5:1)</a:t>
            </a:r>
          </a:p>
          <a:p>
            <a:pPr algn="l" rtl="0"/>
            <a:endParaRPr lang="en-US" sz="2400" b="1" dirty="0">
              <a:solidFill>
                <a:srgbClr val="C00000"/>
              </a:solidFill>
              <a:latin typeface="Baskerville Old Face" panose="02020602080505020303" pitchFamily="18" charset="0"/>
            </a:endParaRPr>
          </a:p>
          <a:p>
            <a:pPr algn="l" rtl="0"/>
            <a:r>
              <a:rPr lang="en-US" sz="2400" b="1" dirty="0">
                <a:solidFill>
                  <a:srgbClr val="C00000"/>
                </a:solidFill>
                <a:latin typeface="Baskerville Old Face" panose="02020602080505020303" pitchFamily="18" charset="0"/>
              </a:rPr>
              <a:t>E. </a:t>
            </a:r>
            <a:r>
              <a:rPr lang="en-US" sz="2400" b="1" u="sng" dirty="0">
                <a:solidFill>
                  <a:srgbClr val="C00000"/>
                </a:solidFill>
                <a:latin typeface="Baskerville Old Face" panose="02020602080505020303" pitchFamily="18" charset="0"/>
              </a:rPr>
              <a:t>THE MATURING LOVE OF THE BRIDE FOR THE BRIDEGROOM (5:2–7:13)</a:t>
            </a:r>
          </a:p>
          <a:p>
            <a:pPr algn="l" rtl="0"/>
            <a:endParaRPr lang="en-US" sz="2400" b="1" dirty="0">
              <a:solidFill>
                <a:srgbClr val="C00000"/>
              </a:solidFill>
              <a:latin typeface="Baskerville Old Face" panose="02020602080505020303" pitchFamily="18" charset="0"/>
            </a:endParaRPr>
          </a:p>
          <a:p>
            <a:pPr algn="l" rtl="0"/>
            <a:r>
              <a:rPr lang="en-US" sz="2400" b="1" dirty="0">
                <a:solidFill>
                  <a:srgbClr val="C00000"/>
                </a:solidFill>
                <a:latin typeface="Baskerville Old Face" panose="02020602080505020303" pitchFamily="18" charset="0"/>
              </a:rPr>
              <a:t>F. </a:t>
            </a:r>
            <a:r>
              <a:rPr lang="en-US" sz="2400" b="1" u="sng" dirty="0">
                <a:solidFill>
                  <a:srgbClr val="C00000"/>
                </a:solidFill>
                <a:latin typeface="Baskerville Old Face" panose="02020602080505020303" pitchFamily="18" charset="0"/>
              </a:rPr>
              <a:t>THE EVER-SEEKING LOVE OF THE BRIDE FOR THE BRIDEGROOM (8:1–14)</a:t>
            </a:r>
          </a:p>
          <a:p>
            <a:pPr lvl="1"/>
            <a:r>
              <a:rPr lang="en-US" sz="2400" dirty="0">
                <a:solidFill>
                  <a:srgbClr val="C00000"/>
                </a:solidFill>
              </a:rPr>
              <a:t> </a:t>
            </a:r>
          </a:p>
          <a:p>
            <a:r>
              <a:rPr lang="en-US" sz="2400" b="0" i="0" u="none" strike="noStrike" baseline="0" dirty="0"/>
              <a:t> Gingrich, R. E. (2006). </a:t>
            </a:r>
            <a:r>
              <a:rPr lang="en-US" sz="2400" b="0" i="1" u="sng" strike="noStrike" baseline="0" dirty="0">
                <a:solidFill>
                  <a:srgbClr val="0000FF"/>
                </a:solidFill>
                <a:hlinkClick r:id="rId2"/>
              </a:rPr>
              <a:t>The Song of Solomon</a:t>
            </a:r>
            <a:r>
              <a:rPr lang="en-US" sz="2400" b="0" i="0" u="none" strike="noStrike" baseline="0" dirty="0">
                <a:solidFill>
                  <a:srgbClr val="0000FF"/>
                </a:solidFill>
                <a:hlinkClick r:id="rId2"/>
              </a:rPr>
              <a:t> (p. 4). Memphis, TN: Riverside Printing.</a:t>
            </a:r>
          </a:p>
        </p:txBody>
      </p:sp>
    </p:spTree>
    <p:extLst>
      <p:ext uri="{BB962C8B-B14F-4D97-AF65-F5344CB8AC3E}">
        <p14:creationId xmlns:p14="http://schemas.microsoft.com/office/powerpoint/2010/main" val="1299969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25A814F-B2B6-6896-F851-892651CA4EAF}"/>
              </a:ext>
            </a:extLst>
          </p:cNvPr>
          <p:cNvSpPr>
            <a:spLocks noGrp="1" noChangeArrowheads="1"/>
          </p:cNvSpPr>
          <p:nvPr>
            <p:ph type="body" idx="1"/>
          </p:nvPr>
        </p:nvSpPr>
        <p:spPr>
          <a:xfrm>
            <a:off x="2438400" y="990600"/>
            <a:ext cx="7543800" cy="5638800"/>
          </a:xfrm>
        </p:spPr>
        <p:txBody>
          <a:bodyPr/>
          <a:lstStyle/>
          <a:p>
            <a:pPr marL="1168400" lvl="1" indent="-711200">
              <a:buNone/>
            </a:pPr>
            <a:r>
              <a:rPr lang="en-US" altLang="en-US" sz="2400">
                <a:latin typeface="Arial Black" panose="020B0A04020102020204" pitchFamily="34" charset="0"/>
              </a:rPr>
              <a:t>In the Royal Tents in Issachar—Love Introduced, 1:1-3:5.</a:t>
            </a:r>
          </a:p>
          <a:p>
            <a:pPr marL="1168400" lvl="1" indent="-711200">
              <a:buNone/>
            </a:pPr>
            <a:r>
              <a:rPr lang="en-CA" altLang="en-US" sz="2400"/>
              <a:t>Song</a:t>
            </a:r>
            <a:r>
              <a:rPr lang="en-US" altLang="en-US" sz="2400"/>
              <a:t> 6:11,12, May help explain how the Shulamite was taken to be presented to Solomon: “I went down to the garden of nuts To see the verdure of the valley, To see whether the vine had budded And the pomegranates had bloomed. 12  Before I was even aware, My soul had made me As the chariots of my noble people. (NKJV).  Dewelt: She was taken to the palace of King Solomon.  Perhaps this palace was one of his northern summer houses…” (317).</a:t>
            </a:r>
          </a:p>
        </p:txBody>
      </p:sp>
      <p:sp>
        <p:nvSpPr>
          <p:cNvPr id="30723" name="Rectangle 3">
            <a:extLst>
              <a:ext uri="{FF2B5EF4-FFF2-40B4-BE49-F238E27FC236}">
                <a16:creationId xmlns:a16="http://schemas.microsoft.com/office/drawing/2014/main" id="{4248F45E-AFA6-17B9-FF46-33B06C007FD1}"/>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dissolve">
                                      <p:cBhvr>
                                        <p:cTn id="7" dur="500"/>
                                        <p:tgtEl>
                                          <p:spTgt spid="30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2">
                                            <p:txEl>
                                              <p:pRg st="0" end="0"/>
                                            </p:txEl>
                                          </p:spTgt>
                                        </p:tgtEl>
                                        <p:attrNameLst>
                                          <p:attrName>style.visibility</p:attrName>
                                        </p:attrNameLst>
                                      </p:cBhvr>
                                      <p:to>
                                        <p:strVal val="visible"/>
                                      </p:to>
                                    </p:set>
                                    <p:animEffect transition="in" filter="dissolve">
                                      <p:cBhvr>
                                        <p:cTn id="12" dur="500"/>
                                        <p:tgtEl>
                                          <p:spTgt spid="30722">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0722">
                                            <p:txEl>
                                              <p:pRg st="1" end="1"/>
                                            </p:txEl>
                                          </p:spTgt>
                                        </p:tgtEl>
                                        <p:attrNameLst>
                                          <p:attrName>style.visibility</p:attrName>
                                        </p:attrNameLst>
                                      </p:cBhvr>
                                      <p:to>
                                        <p:strVal val="visible"/>
                                      </p:to>
                                    </p:set>
                                    <p:animEffect transition="in" filter="dissolve">
                                      <p:cBhvr>
                                        <p:cTn id="15" dur="500"/>
                                        <p:tgtEl>
                                          <p:spTgt spid="307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P spid="30723"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0636FA9-28B5-F34B-38BF-CBE74C6F61E5}"/>
              </a:ext>
            </a:extLst>
          </p:cNvPr>
          <p:cNvSpPr>
            <a:spLocks noGrp="1" noChangeArrowheads="1"/>
          </p:cNvSpPr>
          <p:nvPr>
            <p:ph type="body" idx="1"/>
          </p:nvPr>
        </p:nvSpPr>
        <p:spPr>
          <a:xfrm>
            <a:off x="2438400" y="990600"/>
            <a:ext cx="7543800" cy="5638800"/>
          </a:xfrm>
        </p:spPr>
        <p:txBody>
          <a:bodyPr/>
          <a:lstStyle/>
          <a:p>
            <a:pPr marL="812800" indent="-812800"/>
            <a:r>
              <a:rPr lang="en-US" altLang="en-US" sz="2800">
                <a:latin typeface="Arial Black" panose="020B0A04020102020204" pitchFamily="34" charset="0"/>
              </a:rPr>
              <a:t>In the Royal Tents in Issachar—Love Introduced, 1:1-3:5.</a:t>
            </a:r>
          </a:p>
          <a:p>
            <a:pPr marL="812800" indent="-812800"/>
            <a:r>
              <a:rPr lang="en-US" altLang="en-US" sz="3000"/>
              <a:t>1:7: Remembering her shepherd</a:t>
            </a:r>
          </a:p>
          <a:p>
            <a:pPr marL="812800" indent="-812800"/>
            <a:r>
              <a:rPr lang="en-US" altLang="en-US" sz="3000"/>
              <a:t>--He is in her thoughts.</a:t>
            </a:r>
          </a:p>
          <a:p>
            <a:pPr marL="812800" indent="-812800"/>
            <a:r>
              <a:rPr lang="en-US" altLang="en-US" sz="3000"/>
              <a:t>1:8: The chorus of women/daughters of Jerusalem.</a:t>
            </a:r>
          </a:p>
          <a:p>
            <a:pPr marL="812800" indent="-812800"/>
            <a:r>
              <a:rPr lang="en-US" altLang="en-US" sz="3000"/>
              <a:t>--1:9-15 Solomon’s first advance.</a:t>
            </a:r>
          </a:p>
          <a:p>
            <a:pPr marL="812800" indent="-812800"/>
            <a:r>
              <a:rPr lang="en-US" altLang="en-US" sz="3000"/>
              <a:t>--1:15-2:1 “This voice is that of the shepherd…she is remembering how he would speak to her” (Waldron.218).</a:t>
            </a:r>
          </a:p>
        </p:txBody>
      </p:sp>
      <p:sp>
        <p:nvSpPr>
          <p:cNvPr id="32771" name="Rectangle 3">
            <a:extLst>
              <a:ext uri="{FF2B5EF4-FFF2-40B4-BE49-F238E27FC236}">
                <a16:creationId xmlns:a16="http://schemas.microsoft.com/office/drawing/2014/main" id="{511A721A-1064-C591-F1BA-14F3EC242F98}"/>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500" fill="hold"/>
                                        <p:tgtEl>
                                          <p:spTgt spid="32771"/>
                                        </p:tgtEl>
                                        <p:attrNameLst>
                                          <p:attrName>ppt_w</p:attrName>
                                        </p:attrNameLst>
                                      </p:cBhvr>
                                      <p:tavLst>
                                        <p:tav tm="0">
                                          <p:val>
                                            <p:fltVal val="0"/>
                                          </p:val>
                                        </p:tav>
                                        <p:tav tm="100000">
                                          <p:val>
                                            <p:strVal val="#ppt_w"/>
                                          </p:val>
                                        </p:tav>
                                      </p:tavLst>
                                    </p:anim>
                                    <p:anim calcmode="lin" valueType="num">
                                      <p:cBhvr>
                                        <p:cTn id="8" dur="500" fill="hold"/>
                                        <p:tgtEl>
                                          <p:spTgt spid="3277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2770">
                                            <p:txEl>
                                              <p:pRg st="0" end="0"/>
                                            </p:txEl>
                                          </p:spTgt>
                                        </p:tgtEl>
                                        <p:attrNameLst>
                                          <p:attrName>style.visibility</p:attrName>
                                        </p:attrNameLst>
                                      </p:cBhvr>
                                      <p:to>
                                        <p:strVal val="visible"/>
                                      </p:to>
                                    </p:set>
                                    <p:anim calcmode="lin" valueType="num">
                                      <p:cBhvr>
                                        <p:cTn id="13" dur="500" fill="hold"/>
                                        <p:tgtEl>
                                          <p:spTgt spid="3277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27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2770">
                                            <p:txEl>
                                              <p:pRg st="1" end="1"/>
                                            </p:txEl>
                                          </p:spTgt>
                                        </p:tgtEl>
                                        <p:attrNameLst>
                                          <p:attrName>style.visibility</p:attrName>
                                        </p:attrNameLst>
                                      </p:cBhvr>
                                      <p:to>
                                        <p:strVal val="visible"/>
                                      </p:to>
                                    </p:set>
                                    <p:anim calcmode="lin" valueType="num">
                                      <p:cBhvr>
                                        <p:cTn id="19" dur="500" fill="hold"/>
                                        <p:tgtEl>
                                          <p:spTgt spid="3277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27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2770">
                                            <p:txEl>
                                              <p:pRg st="2" end="2"/>
                                            </p:txEl>
                                          </p:spTgt>
                                        </p:tgtEl>
                                        <p:attrNameLst>
                                          <p:attrName>style.visibility</p:attrName>
                                        </p:attrNameLst>
                                      </p:cBhvr>
                                      <p:to>
                                        <p:strVal val="visible"/>
                                      </p:to>
                                    </p:set>
                                    <p:anim calcmode="lin" valueType="num">
                                      <p:cBhvr>
                                        <p:cTn id="25" dur="500" fill="hold"/>
                                        <p:tgtEl>
                                          <p:spTgt spid="32770">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27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2770">
                                            <p:txEl>
                                              <p:pRg st="3" end="3"/>
                                            </p:txEl>
                                          </p:spTgt>
                                        </p:tgtEl>
                                        <p:attrNameLst>
                                          <p:attrName>style.visibility</p:attrName>
                                        </p:attrNameLst>
                                      </p:cBhvr>
                                      <p:to>
                                        <p:strVal val="visible"/>
                                      </p:to>
                                    </p:set>
                                    <p:anim calcmode="lin" valueType="num">
                                      <p:cBhvr>
                                        <p:cTn id="31" dur="500" fill="hold"/>
                                        <p:tgtEl>
                                          <p:spTgt spid="32770">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277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2770">
                                            <p:txEl>
                                              <p:pRg st="4" end="4"/>
                                            </p:txEl>
                                          </p:spTgt>
                                        </p:tgtEl>
                                        <p:attrNameLst>
                                          <p:attrName>style.visibility</p:attrName>
                                        </p:attrNameLst>
                                      </p:cBhvr>
                                      <p:to>
                                        <p:strVal val="visible"/>
                                      </p:to>
                                    </p:set>
                                    <p:anim calcmode="lin" valueType="num">
                                      <p:cBhvr>
                                        <p:cTn id="37" dur="500" fill="hold"/>
                                        <p:tgtEl>
                                          <p:spTgt spid="32770">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27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32770">
                                            <p:txEl>
                                              <p:pRg st="5" end="5"/>
                                            </p:txEl>
                                          </p:spTgt>
                                        </p:tgtEl>
                                        <p:attrNameLst>
                                          <p:attrName>style.visibility</p:attrName>
                                        </p:attrNameLst>
                                      </p:cBhvr>
                                      <p:to>
                                        <p:strVal val="visible"/>
                                      </p:to>
                                    </p:set>
                                    <p:anim calcmode="lin" valueType="num">
                                      <p:cBhvr>
                                        <p:cTn id="43" dur="500" fill="hold"/>
                                        <p:tgtEl>
                                          <p:spTgt spid="32770">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277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p:bldP spid="32771"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6C760EF-D7D9-443A-C577-B34CA8C49556}"/>
              </a:ext>
            </a:extLst>
          </p:cNvPr>
          <p:cNvSpPr>
            <a:spLocks noGrp="1" noChangeArrowheads="1"/>
          </p:cNvSpPr>
          <p:nvPr>
            <p:ph type="body" idx="1"/>
          </p:nvPr>
        </p:nvSpPr>
        <p:spPr>
          <a:xfrm>
            <a:off x="2438400" y="990600"/>
            <a:ext cx="7543800" cy="5638800"/>
          </a:xfrm>
        </p:spPr>
        <p:txBody>
          <a:bodyPr/>
          <a:lstStyle/>
          <a:p>
            <a:pPr marL="812800" indent="-812800"/>
            <a:r>
              <a:rPr lang="en-US" altLang="en-US" sz="2800">
                <a:latin typeface="Arial Black" panose="020B0A04020102020204" pitchFamily="34" charset="0"/>
              </a:rPr>
              <a:t>In the Royal Tents in Issachar—Love Introduced, 1:1-3:5.</a:t>
            </a:r>
          </a:p>
          <a:p>
            <a:pPr marL="812800" indent="-812800"/>
            <a:r>
              <a:rPr lang="en-US" altLang="en-US"/>
              <a:t>-- 2:3-6 Shulamite continues reminiscing about the shepherd</a:t>
            </a:r>
          </a:p>
          <a:p>
            <a:pPr marL="812800" indent="-812800"/>
            <a:r>
              <a:rPr lang="en-US" altLang="en-US"/>
              <a:t>--One can have a banquet with raisins and apples if there is true love (2:5).</a:t>
            </a:r>
          </a:p>
          <a:p>
            <a:pPr marL="812800" indent="-812800"/>
            <a:r>
              <a:rPr lang="en-US" altLang="en-US"/>
              <a:t>--2:7-17 A soliloquy.</a:t>
            </a:r>
          </a:p>
          <a:p>
            <a:pPr marL="812800" indent="-812800"/>
            <a:r>
              <a:rPr lang="en-US" altLang="en-US"/>
              <a:t>--3:1-5 Shulammite relates her dream. </a:t>
            </a:r>
          </a:p>
        </p:txBody>
      </p:sp>
      <p:sp>
        <p:nvSpPr>
          <p:cNvPr id="34819" name="Rectangle 3">
            <a:extLst>
              <a:ext uri="{FF2B5EF4-FFF2-40B4-BE49-F238E27FC236}">
                <a16:creationId xmlns:a16="http://schemas.microsoft.com/office/drawing/2014/main" id="{3B603527-8ECE-E322-5420-970516AB7ADE}"/>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fltVal val="0"/>
                                          </p:val>
                                        </p:tav>
                                        <p:tav tm="100000">
                                          <p:val>
                                            <p:strVal val="#ppt_w"/>
                                          </p:val>
                                        </p:tav>
                                      </p:tavLst>
                                    </p:anim>
                                    <p:anim calcmode="lin" valueType="num">
                                      <p:cBhvr>
                                        <p:cTn id="8" dur="500" fill="hold"/>
                                        <p:tgtEl>
                                          <p:spTgt spid="348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4818">
                                            <p:txEl>
                                              <p:pRg st="0" end="0"/>
                                            </p:txEl>
                                          </p:spTgt>
                                        </p:tgtEl>
                                        <p:attrNameLst>
                                          <p:attrName>style.visibility</p:attrName>
                                        </p:attrNameLst>
                                      </p:cBhvr>
                                      <p:to>
                                        <p:strVal val="visible"/>
                                      </p:to>
                                    </p:set>
                                    <p:anim calcmode="lin" valueType="num">
                                      <p:cBhvr>
                                        <p:cTn id="13" dur="500" fill="hold"/>
                                        <p:tgtEl>
                                          <p:spTgt spid="3481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48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4818">
                                            <p:txEl>
                                              <p:pRg st="1" end="1"/>
                                            </p:txEl>
                                          </p:spTgt>
                                        </p:tgtEl>
                                        <p:attrNameLst>
                                          <p:attrName>style.visibility</p:attrName>
                                        </p:attrNameLst>
                                      </p:cBhvr>
                                      <p:to>
                                        <p:strVal val="visible"/>
                                      </p:to>
                                    </p:set>
                                    <p:anim calcmode="lin" valueType="num">
                                      <p:cBhvr>
                                        <p:cTn id="19" dur="500" fill="hold"/>
                                        <p:tgtEl>
                                          <p:spTgt spid="3481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481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4818">
                                            <p:txEl>
                                              <p:pRg st="2" end="2"/>
                                            </p:txEl>
                                          </p:spTgt>
                                        </p:tgtEl>
                                        <p:attrNameLst>
                                          <p:attrName>style.visibility</p:attrName>
                                        </p:attrNameLst>
                                      </p:cBhvr>
                                      <p:to>
                                        <p:strVal val="visible"/>
                                      </p:to>
                                    </p:set>
                                    <p:anim calcmode="lin" valueType="num">
                                      <p:cBhvr>
                                        <p:cTn id="25" dur="500" fill="hold"/>
                                        <p:tgtEl>
                                          <p:spTgt spid="3481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481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4818">
                                            <p:txEl>
                                              <p:pRg st="3" end="3"/>
                                            </p:txEl>
                                          </p:spTgt>
                                        </p:tgtEl>
                                        <p:attrNameLst>
                                          <p:attrName>style.visibility</p:attrName>
                                        </p:attrNameLst>
                                      </p:cBhvr>
                                      <p:to>
                                        <p:strVal val="visible"/>
                                      </p:to>
                                    </p:set>
                                    <p:anim calcmode="lin" valueType="num">
                                      <p:cBhvr>
                                        <p:cTn id="31" dur="500" fill="hold"/>
                                        <p:tgtEl>
                                          <p:spTgt spid="34818">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481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4818">
                                            <p:txEl>
                                              <p:pRg st="4" end="4"/>
                                            </p:txEl>
                                          </p:spTgt>
                                        </p:tgtEl>
                                        <p:attrNameLst>
                                          <p:attrName>style.visibility</p:attrName>
                                        </p:attrNameLst>
                                      </p:cBhvr>
                                      <p:to>
                                        <p:strVal val="visible"/>
                                      </p:to>
                                    </p:set>
                                    <p:anim calcmode="lin" valueType="num">
                                      <p:cBhvr>
                                        <p:cTn id="37" dur="500" fill="hold"/>
                                        <p:tgtEl>
                                          <p:spTgt spid="34818">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481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P spid="34819"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340F3D3-9199-B4CD-489D-A11A3E47DD11}"/>
              </a:ext>
            </a:extLst>
          </p:cNvPr>
          <p:cNvSpPr>
            <a:spLocks noGrp="1" noChangeArrowheads="1"/>
          </p:cNvSpPr>
          <p:nvPr>
            <p:ph type="body" idx="1"/>
          </p:nvPr>
        </p:nvSpPr>
        <p:spPr>
          <a:xfrm>
            <a:off x="2133600" y="838200"/>
            <a:ext cx="7848600" cy="5791200"/>
          </a:xfrm>
        </p:spPr>
        <p:txBody>
          <a:bodyPr/>
          <a:lstStyle/>
          <a:p>
            <a:pPr marL="812800" indent="-812800"/>
            <a:r>
              <a:rPr lang="en-US" altLang="en-US" sz="4000">
                <a:latin typeface="Arial Black" panose="020B0A04020102020204" pitchFamily="34" charset="0"/>
              </a:rPr>
              <a:t>The Royal Procession Entering Jerusalem, 3:6-11</a:t>
            </a:r>
          </a:p>
          <a:p>
            <a:pPr marL="812800" indent="-812800"/>
            <a:r>
              <a:rPr lang="en-US" altLang="en-US" sz="4000"/>
              <a:t>--3:6 Question calls attention to the entrance of Solomon</a:t>
            </a:r>
          </a:p>
          <a:p>
            <a:pPr marL="812800" indent="-812800"/>
            <a:r>
              <a:rPr lang="en-US" altLang="en-US" sz="4000"/>
              <a:t>--3:7 His body guards.</a:t>
            </a:r>
          </a:p>
          <a:p>
            <a:pPr marL="812800" indent="-812800"/>
            <a:r>
              <a:rPr lang="en-US" altLang="en-US" sz="4000"/>
              <a:t>--3:9-11 His wealth, seen in sedan chair, crown.</a:t>
            </a:r>
          </a:p>
        </p:txBody>
      </p:sp>
      <p:sp>
        <p:nvSpPr>
          <p:cNvPr id="36867" name="Rectangle 3">
            <a:extLst>
              <a:ext uri="{FF2B5EF4-FFF2-40B4-BE49-F238E27FC236}">
                <a16:creationId xmlns:a16="http://schemas.microsoft.com/office/drawing/2014/main" id="{477FE61B-244A-7107-9A71-821EEB2D8374}"/>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p:cTn id="7" dur="500" fill="hold"/>
                                        <p:tgtEl>
                                          <p:spTgt spid="36867"/>
                                        </p:tgtEl>
                                        <p:attrNameLst>
                                          <p:attrName>ppt_w</p:attrName>
                                        </p:attrNameLst>
                                      </p:cBhvr>
                                      <p:tavLst>
                                        <p:tav tm="0">
                                          <p:val>
                                            <p:fltVal val="0"/>
                                          </p:val>
                                        </p:tav>
                                        <p:tav tm="100000">
                                          <p:val>
                                            <p:strVal val="#ppt_w"/>
                                          </p:val>
                                        </p:tav>
                                      </p:tavLst>
                                    </p:anim>
                                    <p:anim calcmode="lin" valueType="num">
                                      <p:cBhvr>
                                        <p:cTn id="8" dur="500" fill="hold"/>
                                        <p:tgtEl>
                                          <p:spTgt spid="3686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6866">
                                            <p:txEl>
                                              <p:pRg st="0" end="0"/>
                                            </p:txEl>
                                          </p:spTgt>
                                        </p:tgtEl>
                                        <p:attrNameLst>
                                          <p:attrName>style.visibility</p:attrName>
                                        </p:attrNameLst>
                                      </p:cBhvr>
                                      <p:to>
                                        <p:strVal val="visible"/>
                                      </p:to>
                                    </p:set>
                                    <p:anim calcmode="lin" valueType="num">
                                      <p:cBhvr>
                                        <p:cTn id="13" dur="500" fill="hold"/>
                                        <p:tgtEl>
                                          <p:spTgt spid="3686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686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6866">
                                            <p:txEl>
                                              <p:pRg st="1" end="1"/>
                                            </p:txEl>
                                          </p:spTgt>
                                        </p:tgtEl>
                                        <p:attrNameLst>
                                          <p:attrName>style.visibility</p:attrName>
                                        </p:attrNameLst>
                                      </p:cBhvr>
                                      <p:to>
                                        <p:strVal val="visible"/>
                                      </p:to>
                                    </p:set>
                                    <p:anim calcmode="lin" valueType="num">
                                      <p:cBhvr>
                                        <p:cTn id="19"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68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6866">
                                            <p:txEl>
                                              <p:pRg st="2" end="2"/>
                                            </p:txEl>
                                          </p:spTgt>
                                        </p:tgtEl>
                                        <p:attrNameLst>
                                          <p:attrName>style.visibility</p:attrName>
                                        </p:attrNameLst>
                                      </p:cBhvr>
                                      <p:to>
                                        <p:strVal val="visible"/>
                                      </p:to>
                                    </p:set>
                                    <p:anim calcmode="lin" valueType="num">
                                      <p:cBhvr>
                                        <p:cTn id="25" dur="500" fill="hold"/>
                                        <p:tgtEl>
                                          <p:spTgt spid="3686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68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6866">
                                            <p:txEl>
                                              <p:pRg st="3" end="3"/>
                                            </p:txEl>
                                          </p:spTgt>
                                        </p:tgtEl>
                                        <p:attrNameLst>
                                          <p:attrName>style.visibility</p:attrName>
                                        </p:attrNameLst>
                                      </p:cBhvr>
                                      <p:to>
                                        <p:strVal val="visible"/>
                                      </p:to>
                                    </p:set>
                                    <p:anim calcmode="lin" valueType="num">
                                      <p:cBhvr>
                                        <p:cTn id="31" dur="500" fill="hold"/>
                                        <p:tgtEl>
                                          <p:spTgt spid="36866">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686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36867"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A59C8D4-4075-97E6-7202-4C9D8F88CB49}"/>
              </a:ext>
            </a:extLst>
          </p:cNvPr>
          <p:cNvSpPr>
            <a:spLocks noGrp="1" noChangeArrowheads="1"/>
          </p:cNvSpPr>
          <p:nvPr>
            <p:ph type="body" idx="1"/>
          </p:nvPr>
        </p:nvSpPr>
        <p:spPr>
          <a:xfrm>
            <a:off x="2133600" y="838200"/>
            <a:ext cx="7848600" cy="5791200"/>
          </a:xfrm>
        </p:spPr>
        <p:txBody>
          <a:bodyPr/>
          <a:lstStyle/>
          <a:p>
            <a:pPr marL="812800" indent="-812800">
              <a:lnSpc>
                <a:spcPct val="80000"/>
              </a:lnSpc>
            </a:pPr>
            <a:r>
              <a:rPr lang="en-US" altLang="en-US" sz="4000">
                <a:latin typeface="Arial Black" panose="020B0A04020102020204" pitchFamily="34" charset="0"/>
              </a:rPr>
              <a:t>In The Royal Palace in Jerusalem—Love Tested, 4:1-8:4.</a:t>
            </a:r>
          </a:p>
          <a:p>
            <a:pPr marL="812800" indent="-812800">
              <a:lnSpc>
                <a:spcPct val="80000"/>
              </a:lnSpc>
            </a:pPr>
            <a:r>
              <a:rPr lang="en-US" altLang="en-US" sz="4000">
                <a:latin typeface="Arial Black" panose="020B0A04020102020204" pitchFamily="34" charset="0"/>
              </a:rPr>
              <a:t>--</a:t>
            </a:r>
            <a:r>
              <a:rPr lang="en-US" altLang="en-US" sz="4000"/>
              <a:t>4:1-5 Solomon’s second effort, and the response.</a:t>
            </a:r>
          </a:p>
          <a:p>
            <a:pPr marL="812800" indent="-812800">
              <a:lnSpc>
                <a:spcPct val="80000"/>
              </a:lnSpc>
            </a:pPr>
            <a:r>
              <a:rPr lang="en-US" altLang="en-US" sz="4000"/>
              <a:t>--4:6 Shulamite speaking</a:t>
            </a:r>
          </a:p>
          <a:p>
            <a:pPr marL="812800" indent="-812800">
              <a:lnSpc>
                <a:spcPct val="80000"/>
              </a:lnSpc>
            </a:pPr>
            <a:r>
              <a:rPr lang="en-US" altLang="en-US" sz="4000"/>
              <a:t>--4:7-15-5:1 The shepherd speaks in her memory.</a:t>
            </a:r>
          </a:p>
          <a:p>
            <a:pPr marL="812800" indent="-812800">
              <a:lnSpc>
                <a:spcPct val="80000"/>
              </a:lnSpc>
            </a:pPr>
            <a:r>
              <a:rPr lang="en-US" altLang="en-US" sz="4000"/>
              <a:t>--5:2-8 Shulammite relates 2nd dream.</a:t>
            </a:r>
          </a:p>
        </p:txBody>
      </p:sp>
      <p:sp>
        <p:nvSpPr>
          <p:cNvPr id="38915" name="Rectangle 3">
            <a:extLst>
              <a:ext uri="{FF2B5EF4-FFF2-40B4-BE49-F238E27FC236}">
                <a16:creationId xmlns:a16="http://schemas.microsoft.com/office/drawing/2014/main" id="{186CED61-D6B9-96BA-5CDB-C6B355EDE5CB}"/>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500" fill="hold"/>
                                        <p:tgtEl>
                                          <p:spTgt spid="38915"/>
                                        </p:tgtEl>
                                        <p:attrNameLst>
                                          <p:attrName>ppt_w</p:attrName>
                                        </p:attrNameLst>
                                      </p:cBhvr>
                                      <p:tavLst>
                                        <p:tav tm="0">
                                          <p:val>
                                            <p:fltVal val="0"/>
                                          </p:val>
                                        </p:tav>
                                        <p:tav tm="100000">
                                          <p:val>
                                            <p:strVal val="#ppt_w"/>
                                          </p:val>
                                        </p:tav>
                                      </p:tavLst>
                                    </p:anim>
                                    <p:anim calcmode="lin" valueType="num">
                                      <p:cBhvr>
                                        <p:cTn id="8" dur="500" fill="hold"/>
                                        <p:tgtEl>
                                          <p:spTgt spid="389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8914">
                                            <p:txEl>
                                              <p:pRg st="0" end="0"/>
                                            </p:txEl>
                                          </p:spTgt>
                                        </p:tgtEl>
                                        <p:attrNameLst>
                                          <p:attrName>style.visibility</p:attrName>
                                        </p:attrNameLst>
                                      </p:cBhvr>
                                      <p:to>
                                        <p:strVal val="visible"/>
                                      </p:to>
                                    </p:set>
                                    <p:anim calcmode="lin" valueType="num">
                                      <p:cBhvr>
                                        <p:cTn id="13" dur="500" fill="hold"/>
                                        <p:tgtEl>
                                          <p:spTgt spid="3891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89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8914">
                                            <p:txEl>
                                              <p:pRg st="1" end="1"/>
                                            </p:txEl>
                                          </p:spTgt>
                                        </p:tgtEl>
                                        <p:attrNameLst>
                                          <p:attrName>style.visibility</p:attrName>
                                        </p:attrNameLst>
                                      </p:cBhvr>
                                      <p:to>
                                        <p:strVal val="visible"/>
                                      </p:to>
                                    </p:set>
                                    <p:anim calcmode="lin" valueType="num">
                                      <p:cBhvr>
                                        <p:cTn id="19" dur="500" fill="hold"/>
                                        <p:tgtEl>
                                          <p:spTgt spid="389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891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8914">
                                            <p:txEl>
                                              <p:pRg st="2" end="2"/>
                                            </p:txEl>
                                          </p:spTgt>
                                        </p:tgtEl>
                                        <p:attrNameLst>
                                          <p:attrName>style.visibility</p:attrName>
                                        </p:attrNameLst>
                                      </p:cBhvr>
                                      <p:to>
                                        <p:strVal val="visible"/>
                                      </p:to>
                                    </p:set>
                                    <p:anim calcmode="lin" valueType="num">
                                      <p:cBhvr>
                                        <p:cTn id="25" dur="500" fill="hold"/>
                                        <p:tgtEl>
                                          <p:spTgt spid="3891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891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8914">
                                            <p:txEl>
                                              <p:pRg st="3" end="3"/>
                                            </p:txEl>
                                          </p:spTgt>
                                        </p:tgtEl>
                                        <p:attrNameLst>
                                          <p:attrName>style.visibility</p:attrName>
                                        </p:attrNameLst>
                                      </p:cBhvr>
                                      <p:to>
                                        <p:strVal val="visible"/>
                                      </p:to>
                                    </p:set>
                                    <p:anim calcmode="lin" valueType="num">
                                      <p:cBhvr>
                                        <p:cTn id="31" dur="500" fill="hold"/>
                                        <p:tgtEl>
                                          <p:spTgt spid="3891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891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8914">
                                            <p:txEl>
                                              <p:pRg st="4" end="4"/>
                                            </p:txEl>
                                          </p:spTgt>
                                        </p:tgtEl>
                                        <p:attrNameLst>
                                          <p:attrName>style.visibility</p:attrName>
                                        </p:attrNameLst>
                                      </p:cBhvr>
                                      <p:to>
                                        <p:strVal val="visible"/>
                                      </p:to>
                                    </p:set>
                                    <p:anim calcmode="lin" valueType="num">
                                      <p:cBhvr>
                                        <p:cTn id="37" dur="500" fill="hold"/>
                                        <p:tgtEl>
                                          <p:spTgt spid="38914">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891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p:bldP spid="38915"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3F7DFB9-A535-2389-31E3-9337050CA2E4}"/>
              </a:ext>
            </a:extLst>
          </p:cNvPr>
          <p:cNvSpPr>
            <a:spLocks noGrp="1" noChangeArrowheads="1"/>
          </p:cNvSpPr>
          <p:nvPr>
            <p:ph type="body" idx="1"/>
          </p:nvPr>
        </p:nvSpPr>
        <p:spPr>
          <a:xfrm>
            <a:off x="1676400" y="762000"/>
            <a:ext cx="8610600" cy="6096000"/>
          </a:xfrm>
        </p:spPr>
        <p:txBody>
          <a:bodyPr/>
          <a:lstStyle/>
          <a:p>
            <a:pPr marL="812800" indent="-812800"/>
            <a:r>
              <a:rPr lang="en-US" altLang="en-US" sz="2800">
                <a:latin typeface="Arial Black" panose="020B0A04020102020204" pitchFamily="34" charset="0"/>
              </a:rPr>
              <a:t>In Issachar: the Shepherd and Shulamite—Love Victorious, 8:5-14.</a:t>
            </a:r>
          </a:p>
          <a:p>
            <a:pPr marL="812800" indent="-812800"/>
            <a:r>
              <a:rPr lang="en-US" altLang="en-US" sz="3000">
                <a:latin typeface="Arial Black" panose="020B0A04020102020204" pitchFamily="34" charset="0"/>
              </a:rPr>
              <a:t>--</a:t>
            </a:r>
            <a:r>
              <a:rPr lang="en-US" altLang="en-US" sz="3000"/>
              <a:t>8:5a: Setting is now back in Issachar.</a:t>
            </a:r>
          </a:p>
          <a:p>
            <a:pPr marL="812800" indent="-812800"/>
            <a:r>
              <a:rPr lang="en-US" altLang="en-US" sz="3000"/>
              <a:t>--8:5b Shepherd speaks.</a:t>
            </a:r>
          </a:p>
          <a:p>
            <a:pPr marL="812800" indent="-812800"/>
            <a:r>
              <a:rPr lang="en-US" altLang="en-US" sz="3000"/>
              <a:t>--8:6-7 Shulammite speaks.</a:t>
            </a:r>
          </a:p>
          <a:p>
            <a:pPr marL="812800" indent="-812800"/>
            <a:r>
              <a:rPr lang="en-US" altLang="en-US" sz="3000"/>
              <a:t>--Discusses characteristics of love.</a:t>
            </a:r>
          </a:p>
          <a:p>
            <a:pPr marL="812800" indent="-812800"/>
            <a:r>
              <a:rPr lang="en-US" altLang="en-US" sz="3000"/>
              <a:t>--Solomon is pictured at the end of the Song as one who buys and sells love </a:t>
            </a:r>
            <a:r>
              <a:rPr lang="en-US" altLang="en-US" sz="2000"/>
              <a:t>(Longman, NICOT.41).</a:t>
            </a:r>
          </a:p>
          <a:p>
            <a:pPr marL="812800" indent="-812800"/>
            <a:r>
              <a:rPr lang="en-US" altLang="en-US" sz="3000"/>
              <a:t>--8:11-12 “Solomon could keep his wealth, his vineyards, his servants, and his fruits!  I am not for sale!”</a:t>
            </a:r>
          </a:p>
        </p:txBody>
      </p:sp>
      <p:sp>
        <p:nvSpPr>
          <p:cNvPr id="40963" name="Rectangle 3">
            <a:extLst>
              <a:ext uri="{FF2B5EF4-FFF2-40B4-BE49-F238E27FC236}">
                <a16:creationId xmlns:a16="http://schemas.microsoft.com/office/drawing/2014/main" id="{77625E87-52C4-15E1-6B1D-51C11CAB5F6D}"/>
              </a:ext>
            </a:extLst>
          </p:cNvPr>
          <p:cNvSpPr>
            <a:spLocks noGrp="1" noChangeArrowheads="1"/>
          </p:cNvSpPr>
          <p:nvPr>
            <p:ph type="title"/>
          </p:nvPr>
        </p:nvSpPr>
        <p:spPr>
          <a:xfrm>
            <a:off x="1981200" y="152401"/>
            <a:ext cx="8229600" cy="563563"/>
          </a:xfrm>
          <a:noFill/>
          <a:ln/>
        </p:spPr>
        <p:txBody>
          <a:bodyPr/>
          <a:lstStyle/>
          <a:p>
            <a:r>
              <a:rPr lang="en-US" altLang="en-US" sz="4000"/>
              <a:t>Song of Songs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500" fill="hold"/>
                                        <p:tgtEl>
                                          <p:spTgt spid="40963"/>
                                        </p:tgtEl>
                                        <p:attrNameLst>
                                          <p:attrName>ppt_w</p:attrName>
                                        </p:attrNameLst>
                                      </p:cBhvr>
                                      <p:tavLst>
                                        <p:tav tm="0">
                                          <p:val>
                                            <p:fltVal val="0"/>
                                          </p:val>
                                        </p:tav>
                                        <p:tav tm="100000">
                                          <p:val>
                                            <p:strVal val="#ppt_w"/>
                                          </p:val>
                                        </p:tav>
                                      </p:tavLst>
                                    </p:anim>
                                    <p:anim calcmode="lin" valueType="num">
                                      <p:cBhvr>
                                        <p:cTn id="8" dur="500" fill="hold"/>
                                        <p:tgtEl>
                                          <p:spTgt spid="4096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0962">
                                            <p:txEl>
                                              <p:pRg st="0" end="0"/>
                                            </p:txEl>
                                          </p:spTgt>
                                        </p:tgtEl>
                                        <p:attrNameLst>
                                          <p:attrName>style.visibility</p:attrName>
                                        </p:attrNameLst>
                                      </p:cBhvr>
                                      <p:to>
                                        <p:strVal val="visible"/>
                                      </p:to>
                                    </p:set>
                                    <p:anim calcmode="lin" valueType="num">
                                      <p:cBhvr>
                                        <p:cTn id="13" dur="500" fill="hold"/>
                                        <p:tgtEl>
                                          <p:spTgt spid="4096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09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0962">
                                            <p:txEl>
                                              <p:pRg st="1" end="1"/>
                                            </p:txEl>
                                          </p:spTgt>
                                        </p:tgtEl>
                                        <p:attrNameLst>
                                          <p:attrName>style.visibility</p:attrName>
                                        </p:attrNameLst>
                                      </p:cBhvr>
                                      <p:to>
                                        <p:strVal val="visible"/>
                                      </p:to>
                                    </p:set>
                                    <p:anim calcmode="lin" valueType="num">
                                      <p:cBhvr>
                                        <p:cTn id="19" dur="500" fill="hold"/>
                                        <p:tgtEl>
                                          <p:spTgt spid="4096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096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0962">
                                            <p:txEl>
                                              <p:pRg st="2" end="2"/>
                                            </p:txEl>
                                          </p:spTgt>
                                        </p:tgtEl>
                                        <p:attrNameLst>
                                          <p:attrName>style.visibility</p:attrName>
                                        </p:attrNameLst>
                                      </p:cBhvr>
                                      <p:to>
                                        <p:strVal val="visible"/>
                                      </p:to>
                                    </p:set>
                                    <p:anim calcmode="lin" valueType="num">
                                      <p:cBhvr>
                                        <p:cTn id="25" dur="500" fill="hold"/>
                                        <p:tgtEl>
                                          <p:spTgt spid="4096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096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0962">
                                            <p:txEl>
                                              <p:pRg st="3" end="3"/>
                                            </p:txEl>
                                          </p:spTgt>
                                        </p:tgtEl>
                                        <p:attrNameLst>
                                          <p:attrName>style.visibility</p:attrName>
                                        </p:attrNameLst>
                                      </p:cBhvr>
                                      <p:to>
                                        <p:strVal val="visible"/>
                                      </p:to>
                                    </p:set>
                                    <p:anim calcmode="lin" valueType="num">
                                      <p:cBhvr>
                                        <p:cTn id="31" dur="500" fill="hold"/>
                                        <p:tgtEl>
                                          <p:spTgt spid="4096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096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40962">
                                            <p:txEl>
                                              <p:pRg st="4" end="4"/>
                                            </p:txEl>
                                          </p:spTgt>
                                        </p:tgtEl>
                                        <p:attrNameLst>
                                          <p:attrName>style.visibility</p:attrName>
                                        </p:attrNameLst>
                                      </p:cBhvr>
                                      <p:to>
                                        <p:strVal val="visible"/>
                                      </p:to>
                                    </p:set>
                                    <p:anim calcmode="lin" valueType="num">
                                      <p:cBhvr>
                                        <p:cTn id="37" dur="500" fill="hold"/>
                                        <p:tgtEl>
                                          <p:spTgt spid="4096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096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40962">
                                            <p:txEl>
                                              <p:pRg st="5" end="5"/>
                                            </p:txEl>
                                          </p:spTgt>
                                        </p:tgtEl>
                                        <p:attrNameLst>
                                          <p:attrName>style.visibility</p:attrName>
                                        </p:attrNameLst>
                                      </p:cBhvr>
                                      <p:to>
                                        <p:strVal val="visible"/>
                                      </p:to>
                                    </p:set>
                                    <p:anim calcmode="lin" valueType="num">
                                      <p:cBhvr>
                                        <p:cTn id="43" dur="500" fill="hold"/>
                                        <p:tgtEl>
                                          <p:spTgt spid="40962">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4096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40962">
                                            <p:txEl>
                                              <p:pRg st="6" end="6"/>
                                            </p:txEl>
                                          </p:spTgt>
                                        </p:tgtEl>
                                        <p:attrNameLst>
                                          <p:attrName>style.visibility</p:attrName>
                                        </p:attrNameLst>
                                      </p:cBhvr>
                                      <p:to>
                                        <p:strVal val="visible"/>
                                      </p:to>
                                    </p:set>
                                    <p:anim calcmode="lin" valueType="num">
                                      <p:cBhvr>
                                        <p:cTn id="49" dur="500" fill="hold"/>
                                        <p:tgtEl>
                                          <p:spTgt spid="4096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096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P spid="4096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C2139F-6252-8611-4713-AB5180A8D20B}"/>
              </a:ext>
            </a:extLst>
          </p:cNvPr>
          <p:cNvSpPr txBox="1"/>
          <p:nvPr/>
        </p:nvSpPr>
        <p:spPr>
          <a:xfrm>
            <a:off x="2175309" y="490889"/>
            <a:ext cx="7806089" cy="6058342"/>
          </a:xfrm>
          <a:prstGeom prst="rect">
            <a:avLst/>
          </a:prstGeom>
          <a:noFill/>
        </p:spPr>
        <p:txBody>
          <a:bodyPr wrap="square">
            <a:spAutoFit/>
          </a:bodyPr>
          <a:lstStyle/>
          <a:p>
            <a:pPr marL="0" marR="0" fontAlgn="base">
              <a:lnSpc>
                <a:spcPct val="107000"/>
              </a:lnSpc>
              <a:spcBef>
                <a:spcPts val="0"/>
              </a:spcBef>
              <a:spcAft>
                <a:spcPts val="0"/>
              </a:spcAft>
            </a:pPr>
            <a:r>
              <a:rPr lang="en-US" sz="3200" b="1" dirty="0">
                <a:solidFill>
                  <a:srgbClr val="FFFFFF"/>
                </a:solidFill>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Read it like watching a musical.</a:t>
            </a:r>
            <a:endParaRPr lang="en-US" sz="3200" dirty="0">
              <a:effectLst>
                <a:outerShdw blurRad="38100" dist="38100" dir="2700000" algn="tl">
                  <a:srgbClr val="000000">
                    <a:alpha val="43137"/>
                  </a:srgbClr>
                </a:outerShdw>
              </a:effectLst>
              <a:latin typeface="Broadway" panose="04040905080B02020502" pitchFamily="8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We must pay close attention to what the characters are saying to figure out what is going on.</a:t>
            </a:r>
            <a:endParaRPr lang="en-US" sz="2000" dirty="0">
              <a:effectLst>
                <a:outerShdw blurRad="38100" dist="38100" dir="2700000" algn="tl">
                  <a:srgbClr val="000000">
                    <a:alpha val="43137"/>
                  </a:srgbClr>
                </a:outerShdw>
              </a:effectLst>
              <a:latin typeface="Broadway" panose="04040905080B02020502" pitchFamily="8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While at the table, the king smells her perfume (</a:t>
            </a:r>
            <a:r>
              <a:rPr lang="en-US" sz="2000" u="sng" dirty="0">
                <a:solidFill>
                  <a:srgbClr val="0563C1"/>
                </a:solidFill>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Song of Solomon 1:12</a:t>
            </a: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 They are having a formal dinner together.</a:t>
            </a:r>
            <a:endParaRPr lang="en-US" sz="2000" dirty="0">
              <a:effectLst>
                <a:outerShdw blurRad="38100" dist="38100" dir="2700000" algn="tl">
                  <a:srgbClr val="000000">
                    <a:alpha val="43137"/>
                  </a:srgbClr>
                </a:outerShdw>
              </a:effectLst>
              <a:latin typeface="Broadway" panose="04040905080B02020502" pitchFamily="8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They are walking among houses of “cedars” and “cypresses” (</a:t>
            </a:r>
            <a:r>
              <a:rPr lang="en-US" sz="2000" u="sng" dirty="0">
                <a:solidFill>
                  <a:srgbClr val="0563C1"/>
                </a:solidFill>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Song of Solomon 1:17</a:t>
            </a: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 They are walking among the trees in the spring.</a:t>
            </a:r>
            <a:endParaRPr lang="en-US" sz="2000" dirty="0">
              <a:effectLst>
                <a:outerShdw blurRad="38100" dist="38100" dir="2700000" algn="tl">
                  <a:srgbClr val="000000">
                    <a:alpha val="43137"/>
                  </a:srgbClr>
                </a:outerShdw>
              </a:effectLst>
              <a:latin typeface="Broadway" panose="04040905080B02020502" pitchFamily="8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The woman seeks her love on her bed at night and cannot find him (</a:t>
            </a:r>
            <a:r>
              <a:rPr lang="en-US" sz="2000" u="sng" dirty="0">
                <a:solidFill>
                  <a:srgbClr val="0563C1"/>
                </a:solidFill>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Song of Solomon 3:1</a:t>
            </a: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 She is about to have a dream.</a:t>
            </a:r>
            <a:endParaRPr lang="en-US" sz="2000" dirty="0">
              <a:effectLst>
                <a:outerShdw blurRad="38100" dist="38100" dir="2700000" algn="tl">
                  <a:srgbClr val="000000">
                    <a:alpha val="43137"/>
                  </a:srgbClr>
                </a:outerShdw>
              </a:effectLst>
              <a:latin typeface="Broadway" panose="04040905080B02020502" pitchFamily="8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dirty="0">
                <a:effectLst>
                  <a:outerShdw blurRad="38100" dist="38100" dir="2700000" algn="tl">
                    <a:srgbClr val="000000">
                      <a:alpha val="43137"/>
                    </a:srgbClr>
                  </a:outerShdw>
                </a:effectLst>
                <a:latin typeface="Broadway" panose="04040905080B02020502" pitchFamily="82" charset="0"/>
                <a:ea typeface="Times New Roman" panose="02020603050405020304" pitchFamily="18" charset="0"/>
                <a:cs typeface="Times New Roman" panose="02020603050405020304" pitchFamily="18" charset="0"/>
              </a:rPr>
              <a:t>The dialogue in the book also goes back and forward so much that it can be confusing (see the transition between chapters 1-2). However, some Bibles help you with this problem by identifying each speaker above the text in the margin.</a:t>
            </a:r>
            <a:endParaRPr lang="en-US" sz="2000" dirty="0">
              <a:effectLst>
                <a:outerShdw blurRad="38100" dist="38100" dir="2700000" algn="tl">
                  <a:srgbClr val="000000">
                    <a:alpha val="43137"/>
                  </a:srgbClr>
                </a:outerShdw>
              </a:effectLst>
              <a:latin typeface="Broadway" panose="04040905080B020205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11189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7">
                                            <p:txEl>
                                              <p:pRg st="0" end="0"/>
                                            </p:txEl>
                                          </p:spTgt>
                                        </p:tgtEl>
                                      </p:cBhvr>
                                    </p:animEffect>
                                    <p:anim calcmode="lin" valueType="num">
                                      <p:cBhvr>
                                        <p:cTn id="7" dur="2000"/>
                                        <p:tgtEl>
                                          <p:spTgt spid="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xEl>
                                              <p:pRg st="0" end="0"/>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7">
                                            <p:txEl>
                                              <p:pRg st="0" end="0"/>
                                            </p:txEl>
                                          </p:spTgt>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7">
                                            <p:txEl>
                                              <p:pRg st="1" end="1"/>
                                            </p:txEl>
                                          </p:spTgt>
                                        </p:tgtEl>
                                      </p:cBhvr>
                                    </p:animEffect>
                                    <p:anim calcmode="lin" valueType="num">
                                      <p:cBhvr>
                                        <p:cTn id="12" dur="2000"/>
                                        <p:tgtEl>
                                          <p:spTgt spid="7">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7">
                                            <p:txEl>
                                              <p:pRg st="1" end="1"/>
                                            </p:txEl>
                                          </p:spTgt>
                                        </p:tgtEl>
                                        <p:attrNameLst>
                                          <p:attrName>ppt_h</p:attrName>
                                        </p:attrNameLst>
                                      </p:cBhvr>
                                      <p:tavLst>
                                        <p:tav tm="0">
                                          <p:val>
                                            <p:strVal val="ppt_h"/>
                                          </p:val>
                                        </p:tav>
                                        <p:tav tm="100000">
                                          <p:val>
                                            <p:strVal val="ppt_h"/>
                                          </p:val>
                                        </p:tav>
                                      </p:tavLst>
                                    </p:anim>
                                    <p:set>
                                      <p:cBhvr>
                                        <p:cTn id="14" dur="1" fill="hold">
                                          <p:stCondLst>
                                            <p:cond delay="1999"/>
                                          </p:stCondLst>
                                        </p:cTn>
                                        <p:tgtEl>
                                          <p:spTgt spid="7">
                                            <p:txEl>
                                              <p:pRg st="1" end="1"/>
                                            </p:txEl>
                                          </p:spTgt>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7">
                                            <p:txEl>
                                              <p:pRg st="2" end="2"/>
                                            </p:txEl>
                                          </p:spTgt>
                                        </p:tgtEl>
                                      </p:cBhvr>
                                    </p:animEffect>
                                    <p:anim calcmode="lin" valueType="num">
                                      <p:cBhvr>
                                        <p:cTn id="17" dur="2000"/>
                                        <p:tgtEl>
                                          <p:spTgt spid="7">
                                            <p:txEl>
                                              <p:pRg st="2" end="2"/>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7">
                                            <p:txEl>
                                              <p:pRg st="2" end="2"/>
                                            </p:txEl>
                                          </p:spTgt>
                                        </p:tgtEl>
                                        <p:attrNameLst>
                                          <p:attrName>ppt_h</p:attrName>
                                        </p:attrNameLst>
                                      </p:cBhvr>
                                      <p:tavLst>
                                        <p:tav tm="0">
                                          <p:val>
                                            <p:strVal val="ppt_h"/>
                                          </p:val>
                                        </p:tav>
                                        <p:tav tm="100000">
                                          <p:val>
                                            <p:strVal val="ppt_h"/>
                                          </p:val>
                                        </p:tav>
                                      </p:tavLst>
                                    </p:anim>
                                    <p:set>
                                      <p:cBhvr>
                                        <p:cTn id="19" dur="1" fill="hold">
                                          <p:stCondLst>
                                            <p:cond delay="1999"/>
                                          </p:stCondLst>
                                        </p:cTn>
                                        <p:tgtEl>
                                          <p:spTgt spid="7">
                                            <p:txEl>
                                              <p:pRg st="2" end="2"/>
                                            </p:txEl>
                                          </p:spTgt>
                                        </p:tgtEl>
                                        <p:attrNameLst>
                                          <p:attrName>style.visibility</p:attrName>
                                        </p:attrNameLst>
                                      </p:cBhvr>
                                      <p:to>
                                        <p:strVal val="hidden"/>
                                      </p:to>
                                    </p:set>
                                  </p:childTnLst>
                                </p:cTn>
                              </p:par>
                              <p:par>
                                <p:cTn id="20" presetID="45" presetClass="exit" presetSubtype="0" fill="hold" nodeType="withEffect">
                                  <p:stCondLst>
                                    <p:cond delay="0"/>
                                  </p:stCondLst>
                                  <p:childTnLst>
                                    <p:animEffect transition="out" filter="fade">
                                      <p:cBhvr>
                                        <p:cTn id="21" dur="2000"/>
                                        <p:tgtEl>
                                          <p:spTgt spid="7">
                                            <p:txEl>
                                              <p:pRg st="3" end="3"/>
                                            </p:txEl>
                                          </p:spTgt>
                                        </p:tgtEl>
                                      </p:cBhvr>
                                    </p:animEffect>
                                    <p:anim calcmode="lin" valueType="num">
                                      <p:cBhvr>
                                        <p:cTn id="22" dur="2000"/>
                                        <p:tgtEl>
                                          <p:spTgt spid="7">
                                            <p:txEl>
                                              <p:pRg st="3" end="3"/>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7">
                                            <p:txEl>
                                              <p:pRg st="3" end="3"/>
                                            </p:txEl>
                                          </p:spTgt>
                                        </p:tgtEl>
                                        <p:attrNameLst>
                                          <p:attrName>ppt_h</p:attrName>
                                        </p:attrNameLst>
                                      </p:cBhvr>
                                      <p:tavLst>
                                        <p:tav tm="0">
                                          <p:val>
                                            <p:strVal val="ppt_h"/>
                                          </p:val>
                                        </p:tav>
                                        <p:tav tm="100000">
                                          <p:val>
                                            <p:strVal val="ppt_h"/>
                                          </p:val>
                                        </p:tav>
                                      </p:tavLst>
                                    </p:anim>
                                    <p:set>
                                      <p:cBhvr>
                                        <p:cTn id="24" dur="1" fill="hold">
                                          <p:stCondLst>
                                            <p:cond delay="1999"/>
                                          </p:stCondLst>
                                        </p:cTn>
                                        <p:tgtEl>
                                          <p:spTgt spid="7">
                                            <p:txEl>
                                              <p:pRg st="3" end="3"/>
                                            </p:txEl>
                                          </p:spTgt>
                                        </p:tgtEl>
                                        <p:attrNameLst>
                                          <p:attrName>style.visibility</p:attrName>
                                        </p:attrNameLst>
                                      </p:cBhvr>
                                      <p:to>
                                        <p:strVal val="hidden"/>
                                      </p:to>
                                    </p:set>
                                  </p:childTnLst>
                                </p:cTn>
                              </p:par>
                              <p:par>
                                <p:cTn id="25" presetID="45" presetClass="exit" presetSubtype="0" fill="hold" nodeType="withEffect">
                                  <p:stCondLst>
                                    <p:cond delay="0"/>
                                  </p:stCondLst>
                                  <p:childTnLst>
                                    <p:animEffect transition="out" filter="fade">
                                      <p:cBhvr>
                                        <p:cTn id="26" dur="2000"/>
                                        <p:tgtEl>
                                          <p:spTgt spid="7">
                                            <p:txEl>
                                              <p:pRg st="4" end="4"/>
                                            </p:txEl>
                                          </p:spTgt>
                                        </p:tgtEl>
                                      </p:cBhvr>
                                    </p:animEffect>
                                    <p:anim calcmode="lin" valueType="num">
                                      <p:cBhvr>
                                        <p:cTn id="27" dur="2000"/>
                                        <p:tgtEl>
                                          <p:spTgt spid="7">
                                            <p:txEl>
                                              <p:pRg st="4" end="4"/>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7">
                                            <p:txEl>
                                              <p:pRg st="4" end="4"/>
                                            </p:txEl>
                                          </p:spTgt>
                                        </p:tgtEl>
                                        <p:attrNameLst>
                                          <p:attrName>ppt_h</p:attrName>
                                        </p:attrNameLst>
                                      </p:cBhvr>
                                      <p:tavLst>
                                        <p:tav tm="0">
                                          <p:val>
                                            <p:strVal val="ppt_h"/>
                                          </p:val>
                                        </p:tav>
                                        <p:tav tm="100000">
                                          <p:val>
                                            <p:strVal val="ppt_h"/>
                                          </p:val>
                                        </p:tav>
                                      </p:tavLst>
                                    </p:anim>
                                    <p:set>
                                      <p:cBhvr>
                                        <p:cTn id="29" dur="1" fill="hold">
                                          <p:stCondLst>
                                            <p:cond delay="1999"/>
                                          </p:stCondLst>
                                        </p:cTn>
                                        <p:tgtEl>
                                          <p:spTgt spid="7">
                                            <p:txEl>
                                              <p:pRg st="4" end="4"/>
                                            </p:txEl>
                                          </p:spTgt>
                                        </p:tgtEl>
                                        <p:attrNameLst>
                                          <p:attrName>style.visibility</p:attrName>
                                        </p:attrNameLst>
                                      </p:cBhvr>
                                      <p:to>
                                        <p:strVal val="hidden"/>
                                      </p:to>
                                    </p:set>
                                  </p:childTnLst>
                                </p:cTn>
                              </p:par>
                              <p:par>
                                <p:cTn id="30" presetID="45" presetClass="exit" presetSubtype="0" fill="hold" nodeType="withEffect">
                                  <p:stCondLst>
                                    <p:cond delay="0"/>
                                  </p:stCondLst>
                                  <p:childTnLst>
                                    <p:animEffect transition="out" filter="fade">
                                      <p:cBhvr>
                                        <p:cTn id="31" dur="2000"/>
                                        <p:tgtEl>
                                          <p:spTgt spid="7">
                                            <p:txEl>
                                              <p:pRg st="5" end="5"/>
                                            </p:txEl>
                                          </p:spTgt>
                                        </p:tgtEl>
                                      </p:cBhvr>
                                    </p:animEffect>
                                    <p:anim calcmode="lin" valueType="num">
                                      <p:cBhvr>
                                        <p:cTn id="32" dur="2000"/>
                                        <p:tgtEl>
                                          <p:spTgt spid="7">
                                            <p:txEl>
                                              <p:pRg st="5" end="5"/>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7">
                                            <p:txEl>
                                              <p:pRg st="5" end="5"/>
                                            </p:txEl>
                                          </p:spTgt>
                                        </p:tgtEl>
                                        <p:attrNameLst>
                                          <p:attrName>ppt_h</p:attrName>
                                        </p:attrNameLst>
                                      </p:cBhvr>
                                      <p:tavLst>
                                        <p:tav tm="0">
                                          <p:val>
                                            <p:strVal val="ppt_h"/>
                                          </p:val>
                                        </p:tav>
                                        <p:tav tm="100000">
                                          <p:val>
                                            <p:strVal val="ppt_h"/>
                                          </p:val>
                                        </p:tav>
                                      </p:tavLst>
                                    </p:anim>
                                    <p:set>
                                      <p:cBhvr>
                                        <p:cTn id="34" dur="1" fill="hold">
                                          <p:stCondLst>
                                            <p:cond delay="1999"/>
                                          </p:stCondLst>
                                        </p:cTn>
                                        <p:tgtEl>
                                          <p:spTgt spid="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The song of Solomon chapter-by-chapter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39602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62EDEB-7046-6E6D-3274-9E037C017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5" y="559294"/>
            <a:ext cx="10564427" cy="5690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63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9C1B597-322F-D93B-9A8C-45042BDBA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79" y="532660"/>
            <a:ext cx="10298096" cy="569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698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71C92-7A73-C0F7-F3AB-63426E17395C}"/>
              </a:ext>
            </a:extLst>
          </p:cNvPr>
          <p:cNvSpPr txBox="1"/>
          <p:nvPr/>
        </p:nvSpPr>
        <p:spPr>
          <a:xfrm>
            <a:off x="442762" y="317634"/>
            <a:ext cx="11271182" cy="6370975"/>
          </a:xfrm>
          <a:prstGeom prst="rect">
            <a:avLst/>
          </a:prstGeom>
          <a:noFill/>
        </p:spPr>
        <p:txBody>
          <a:bodyPr wrap="square">
            <a:spAutoFit/>
          </a:bodyPr>
          <a:lstStyle/>
          <a:p>
            <a:pPr algn="l" rtl="0"/>
            <a:r>
              <a:rPr lang="en-US" sz="5400" b="1" u="sng" dirty="0">
                <a:solidFill>
                  <a:srgbClr val="C00000"/>
                </a:solidFill>
                <a:effectLst>
                  <a:outerShdw blurRad="38100" dist="38100" dir="2700000" algn="tl">
                    <a:srgbClr val="000000">
                      <a:alpha val="43137"/>
                    </a:srgbClr>
                  </a:outerShdw>
                </a:effectLst>
                <a:latin typeface="Baskerville Old Face" panose="02020602080505020303" pitchFamily="18" charset="0"/>
              </a:rPr>
              <a:t>THE CANONICITY OF THE BOOK</a:t>
            </a:r>
          </a:p>
          <a:p>
            <a:pPr algn="l" rtl="0"/>
            <a:r>
              <a:rPr lang="en-US" sz="2400" b="1" dirty="0">
                <a:solidFill>
                  <a:srgbClr val="C00000"/>
                </a:solidFill>
                <a:effectLst>
                  <a:outerShdw blurRad="38100" dist="38100" dir="2700000" algn="tl">
                    <a:srgbClr val="000000">
                      <a:alpha val="43137"/>
                    </a:srgbClr>
                  </a:outerShdw>
                </a:effectLst>
                <a:latin typeface="Baskerville Old Face" panose="02020602080505020303" pitchFamily="18" charset="0"/>
              </a:rPr>
              <a:t>The books of “Esther”, “Job”, “Ecclesiastes”, and “The Song of Solomon” gained undisputed admission into the canon of Scripture at the Council of Jamnia in A. D. 90, only after a struggle of many years duration and only after the doubts and objections of many of God’s people had been overcome. Why the doubts concerning the inspiration of “The Song of Solomon”? Because the name of God occurs only once in the book and then only in a phrase of apposition (8:6, “which hath a most vehement flame”. K.J.V., should be translated “a flame of Jah”), and because the book </a:t>
            </a:r>
            <a:r>
              <a:rPr lang="en-US" sz="2400" b="1" u="sng" dirty="0">
                <a:solidFill>
                  <a:srgbClr val="C00000"/>
                </a:solidFill>
                <a:effectLst>
                  <a:outerShdw blurRad="38100" dist="38100" dir="2700000" algn="tl">
                    <a:srgbClr val="000000">
                      <a:alpha val="43137"/>
                    </a:srgbClr>
                  </a:outerShdw>
                </a:effectLst>
                <a:latin typeface="Baskerville Old Face" panose="02020602080505020303" pitchFamily="18" charset="0"/>
              </a:rPr>
              <a:t>seems to be wholly secular and even sensuous in its contents and devoid of that which is religious and spiritual. What are the factors which finally overcame the doubts of many of God’s Old Testament people, the Jews, concerning the book’s inspiration and gained for it a place in the canon of the Scriptures? These factors are two in number: (1) The seven-fold occurrence of Solomon’s name in the book, 1:1, 5; 3:7, 9, 11; 8:11, 12, and (2) the belief of many Jews that the book is an allegory depicting the mutual love of God and His people Israel.</a:t>
            </a:r>
          </a:p>
          <a:p>
            <a:r>
              <a:rPr lang="en-US" dirty="0"/>
              <a:t> </a:t>
            </a:r>
            <a:endParaRPr lang="en-US" sz="2400" dirty="0"/>
          </a:p>
          <a:p>
            <a:r>
              <a:rPr lang="en-US" sz="2400" b="0" i="0" u="none" strike="noStrike" baseline="0" dirty="0"/>
              <a:t> Gingrich, R. E. (2006). </a:t>
            </a:r>
            <a:r>
              <a:rPr lang="en-US" sz="2400" b="0" i="1" u="sng" strike="noStrike" baseline="0" dirty="0">
                <a:solidFill>
                  <a:srgbClr val="0000FF"/>
                </a:solidFill>
                <a:hlinkClick r:id="rId2"/>
              </a:rPr>
              <a:t>The Song of Solomon</a:t>
            </a:r>
            <a:r>
              <a:rPr lang="en-US" sz="2400" b="0" i="0" u="none" strike="noStrike" baseline="0" dirty="0">
                <a:solidFill>
                  <a:srgbClr val="0000FF"/>
                </a:solidFill>
                <a:hlinkClick r:id="rId2"/>
              </a:rPr>
              <a:t> (pp. 1–2). Memphis, TN: Riverside Printing.</a:t>
            </a:r>
          </a:p>
        </p:txBody>
      </p:sp>
    </p:spTree>
    <p:extLst>
      <p:ext uri="{BB962C8B-B14F-4D97-AF65-F5344CB8AC3E}">
        <p14:creationId xmlns:p14="http://schemas.microsoft.com/office/powerpoint/2010/main" val="2304226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9AD77F-1407-AFE2-8C07-90A462D2E61F}"/>
              </a:ext>
            </a:extLst>
          </p:cNvPr>
          <p:cNvSpPr txBox="1"/>
          <p:nvPr/>
        </p:nvSpPr>
        <p:spPr>
          <a:xfrm>
            <a:off x="1357163" y="712269"/>
            <a:ext cx="9673390" cy="5909310"/>
          </a:xfrm>
          <a:prstGeom prst="rect">
            <a:avLst/>
          </a:prstGeom>
          <a:noFill/>
        </p:spPr>
        <p:txBody>
          <a:bodyPr wrap="square">
            <a:spAutoFit/>
          </a:bodyPr>
          <a:lstStyle/>
          <a:p>
            <a:pPr algn="just" rtl="0"/>
            <a:r>
              <a:rPr lang="en-US" sz="3600" b="1" dirty="0">
                <a:solidFill>
                  <a:srgbClr val="C00000"/>
                </a:solidFill>
                <a:effectLst>
                  <a:outerShdw blurRad="38100" dist="38100" dir="2700000" algn="tl">
                    <a:srgbClr val="000000">
                      <a:alpha val="43137"/>
                    </a:srgbClr>
                  </a:outerShdw>
                </a:effectLst>
              </a:rPr>
              <a:t>“Rightly Do They Love You” (Song of Solomon 1)</a:t>
            </a:r>
          </a:p>
          <a:p>
            <a:pPr algn="just" rtl="0"/>
            <a:r>
              <a:rPr lang="en-US" sz="2000" b="1" dirty="0">
                <a:solidFill>
                  <a:srgbClr val="C00000"/>
                </a:solidFill>
                <a:effectLst>
                  <a:outerShdw blurRad="38100" dist="38100" dir="2700000" algn="tl">
                    <a:srgbClr val="000000">
                      <a:alpha val="43137"/>
                    </a:srgbClr>
                  </a:outerShdw>
                </a:effectLst>
              </a:rPr>
              <a:t>A.	Introduction to the Maiden, the Beloved, and the Daughters of Jerusalem (1:1–6)</a:t>
            </a:r>
          </a:p>
          <a:p>
            <a:pPr algn="just" rtl="0"/>
            <a:r>
              <a:rPr lang="en-US" sz="2000" b="1" dirty="0">
                <a:solidFill>
                  <a:srgbClr val="C00000"/>
                </a:solidFill>
                <a:effectLst>
                  <a:outerShdw blurRad="38100" dist="38100" dir="2700000" algn="tl">
                    <a:srgbClr val="000000">
                      <a:alpha val="43137"/>
                    </a:srgbClr>
                  </a:outerShdw>
                </a:effectLst>
              </a:rPr>
              <a:t>1.	Title: The Song of All Songs (1)</a:t>
            </a:r>
          </a:p>
          <a:p>
            <a:pPr algn="just" rtl="0"/>
            <a:r>
              <a:rPr lang="en-US" sz="2000" b="1" dirty="0">
                <a:solidFill>
                  <a:srgbClr val="C00000"/>
                </a:solidFill>
                <a:effectLst>
                  <a:outerShdw blurRad="38100" dist="38100" dir="2700000" algn="tl">
                    <a:srgbClr val="000000">
                      <a:alpha val="43137"/>
                    </a:srgbClr>
                  </a:outerShdw>
                </a:effectLst>
              </a:rPr>
              <a:t>2.	Opening Words of the Maiden (2–4a)</a:t>
            </a:r>
          </a:p>
          <a:p>
            <a:pPr algn="just" rtl="0"/>
            <a:r>
              <a:rPr lang="en-US" sz="2000" b="1" dirty="0">
                <a:solidFill>
                  <a:srgbClr val="C00000"/>
                </a:solidFill>
                <a:effectLst>
                  <a:outerShdw blurRad="38100" dist="38100" dir="2700000" algn="tl">
                    <a:srgbClr val="000000">
                      <a:alpha val="43137"/>
                    </a:srgbClr>
                  </a:outerShdw>
                </a:effectLst>
              </a:rPr>
              <a:t>3.	An Interjection from the “Daughters of Jerusalem” (4b)</a:t>
            </a:r>
          </a:p>
          <a:p>
            <a:pPr algn="just" rtl="0"/>
            <a:r>
              <a:rPr lang="en-US" sz="2000" b="1" dirty="0">
                <a:solidFill>
                  <a:srgbClr val="C00000"/>
                </a:solidFill>
                <a:effectLst>
                  <a:outerShdw blurRad="38100" dist="38100" dir="2700000" algn="tl">
                    <a:srgbClr val="000000">
                      <a:alpha val="43137"/>
                    </a:srgbClr>
                  </a:outerShdw>
                </a:effectLst>
              </a:rPr>
              <a:t>4.	The Shulamite Enters the King’s Chamber (4c)</a:t>
            </a:r>
          </a:p>
          <a:p>
            <a:pPr algn="just" rtl="0"/>
            <a:r>
              <a:rPr lang="en-US" sz="2000" b="1" dirty="0">
                <a:solidFill>
                  <a:srgbClr val="C00000"/>
                </a:solidFill>
                <a:effectLst>
                  <a:outerShdw blurRad="38100" dist="38100" dir="2700000" algn="tl">
                    <a:srgbClr val="000000">
                      <a:alpha val="43137"/>
                    </a:srgbClr>
                  </a:outerShdw>
                </a:effectLst>
              </a:rPr>
              <a:t>5.	The Daughters of Jerusalem Remark on the Couple and Their Love (4d)</a:t>
            </a:r>
          </a:p>
          <a:p>
            <a:pPr algn="just" rtl="0"/>
            <a:r>
              <a:rPr lang="en-US" sz="2000" b="1" dirty="0">
                <a:solidFill>
                  <a:srgbClr val="C00000"/>
                </a:solidFill>
                <a:effectLst>
                  <a:outerShdw blurRad="38100" dist="38100" dir="2700000" algn="tl">
                    <a:srgbClr val="000000">
                      <a:alpha val="43137"/>
                    </a:srgbClr>
                  </a:outerShdw>
                </a:effectLst>
              </a:rPr>
              <a:t>6.	The Shulamite Considers Her Own Shortcomings in Appearance (4e–6)</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000" b="1" dirty="0">
                <a:solidFill>
                  <a:srgbClr val="C00000"/>
                </a:solidFill>
                <a:effectLst>
                  <a:outerShdw blurRad="38100" dist="38100" dir="2700000" algn="tl">
                    <a:srgbClr val="000000">
                      <a:alpha val="43137"/>
                    </a:srgbClr>
                  </a:outerShdw>
                </a:effectLst>
              </a:rPr>
              <a:t>B.	Endearing Words between Young Lovers (1:7–17)</a:t>
            </a:r>
          </a:p>
          <a:p>
            <a:pPr algn="just" rtl="0"/>
            <a:r>
              <a:rPr lang="en-US" sz="2000" b="1" dirty="0">
                <a:solidFill>
                  <a:srgbClr val="C00000"/>
                </a:solidFill>
                <a:effectLst>
                  <a:outerShdw blurRad="38100" dist="38100" dir="2700000" algn="tl">
                    <a:srgbClr val="000000">
                      <a:alpha val="43137"/>
                    </a:srgbClr>
                  </a:outerShdw>
                </a:effectLst>
              </a:rPr>
              <a:t>1.	The Shulamite Speaks to Her Beloved (7)</a:t>
            </a:r>
          </a:p>
          <a:p>
            <a:pPr algn="just" rtl="0"/>
            <a:r>
              <a:rPr lang="en-US" sz="2000" b="1" dirty="0">
                <a:solidFill>
                  <a:srgbClr val="C00000"/>
                </a:solidFill>
                <a:effectLst>
                  <a:outerShdw blurRad="38100" dist="38100" dir="2700000" algn="tl">
                    <a:srgbClr val="000000">
                      <a:alpha val="43137"/>
                    </a:srgbClr>
                  </a:outerShdw>
                </a:effectLst>
              </a:rPr>
              <a:t>2.	The Beloved Praises His Lover (8–10)</a:t>
            </a:r>
          </a:p>
          <a:p>
            <a:pPr algn="just" rtl="0"/>
            <a:r>
              <a:rPr lang="en-US" sz="2000" b="1" dirty="0">
                <a:solidFill>
                  <a:srgbClr val="C00000"/>
                </a:solidFill>
                <a:effectLst>
                  <a:outerShdw blurRad="38100" dist="38100" dir="2700000" algn="tl">
                    <a:srgbClr val="000000">
                      <a:alpha val="43137"/>
                    </a:srgbClr>
                  </a:outerShdw>
                </a:effectLst>
              </a:rPr>
              <a:t>3.	The Daughters of Jerusalem Offer Gifts to the Shulamite (11)</a:t>
            </a:r>
          </a:p>
          <a:p>
            <a:pPr algn="just" rtl="0"/>
            <a:r>
              <a:rPr lang="en-US" sz="2000" b="1" dirty="0">
                <a:solidFill>
                  <a:srgbClr val="C00000"/>
                </a:solidFill>
                <a:effectLst>
                  <a:outerShdw blurRad="38100" dist="38100" dir="2700000" algn="tl">
                    <a:srgbClr val="000000">
                      <a:alpha val="43137"/>
                    </a:srgbClr>
                  </a:outerShdw>
                </a:effectLst>
              </a:rPr>
              <a:t>4.	The Shulamite Describes How Precious Her Beloved Is to Her (12–14)</a:t>
            </a:r>
          </a:p>
          <a:p>
            <a:pPr algn="just" rtl="0"/>
            <a:r>
              <a:rPr lang="en-US" sz="2000" b="1" dirty="0">
                <a:solidFill>
                  <a:srgbClr val="C00000"/>
                </a:solidFill>
                <a:effectLst>
                  <a:outerShdw blurRad="38100" dist="38100" dir="2700000" algn="tl">
                    <a:srgbClr val="000000">
                      <a:alpha val="43137"/>
                    </a:srgbClr>
                  </a:outerShdw>
                </a:effectLst>
              </a:rPr>
              <a:t>5.	The Beloved Praises the Beauty of the Shulamite (15)</a:t>
            </a:r>
          </a:p>
          <a:p>
            <a:pPr algn="just" rtl="0"/>
            <a:r>
              <a:rPr lang="en-US" sz="2000" b="1" dirty="0">
                <a:solidFill>
                  <a:srgbClr val="C00000"/>
                </a:solidFill>
                <a:effectLst>
                  <a:outerShdw blurRad="38100" dist="38100" dir="2700000" algn="tl">
                    <a:srgbClr val="000000">
                      <a:alpha val="43137"/>
                    </a:srgbClr>
                  </a:outerShdw>
                </a:effectLst>
              </a:rPr>
              <a:t>6.	The Shulamite Responds with Kind Words (16–17)</a:t>
            </a:r>
          </a:p>
          <a:p>
            <a:pPr lvl="1"/>
            <a:r>
              <a:rPr lang="sv-SE" dirty="0"/>
              <a:t> </a:t>
            </a:r>
            <a:endParaRPr lang="en-US" dirty="0"/>
          </a:p>
          <a:p>
            <a:r>
              <a:rPr lang="en-US" b="0" i="0" u="none" strike="noStrike" baseline="0" dirty="0"/>
              <a:t> </a:t>
            </a:r>
            <a:r>
              <a:rPr lang="en-US" sz="2400" b="0" i="0" u="none" strike="noStrike" baseline="0" dirty="0" err="1"/>
              <a:t>Guzik</a:t>
            </a:r>
            <a:r>
              <a:rPr lang="en-US" sz="2400" b="0" i="0" u="none" strike="noStrike" baseline="0" dirty="0"/>
              <a:t>, D. (2013). </a:t>
            </a:r>
            <a:r>
              <a:rPr lang="en-US" sz="2400" b="0" i="1" u="sng" strike="noStrike" baseline="0" dirty="0">
                <a:solidFill>
                  <a:srgbClr val="0000FF"/>
                </a:solidFill>
                <a:hlinkClick r:id="rId2"/>
              </a:rPr>
              <a:t>Song of Solomon</a:t>
            </a:r>
            <a:r>
              <a:rPr lang="en-US" sz="2400" b="0" i="0" u="none" strike="noStrike" baseline="0" dirty="0">
                <a:solidFill>
                  <a:srgbClr val="0000FF"/>
                </a:solidFill>
                <a:hlinkClick r:id="rId2"/>
              </a:rPr>
              <a:t>. Santa Barbara, CA: David </a:t>
            </a:r>
            <a:r>
              <a:rPr lang="en-US" sz="2400" b="0" i="0" u="none" strike="noStrike" baseline="0" dirty="0" err="1">
                <a:solidFill>
                  <a:srgbClr val="0000FF"/>
                </a:solidFill>
                <a:hlinkClick r:id="rId2"/>
              </a:rPr>
              <a:t>Guzik</a:t>
            </a:r>
            <a:r>
              <a:rPr lang="en-US" sz="2400" b="0" i="0" u="none" strike="noStrike" baseline="0" dirty="0">
                <a:solidFill>
                  <a:srgbClr val="0000FF"/>
                </a:solidFill>
                <a:hlinkClick r:id="rId2"/>
              </a:rPr>
              <a:t>.</a:t>
            </a:r>
          </a:p>
        </p:txBody>
      </p:sp>
    </p:spTree>
    <p:extLst>
      <p:ext uri="{BB962C8B-B14F-4D97-AF65-F5344CB8AC3E}">
        <p14:creationId xmlns:p14="http://schemas.microsoft.com/office/powerpoint/2010/main" val="575923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
        <p:nvSpPr>
          <p:cNvPr id="3" name="Rectangle 1">
            <a:extLst>
              <a:ext uri="{FF2B5EF4-FFF2-40B4-BE49-F238E27FC236}">
                <a16:creationId xmlns:a16="http://schemas.microsoft.com/office/drawing/2014/main" id="{509384B8-BD44-82B1-4C13-9D33FC7E98B6}"/>
              </a:ext>
            </a:extLst>
          </p:cNvPr>
          <p:cNvSpPr>
            <a:spLocks noChangeArrowheads="1"/>
          </p:cNvSpPr>
          <p:nvPr/>
        </p:nvSpPr>
        <p:spPr bwMode="auto">
          <a:xfrm>
            <a:off x="1066800" y="1394226"/>
            <a:ext cx="90805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Our opening scene is the arrival of a young woman.</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30000" dirty="0">
                <a:ln>
                  <a:noFill/>
                </a:ln>
                <a:solidFill>
                  <a:schemeClr val="tx1"/>
                </a:solidFill>
                <a:effectLst/>
                <a:latin typeface="Arial" panose="020B0604020202020204" pitchFamily="34" charset="0"/>
              </a:rPr>
              <a:t>2</a:t>
            </a:r>
            <a:r>
              <a:rPr kumimoji="0" lang="en-US" altLang="en-US" sz="2800" b="0" i="0" u="none" strike="noStrike" cap="none" normalizeH="0" baseline="0" dirty="0">
                <a:ln>
                  <a:noFill/>
                </a:ln>
                <a:solidFill>
                  <a:srgbClr val="FF00FF"/>
                </a:solidFill>
                <a:effectLst/>
                <a:latin typeface="Arial" panose="020B0604020202020204" pitchFamily="34" charset="0"/>
              </a:rPr>
              <a:t>“May he kiss me with the kisses of his mouth!</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rgbClr val="FF00FF"/>
                </a:solidFill>
                <a:effectLst/>
                <a:latin typeface="Arial" panose="020B0604020202020204" pitchFamily="34" charset="0"/>
              </a:rPr>
              <a:t>For your love is better than wine.</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30000" dirty="0">
                <a:ln>
                  <a:noFill/>
                </a:ln>
                <a:solidFill>
                  <a:schemeClr val="tx1"/>
                </a:solidFill>
                <a:effectLst/>
                <a:latin typeface="Arial" panose="020B0604020202020204" pitchFamily="34" charset="0"/>
              </a:rPr>
              <a:t>3</a:t>
            </a:r>
            <a:r>
              <a:rPr kumimoji="0" lang="en-US" altLang="en-US" sz="2800" b="0" i="0" u="none" strike="noStrike" cap="none" normalizeH="0" baseline="0" dirty="0">
                <a:ln>
                  <a:noFill/>
                </a:ln>
                <a:solidFill>
                  <a:srgbClr val="FF00FF"/>
                </a:solidFill>
                <a:effectLst/>
                <a:latin typeface="Arial" panose="020B0604020202020204" pitchFamily="34" charset="0"/>
              </a:rPr>
              <a:t>“Your oils have a pleasing fragrance,</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rgbClr val="FF00FF"/>
                </a:solidFill>
                <a:effectLst/>
                <a:latin typeface="Arial" panose="020B0604020202020204" pitchFamily="34" charset="0"/>
              </a:rPr>
              <a:t>Your name is </a:t>
            </a:r>
            <a:r>
              <a:rPr kumimoji="0" lang="en-US" altLang="en-US" sz="2800" b="0" i="1" u="none" strike="noStrike" cap="none" normalizeH="0" baseline="0" dirty="0">
                <a:ln>
                  <a:noFill/>
                </a:ln>
                <a:solidFill>
                  <a:srgbClr val="FF00FF"/>
                </a:solidFill>
                <a:effectLst/>
                <a:latin typeface="Arial" panose="020B0604020202020204" pitchFamily="34" charset="0"/>
              </a:rPr>
              <a:t>like</a:t>
            </a:r>
            <a:r>
              <a:rPr kumimoji="0" lang="en-US" altLang="en-US" sz="2800" b="0" i="0" u="none" strike="noStrike" cap="none" normalizeH="0" baseline="0" dirty="0">
                <a:ln>
                  <a:noFill/>
                </a:ln>
                <a:solidFill>
                  <a:srgbClr val="FF00FF"/>
                </a:solidFill>
                <a:effectLst/>
                <a:latin typeface="Arial" panose="020B0604020202020204" pitchFamily="34" charset="0"/>
              </a:rPr>
              <a:t> purified oil;</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rgbClr val="FF00FF"/>
                </a:solidFill>
                <a:effectLst/>
                <a:latin typeface="Arial" panose="020B0604020202020204" pitchFamily="34" charset="0"/>
              </a:rPr>
              <a:t>Therefore the maidens love you.</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30000" dirty="0">
                <a:ln>
                  <a:noFill/>
                </a:ln>
                <a:solidFill>
                  <a:schemeClr val="tx1"/>
                </a:solidFill>
                <a:effectLst/>
                <a:latin typeface="Arial" panose="020B0604020202020204" pitchFamily="34" charset="0"/>
              </a:rPr>
              <a:t>4</a:t>
            </a:r>
            <a:r>
              <a:rPr kumimoji="0" lang="en-US" altLang="en-US" sz="2800" b="0" i="0" u="none" strike="noStrike" cap="none" normalizeH="0" baseline="0" dirty="0">
                <a:ln>
                  <a:noFill/>
                </a:ln>
                <a:solidFill>
                  <a:srgbClr val="FF00FF"/>
                </a:solidFill>
                <a:effectLst/>
                <a:latin typeface="Arial" panose="020B0604020202020204" pitchFamily="34" charset="0"/>
              </a:rPr>
              <a:t>“Draw me after you </a:t>
            </a:r>
            <a:r>
              <a:rPr kumimoji="0" lang="en-US" altLang="en-US" sz="2800" b="0" i="1" u="none" strike="noStrike" cap="none" normalizeH="0" baseline="0" dirty="0">
                <a:ln>
                  <a:noFill/>
                </a:ln>
                <a:solidFill>
                  <a:srgbClr val="FF00FF"/>
                </a:solidFill>
                <a:effectLst/>
                <a:latin typeface="Arial" panose="020B0604020202020204" pitchFamily="34" charset="0"/>
              </a:rPr>
              <a:t>and</a:t>
            </a:r>
            <a:r>
              <a:rPr kumimoji="0" lang="en-US" altLang="en-US" sz="2800" b="0" i="0" u="none" strike="noStrike" cap="none" normalizeH="0" baseline="0" dirty="0">
                <a:ln>
                  <a:noFill/>
                </a:ln>
                <a:solidFill>
                  <a:srgbClr val="FF00FF"/>
                </a:solidFill>
                <a:effectLst/>
                <a:latin typeface="Arial" panose="020B0604020202020204" pitchFamily="34" charset="0"/>
              </a:rPr>
              <a:t> let us run </a:t>
            </a:r>
            <a:r>
              <a:rPr kumimoji="0" lang="en-US" altLang="en-US" sz="2800" b="0" i="1" u="none" strike="noStrike" cap="none" normalizeH="0" baseline="0" dirty="0">
                <a:ln>
                  <a:noFill/>
                </a:ln>
                <a:solidFill>
                  <a:srgbClr val="FF00FF"/>
                </a:solidFill>
                <a:effectLst/>
                <a:latin typeface="Arial" panose="020B0604020202020204" pitchFamily="34" charset="0"/>
              </a:rPr>
              <a:t>together!</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rgbClr val="FF00FF"/>
                </a:solidFill>
                <a:effectLst/>
                <a:latin typeface="Arial" panose="020B0604020202020204" pitchFamily="34" charset="0"/>
              </a:rPr>
              <a:t>The king has brought me into his chambers.”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4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par>
                          <p:cTn id="20" fill="hold">
                            <p:stCondLst>
                              <p:cond delay="0"/>
                            </p:stCondLst>
                            <p:childTnLst>
                              <p:par>
                                <p:cTn id="21" presetID="17"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ppt_w/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406400"/>
            <a:ext cx="10770670" cy="5080000"/>
          </a:xfrm>
        </p:spPr>
        <p:txBody>
          <a:bodyPr>
            <a:normAutofit fontScale="47500" lnSpcReduction="20000"/>
          </a:bodyPr>
          <a:lstStyle/>
          <a:p>
            <a:r>
              <a:rPr lang="en-US" sz="8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The original text does not state which actors are expressing which lines. However, this does not mean the division of the text is totally arbitrary. We can make some very sound guesses based on the pronouns and phrases being used.</a:t>
            </a:r>
          </a:p>
          <a:p>
            <a:r>
              <a:rPr lang="en-US" dirty="0"/>
              <a:t>You will find most translations assign these lines to </a:t>
            </a:r>
            <a:r>
              <a:rPr lang="en-US" i="1" dirty="0"/>
              <a:t>The </a:t>
            </a:r>
            <a:r>
              <a:rPr lang="en-US" i="1" dirty="0" err="1"/>
              <a:t>Shulammite</a:t>
            </a:r>
            <a:r>
              <a:rPr lang="en-US" dirty="0"/>
              <a:t>, </a:t>
            </a:r>
            <a:r>
              <a:rPr lang="en-US" i="1" dirty="0"/>
              <a:t>The Bride</a:t>
            </a:r>
            <a:r>
              <a:rPr lang="en-US" dirty="0"/>
              <a:t>, or </a:t>
            </a:r>
            <a:r>
              <a:rPr lang="en-US" i="1" dirty="0"/>
              <a:t>The Beloved</a:t>
            </a:r>
            <a:r>
              <a:rPr lang="en-US" dirty="0"/>
              <a:t>. The name </a:t>
            </a:r>
            <a:r>
              <a:rPr lang="en-US" dirty="0" err="1"/>
              <a:t>Shulammite</a:t>
            </a:r>
            <a:r>
              <a:rPr lang="en-US" dirty="0"/>
              <a:t> comes from </a:t>
            </a:r>
            <a:r>
              <a:rPr lang="en-US" dirty="0">
                <a:hlinkClick r:id="rId2"/>
              </a:rPr>
              <a:t>Song of Solomon 6:13</a:t>
            </a:r>
            <a:r>
              <a:rPr lang="en-US" dirty="0"/>
              <a:t>. Some commentators speculate that this means the young woman came from the region or town of </a:t>
            </a:r>
            <a:r>
              <a:rPr lang="en-US" dirty="0" err="1"/>
              <a:t>Shulam</a:t>
            </a:r>
            <a:r>
              <a:rPr lang="en-US" dirty="0"/>
              <a:t>. However, if this is true, it is the only place in the Scriptures that this place is mentioned and we are unable to locate it through archeology. A better explanation for the name is to notice that Solomon’s name means “peace” in Hebrew with a male connotation (</a:t>
            </a:r>
            <a:r>
              <a:rPr lang="en-US" i="1" dirty="0" err="1"/>
              <a:t>Shelomoh</a:t>
            </a:r>
            <a:r>
              <a:rPr lang="en-US" dirty="0"/>
              <a:t>). The female form of the word for peace is </a:t>
            </a:r>
            <a:r>
              <a:rPr lang="en-US" i="1" dirty="0" err="1"/>
              <a:t>shulammith</a:t>
            </a:r>
            <a:r>
              <a:rPr lang="en-US" dirty="0"/>
              <a:t>. In other words, </a:t>
            </a:r>
            <a:r>
              <a:rPr lang="en-US" i="1" dirty="0" err="1"/>
              <a:t>Shulammith</a:t>
            </a:r>
            <a:r>
              <a:rPr lang="en-US" dirty="0"/>
              <a:t> would be a way of saying “Mrs. Solomon.” This would also explain why she is not so named earlier in the Song, as she does not marry Solomon until the end of chapter 3.</a:t>
            </a:r>
          </a:p>
          <a:p>
            <a:r>
              <a:rPr lang="en-US" dirty="0"/>
              <a:t>From her opening lines, we see a giddy young lady who is madly in love. She wants nothing more than to smooch and run through the fields with her man. Everything about him pleases her. She likes his cologne. She likes his good reputation, and she is not the only one who perks up when his name is mentioned. A good reputation is an important quality. It is a better indicator of the worth a person than his looks or butterflies in your stomach.</a:t>
            </a:r>
          </a:p>
          <a:p>
            <a:r>
              <a:rPr lang="en-US" dirty="0"/>
              <a:t>Even more subtly we see something of this young woman’s character. She holds what we would call a traditional view of the roles of men and women. Man leads and a woman follows.</a:t>
            </a:r>
          </a:p>
          <a:p>
            <a:r>
              <a:rPr lang="en-US" dirty="0"/>
              <a:t>Solomon has brought the young woman to his palace for their engagement period. Traveling even short distances was difficult in those days and a king is constantly busy. If the two of them are to get acquainted, she would have to live nearby.</a:t>
            </a:r>
          </a:p>
          <a:p>
            <a:r>
              <a:rPr lang="en-US" dirty="0"/>
              <a:t>The chambers mentioned are not Solomon’s personal bed chambers. They refer to Solomon’s palace, which has many rooms (or chambers). Likely, the young woman was brought to the woman’s section of the palace where she is introduced to the other ladies of the court.</a:t>
            </a:r>
          </a:p>
          <a:p>
            <a:pPr marL="0" indent="0">
              <a:buNone/>
            </a:pP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533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childTnLst>
                                </p:cTn>
                              </p:par>
                            </p:childTnLst>
                          </p:cTn>
                        </p:par>
                        <p:par>
                          <p:cTn id="50" fill="hold">
                            <p:stCondLst>
                              <p:cond delay="0"/>
                            </p:stCondLst>
                            <p:childTnLst>
                              <p:par>
                                <p:cTn id="51" presetID="17" presetClass="entr" presetSubtype="2"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ppt_x</p:attrName>
                                        </p:attrNameLst>
                                      </p:cBhvr>
                                      <p:tavLst>
                                        <p:tav tm="0">
                                          <p:val>
                                            <p:strVal val="#ppt_x+#ppt_w/2"/>
                                          </p:val>
                                        </p:tav>
                                        <p:tav tm="100000">
                                          <p:val>
                                            <p:strVal val="#ppt_x"/>
                                          </p:val>
                                        </p:tav>
                                      </p:tavLst>
                                    </p:anim>
                                    <p:anim calcmode="lin" valueType="num">
                                      <p:cBhvr>
                                        <p:cTn id="54" dur="500" fill="hold"/>
                                        <p:tgtEl>
                                          <p:spTgt spid="7"/>
                                        </p:tgtEl>
                                        <p:attrNameLst>
                                          <p:attrName>ppt_y</p:attrName>
                                        </p:attrNameLst>
                                      </p:cBhvr>
                                      <p:tavLst>
                                        <p:tav tm="0">
                                          <p:val>
                                            <p:strVal val="#ppt_y"/>
                                          </p:val>
                                        </p:tav>
                                        <p:tav tm="100000">
                                          <p:val>
                                            <p:strVal val="#ppt_y"/>
                                          </p:val>
                                        </p:tav>
                                      </p:tavLst>
                                    </p:anim>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6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800" b="0" baseline="30000" dirty="0">
                <a:solidFill>
                  <a:srgbClr val="00B050"/>
                </a:solidFill>
              </a:rPr>
              <a:t>4</a:t>
            </a:r>
            <a:r>
              <a:rPr lang="en-US" sz="3800" b="0" dirty="0">
                <a:solidFill>
                  <a:srgbClr val="00B050"/>
                </a:solidFill>
              </a:rPr>
              <a:t> “We will rejoice in you and be glad;</a:t>
            </a:r>
            <a:br>
              <a:rPr lang="en-US" sz="3800" dirty="0">
                <a:solidFill>
                  <a:srgbClr val="00B050"/>
                </a:solidFill>
              </a:rPr>
            </a:br>
            <a:r>
              <a:rPr lang="en-US" sz="3800" b="0" dirty="0">
                <a:solidFill>
                  <a:srgbClr val="00B050"/>
                </a:solidFill>
              </a:rPr>
              <a:t>We will extol your love more than wine</a:t>
            </a:r>
          </a:p>
          <a:p>
            <a:r>
              <a:rPr lang="en-US" dirty="0"/>
              <a:t>Notice the change from singular pronouns to plural pronouns. This indicates we have shifted to a new set of players. They are named in </a:t>
            </a:r>
            <a:r>
              <a:rPr lang="en-US" u="sng" dirty="0">
                <a:hlinkClick r:id="rId2"/>
              </a:rPr>
              <a:t>Song of Solomon 1:5</a:t>
            </a:r>
            <a:r>
              <a:rPr lang="en-US" dirty="0"/>
              <a:t> as the daughters of Jerusalem. As I just stated, these are the ladies of the court, the wives of Solomon’s political marriages, potential brides for future arrangements, as well as the wives of Solomon’s noblemen who attended him at court (</a:t>
            </a:r>
            <a:r>
              <a:rPr lang="en-US" dirty="0">
                <a:hlinkClick r:id="rId3"/>
              </a:rPr>
              <a:t>Song of Solomon 6:8</a:t>
            </a:r>
            <a:r>
              <a:rPr lang="en-US" dirty="0"/>
              <a:t>).</a:t>
            </a:r>
          </a:p>
          <a:p>
            <a:r>
              <a:rPr lang="en-US" dirty="0"/>
              <a:t>Imagine if you were one of many wives to a great king and the king has just introduced you to his next bride-to-be. But this is not just the bride of another politically arranged marriage. No, this woman would become the official queen of the king. How would you greet her? You probably would greet her with a pasted-on smile and a few polite words. They don't speak to the young woman. The "you" in verse 4 refers to a male; thus, they are talking to Solomon telling him how happy they are for him. They then say they tell everyone how great a lover he is because his love is intoxicating. Did you notice that they just stole the girl's line and applied it to themselves? They are basically saying, "We had Solomon's love first!"</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391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000" dirty="0"/>
              <a:t>We will learn more about their true feelings about this young upstart a bit later.  However,      the next few lines return to the young woman and let us see her discomfort in being in the presence of so many fine people.</a:t>
            </a:r>
          </a:p>
          <a:p>
            <a:r>
              <a:rPr lang="en-US" sz="2000" b="0" baseline="30000" dirty="0">
                <a:solidFill>
                  <a:srgbClr val="383838"/>
                </a:solidFill>
                <a:latin typeface="Georgia" panose="02040502050405020303" pitchFamily="18" charset="0"/>
              </a:rPr>
              <a:t>4</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“Rightly do they love you.</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5</a:t>
            </a:r>
            <a:r>
              <a:rPr lang="en-US" sz="2000" b="0" dirty="0">
                <a:solidFill>
                  <a:srgbClr val="383838"/>
                </a:solidFill>
                <a:latin typeface="Georgia" panose="02040502050405020303" pitchFamily="18" charset="0"/>
              </a:rPr>
              <a:t> </a:t>
            </a:r>
            <a:r>
              <a:rPr lang="en-US" sz="2000" b="0" dirty="0">
                <a:solidFill>
                  <a:srgbClr val="FF00FF"/>
                </a:solidFill>
                <a:latin typeface="Georgia" panose="02040502050405020303" pitchFamily="18" charset="0"/>
              </a:rPr>
              <a:t>“I am black but lovely,</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O daughters of Jerusalem,</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Like the tents of </a:t>
            </a:r>
            <a:r>
              <a:rPr lang="en-US" sz="2000" b="0" dirty="0" err="1">
                <a:solidFill>
                  <a:srgbClr val="FF00FF"/>
                </a:solidFill>
                <a:latin typeface="Georgia" panose="02040502050405020303" pitchFamily="18" charset="0"/>
              </a:rPr>
              <a:t>Kedar</a:t>
            </a:r>
            <a:r>
              <a:rPr lang="en-US" sz="2000" b="0" dirty="0">
                <a:solidFill>
                  <a:srgbClr val="FF00FF"/>
                </a:solidFill>
                <a:latin typeface="Georgia" panose="02040502050405020303" pitchFamily="18" charset="0"/>
              </a:rPr>
              <a:t>,</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Like the curtains of Solomon.</a:t>
            </a:r>
            <a:endParaRPr lang="en-US" sz="2000" b="0" dirty="0">
              <a:solidFill>
                <a:srgbClr val="383838"/>
              </a:solidFill>
              <a:latin typeface="Georgia" panose="02040502050405020303" pitchFamily="18" charset="0"/>
            </a:endParaRPr>
          </a:p>
          <a:p>
            <a:r>
              <a:rPr lang="en-US" sz="2000" b="0" baseline="30000" dirty="0">
                <a:solidFill>
                  <a:srgbClr val="383838"/>
                </a:solidFill>
                <a:latin typeface="Georgia" panose="02040502050405020303" pitchFamily="18" charset="0"/>
              </a:rPr>
              <a:t>6</a:t>
            </a:r>
            <a:r>
              <a:rPr lang="en-US" sz="2000" b="0" dirty="0">
                <a:solidFill>
                  <a:srgbClr val="FF00FF"/>
                </a:solidFill>
                <a:latin typeface="Georgia" panose="02040502050405020303" pitchFamily="18" charset="0"/>
              </a:rPr>
              <a:t> “Do not stare at me because I am swarthy,</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For the sun has burned me.</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My mother’s sons were angry with me;</a:t>
            </a:r>
            <a:br>
              <a:rPr lang="en-US" sz="2000" b="0" dirty="0">
                <a:solidFill>
                  <a:srgbClr val="383838"/>
                </a:solidFill>
                <a:latin typeface="Georgia" panose="02040502050405020303" pitchFamily="18" charset="0"/>
              </a:rPr>
            </a:br>
            <a:r>
              <a:rPr lang="en-US" sz="2000" b="0" dirty="0">
                <a:solidFill>
                  <a:srgbClr val="FF00FF"/>
                </a:solidFill>
                <a:latin typeface="Georgia" panose="02040502050405020303" pitchFamily="18" charset="0"/>
              </a:rPr>
              <a:t>They made me caretaker of the vineyards,</a:t>
            </a:r>
            <a:br>
              <a:rPr lang="en-US" sz="2000" b="0" dirty="0">
                <a:solidFill>
                  <a:srgbClr val="383838"/>
                </a:solidFill>
                <a:latin typeface="Georgia" panose="02040502050405020303" pitchFamily="18" charset="0"/>
              </a:rPr>
            </a:br>
            <a:r>
              <a:rPr lang="en-US" sz="2000" b="0" i="1" dirty="0">
                <a:solidFill>
                  <a:srgbClr val="FF00FF"/>
                </a:solidFill>
                <a:latin typeface="Georgia" panose="02040502050405020303" pitchFamily="18" charset="0"/>
              </a:rPr>
              <a:t>But</a:t>
            </a:r>
            <a:r>
              <a:rPr lang="en-US" sz="2000" b="0" dirty="0">
                <a:solidFill>
                  <a:srgbClr val="FF00FF"/>
                </a:solidFill>
                <a:latin typeface="Georgia" panose="02040502050405020303" pitchFamily="18" charset="0"/>
              </a:rPr>
              <a:t> I have not taken care of my own vineyard.”</a:t>
            </a:r>
            <a:endParaRPr lang="en-US" sz="2000" b="0" dirty="0">
              <a:solidFill>
                <a:srgbClr val="383838"/>
              </a:solidFill>
              <a:latin typeface="Georgia" panose="02040502050405020303" pitchFamily="18" charset="0"/>
            </a:endParaRP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10200"/>
            <a:ext cx="12090400" cy="11731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9409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7300" u="sng" dirty="0">
                <a:solidFill>
                  <a:schemeClr val="accent6">
                    <a:lumMod val="75000"/>
                  </a:schemeClr>
                </a:solidFill>
                <a:effectLst>
                  <a:outerShdw blurRad="38100" dist="38100" dir="2700000" algn="tl">
                    <a:srgbClr val="000000">
                      <a:alpha val="43137"/>
                    </a:srgbClr>
                  </a:outerShdw>
                </a:effectLst>
              </a:rPr>
              <a:t>PARAPHRASE SUMMARY OF CHAPTER VERSES</a:t>
            </a:r>
          </a:p>
          <a:p>
            <a:endParaRPr lang="en-US" sz="3300" dirty="0"/>
          </a:p>
          <a:p>
            <a:r>
              <a:rPr lang="en-US" sz="3300" dirty="0"/>
              <a:t>The young woman mentioned in verse 3 that all the maidens loved the king and now that she has seen the palace and the behavior of these fine women in the presence of Solomon, she can see that their love for him is just. In fact, all of these fineries are making her aware of her humble appearance.</a:t>
            </a:r>
          </a:p>
          <a:p>
            <a:r>
              <a:rPr lang="en-US" sz="3300" dirty="0"/>
              <a:t>While she admits to being lovely in form, the young woman is painfully aware of her deep tan from working outdoors in a vineyard. In those days, most people would be dark from exposure to the sun. Only noblewomen, who did not have to work for a living, could afford to stay inside. It was considered a sign of wealth to have pale skin. In contrast to the light skin of these women, our young bride-to-be is as dark as the heavy cloth used for tents by the people of </a:t>
            </a:r>
            <a:r>
              <a:rPr lang="en-US" sz="3300" dirty="0" err="1"/>
              <a:t>Kedar</a:t>
            </a:r>
            <a:r>
              <a:rPr lang="en-US" sz="3300" dirty="0"/>
              <a:t> or the curtains used in Solomon’s palace to block out the sun in the early morning.</a:t>
            </a:r>
          </a:p>
          <a:p>
            <a:r>
              <a:rPr lang="en-US" sz="3300" dirty="0"/>
              <a:t>Not only is the young woman embarrassed by her looks, but she can feel the eyes of these maidens comparing her looks to their own. The young woman feels the need to explain herself to these noble ladies. She was forced to work in a vineyard by her stepbrothers. We assume they were not full brothers because they are called her mother’s sons. Perhaps, as often happens in families where the siblings are not full-blood relatives, the brothers’ treatment of their half-sister was less than ideal or even kind. Instead of setting her aside as a treasure to be married-off one day, they forced her to pull her own load in supporting the family. The fact that she had to work did not give her time to take care of her appearance.</a:t>
            </a:r>
          </a:p>
          <a:p>
            <a:endParaRPr lang="en-US" sz="2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781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52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One of the symbols used frequently in the Song of Solomon is that of a vineyard. Vineyards are places of cool beauty in hot countries such as Israel, but they require a lot of maintenance to achieve their full potential. One’s own vineyard is an allusion to your own body, which can also be a thing of beauty, but requires care to reach its full potential.</a:t>
            </a:r>
          </a:p>
          <a:p>
            <a:r>
              <a:rPr lang="en-US" dirty="0"/>
              <a:t>Now, before you get feeling too sorry for this young woman, we will learn   by the end of the Song that the reason she and Solomon meet was because the vineyard she worked in just happened to be owned by the king. It was because the king noticed a beautiful, industrious woman in his vineyard that this young woman eventually became engaged and married to the mighty King Solomon. At this early time, she sees her forced labors as a detriment, but when she matures she will see the benefit that came from                      her stepbrothers’ decision.</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159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600" b="0" baseline="30000" dirty="0">
                <a:solidFill>
                  <a:srgbClr val="383838"/>
                </a:solidFill>
                <a:latin typeface="Georgia" panose="02040502050405020303" pitchFamily="18" charset="0"/>
              </a:rPr>
              <a:t>7</a:t>
            </a:r>
            <a:r>
              <a:rPr lang="en-US" sz="3600" b="0" dirty="0">
                <a:solidFill>
                  <a:srgbClr val="FF00FF"/>
                </a:solidFill>
                <a:latin typeface="Georgia" panose="02040502050405020303" pitchFamily="18" charset="0"/>
              </a:rPr>
              <a:t> “Tell me, O you whom my soul loves,</a:t>
            </a:r>
            <a:br>
              <a:rPr lang="en-US" sz="3600" dirty="0"/>
            </a:br>
            <a:r>
              <a:rPr lang="en-US" sz="3600" b="0" dirty="0">
                <a:solidFill>
                  <a:srgbClr val="FF00FF"/>
                </a:solidFill>
                <a:latin typeface="Georgia" panose="02040502050405020303" pitchFamily="18" charset="0"/>
              </a:rPr>
              <a:t>Where do you pasture </a:t>
            </a:r>
            <a:r>
              <a:rPr lang="en-US" sz="3600" b="0" i="1" dirty="0">
                <a:solidFill>
                  <a:srgbClr val="FF00FF"/>
                </a:solidFill>
                <a:latin typeface="Georgia" panose="02040502050405020303" pitchFamily="18" charset="0"/>
              </a:rPr>
              <a:t>your flock,</a:t>
            </a:r>
            <a:br>
              <a:rPr lang="en-US" sz="3600" dirty="0"/>
            </a:br>
            <a:r>
              <a:rPr lang="en-US" sz="3600" b="0" dirty="0">
                <a:solidFill>
                  <a:srgbClr val="FF00FF"/>
                </a:solidFill>
                <a:latin typeface="Georgia" panose="02040502050405020303" pitchFamily="18" charset="0"/>
              </a:rPr>
              <a:t>Where do you make </a:t>
            </a:r>
            <a:r>
              <a:rPr lang="en-US" sz="3600" b="0" i="1" dirty="0">
                <a:solidFill>
                  <a:srgbClr val="FF00FF"/>
                </a:solidFill>
                <a:latin typeface="Georgia" panose="02040502050405020303" pitchFamily="18" charset="0"/>
              </a:rPr>
              <a:t>it</a:t>
            </a:r>
            <a:r>
              <a:rPr lang="en-US" sz="3600" b="0" dirty="0">
                <a:solidFill>
                  <a:srgbClr val="FF00FF"/>
                </a:solidFill>
                <a:latin typeface="Georgia" panose="02040502050405020303" pitchFamily="18" charset="0"/>
              </a:rPr>
              <a:t> lie down at noon?</a:t>
            </a:r>
            <a:br>
              <a:rPr lang="en-US" sz="3600" dirty="0"/>
            </a:br>
            <a:r>
              <a:rPr lang="en-US" sz="3600" b="0" dirty="0">
                <a:solidFill>
                  <a:srgbClr val="FF00FF"/>
                </a:solidFill>
                <a:latin typeface="Georgia" panose="02040502050405020303" pitchFamily="18" charset="0"/>
              </a:rPr>
              <a:t>For why should I be like one who veils herself</a:t>
            </a:r>
            <a:br>
              <a:rPr lang="en-US" sz="3600" dirty="0"/>
            </a:br>
            <a:r>
              <a:rPr lang="en-US" sz="3600" b="0" dirty="0">
                <a:solidFill>
                  <a:srgbClr val="FF00FF"/>
                </a:solidFill>
                <a:latin typeface="Georgia" panose="02040502050405020303" pitchFamily="18" charset="0"/>
              </a:rPr>
              <a:t>Beside the flocks of your companions?”</a:t>
            </a:r>
            <a:endParaRPr lang="en-US" sz="3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186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Before Solomon leaves her, his beloved asks him where he takes his noon break. The reference to his flocks could be just poetic imagery or a figurative reference to Solomon’s duties among his people – his flock, or it could be a literal reference to some sheep Solomon personally tended. It was typical in those days for kings to be expected to have     a trade (</a:t>
            </a:r>
            <a:r>
              <a:rPr lang="en-US" dirty="0">
                <a:hlinkClick r:id="rId2"/>
              </a:rPr>
              <a:t>II Kings 3:4</a:t>
            </a:r>
            <a:r>
              <a:rPr lang="en-US" dirty="0"/>
              <a:t>). Saul in his early kingship was once found driving oxen (</a:t>
            </a:r>
            <a:r>
              <a:rPr lang="en-US" dirty="0">
                <a:hlinkClick r:id="rId3"/>
              </a:rPr>
              <a:t>I Samuel 11:5</a:t>
            </a:r>
            <a:r>
              <a:rPr lang="en-US" dirty="0"/>
              <a:t>). Perhaps Solomon kept sheep in his younger days before David selected him as his successor and he continued to watch  a flock for the peace it gave him. We do know that Solomon owned herds (</a:t>
            </a:r>
            <a:r>
              <a:rPr lang="en-US" dirty="0">
                <a:hlinkClick r:id="rId4"/>
              </a:rPr>
              <a:t>Ecclesiastes 2:7</a:t>
            </a:r>
            <a:r>
              <a:rPr lang="en-US" dirty="0"/>
              <a:t>). He also was a “hands-on” king, getting personally involved in his projects (</a:t>
            </a:r>
            <a:r>
              <a:rPr lang="en-US" dirty="0">
                <a:hlinkClick r:id="rId5"/>
              </a:rPr>
              <a:t>Ecclesiastes 2:11</a:t>
            </a:r>
            <a:r>
              <a:rPr lang="en-US" dirty="0"/>
              <a:t>).                           (See the later discussion on </a:t>
            </a:r>
            <a:r>
              <a:rPr lang="en-US" dirty="0">
                <a:hlinkClick r:id="rId6"/>
              </a:rPr>
              <a:t>Song of Solomon 6:2</a:t>
            </a:r>
            <a:r>
              <a:rPr lang="en-US" dirty="0"/>
              <a:t>).</a:t>
            </a: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436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Solomon’s </a:t>
            </a:r>
            <a:r>
              <a:rPr lang="en-US" dirty="0" err="1"/>
              <a:t>fiancee</a:t>
            </a:r>
            <a:r>
              <a:rPr lang="en-US" dirty="0"/>
              <a:t> is concerned about appearance. She doesn’t want to be seen wandering aimlessly around like a prostitute looking for hire.</a:t>
            </a:r>
          </a:p>
          <a:p>
            <a:r>
              <a:rPr lang="en-US" dirty="0"/>
              <a:t>The outfit of a prostitute varies greatly by region and time period. During biblical times, prostitutes wore veils over their faces so they could not be readily identified (</a:t>
            </a:r>
            <a:r>
              <a:rPr lang="en-US" dirty="0">
                <a:hlinkClick r:id="rId2"/>
              </a:rPr>
              <a:t>Genesis 38:14-15</a:t>
            </a:r>
            <a:r>
              <a:rPr lang="en-US" dirty="0"/>
              <a:t>). Shepherding can be a lonely business with long stretches of nothing to do but watch sheep graze. Prostitutes had a steady market among the shepherds and were often seen wandering the hillsides where the sheep grazed.</a:t>
            </a:r>
          </a:p>
          <a:p>
            <a:r>
              <a:rPr lang="en-US" dirty="0"/>
              <a:t>The young woman had enough concern about her appearance compared to the ladies of the court. She doesn’t want to leave the wrong impression about her character among those who might have    a chance to see her.</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787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C8E76F-37C4-158A-BF7B-C307C7490B78}"/>
              </a:ext>
            </a:extLst>
          </p:cNvPr>
          <p:cNvSpPr txBox="1"/>
          <p:nvPr/>
        </p:nvSpPr>
        <p:spPr>
          <a:xfrm>
            <a:off x="124287" y="204186"/>
            <a:ext cx="11984855" cy="6952737"/>
          </a:xfrm>
          <a:prstGeom prst="rect">
            <a:avLst/>
          </a:prstGeom>
          <a:noFill/>
        </p:spPr>
        <p:txBody>
          <a:bodyPr wrap="square">
            <a:spAutoFit/>
          </a:bodyPr>
          <a:lstStyle/>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The time between finding the perfect husband and the day of your marriage can seem like an eternity. It feels as if you are conscious of the passing of every second. Yet at the same time there is so much that needs to be done before the wedding that it seems impossible to have it all come together at the right moment. Even in these hectic days of a young woman’s life, God has given her guidance. She is not the first young woman who has been distraught over the hurry-up-and-wait days just prior to marriage.</a:t>
            </a:r>
            <a:endParaRPr lang="en-US" sz="1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The Song of Solomon is an unusual book. It is the only book that is written entirely from a woman’s point of view. It is also written as a play where we listen to the conversations of various people. It is only by listening carefully to what the people say that we can piece together the background events.</a:t>
            </a:r>
            <a:endParaRPr lang="en-US" sz="1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The name of the book comes from the first verse: “The song of songs, which </a:t>
            </a:r>
            <a:r>
              <a:rPr lang="en-US" sz="1100" i="1"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is</a:t>
            </a: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Solomon’s.” The phrase “song of songs” can either mean that it is the very best song (or poem) or it can mean that is a song (or poem) that is composed of smaller songs. It is likely the vagueness is due to the fact that both meanings are intended by the author because both statements are true. The Song of Solomon is both an excellent example of Hebrew poetry and it is a large poem composed of smaller poems. The phrase “which is Solomon’s” can mean it was either written by Solomon or written for Solomon. We don’t know which is intended. We do know that Solomon wrote many songs – a thousand and five as a matter of fact (I Kings 4:32). The uncertainty is whether this was one of them.</a:t>
            </a:r>
            <a:endParaRPr lang="en-US" sz="1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There are two things that make the Song of Solomon difficult to understand. First, since it is a poem, it uses images to depict ideas and emotions in our minds. However, these images are from a culture with which most of us are unfamiliar. To tell a young lady that her hair looks like a flock of goats coming down the mountain sounds like an insult to modern ears. In that culture goats were plentiful and generally were dark-haired. To see goats coming down the mountain in the distance where it would be hard to distinguish one goat from the other invokes a picture of dark, flowing hair that bounces and moves.</a:t>
            </a:r>
            <a:endParaRPr lang="en-US" sz="1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The second difficulty to understanding the Song of Solomon is that it is a play, but the parts for each of the players are not marked in the original text. The story is told by conversations. Most translations have sections marked with character names, such as “Solomon,” “</a:t>
            </a:r>
            <a:r>
              <a:rPr lang="en-US" sz="1100" spc="75" dirty="0" err="1">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Shulammite</a:t>
            </a: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“Lover,” “Beloved,” “Daughters of Jerusalem,” and others. All of these markings are guesses by the translators. Where you or I may decide to place the divisions may be quite different. In fact, where you think the divisions should go will be heavily influenced by what you think the song is about. The divisions is not completely impossible to determine. Hebrew has male, female modifiers for pronouns and verbs. In addition there are tenses that allow you to determine if one person or several people are being discussed. By using a detailed lexicon, you can track when the modifiers and tenses change and thus determine when the speakers change.</a:t>
            </a:r>
            <a:endParaRPr lang="en-US" sz="1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a:t>
            </a:r>
            <a:r>
              <a:rPr lang="en-US" sz="1100" u="sng"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There are two main views to the story in the Song of Solomon. The first is that the Song is a story of a young woman who is to wed the King of Israel. The story line goes from the time of her arrival in Jerusalem, through her engagement, her wedding and their first night together, to their first quarrel, and ends in their mature years together. The second view sees the story as a love triangle. The young woman is being wooed by the King of Israel, but she is really in love with a young shepherd from her hometown. She has a great deal of difficulty deciding whom to marry, but ultimately decides to follow her heart and marry the shepherd. I have studied both views, but I find the love triangle view awkward. It glosses over images that would be inappropriate feelings for an unmarried woman and requires using flashbacks (or flash-forwards in some cases) to keep the wrong things from happening at the wrong time. I find the first view simpler to understand, so this will be the view I will present. However, this is not to say that first view is without difficulties. Since this poem deals with King Solomon, many people have a hard time linking this song of love to a man who eventually has 700 wives and 300 concubines. Even within the song, the king is mentioned to already have 60 queens, 80 concubines, and an unspecified number of unmarried maidens in the wings. How could such a man truly love a country maiden from Israel?</a:t>
            </a:r>
            <a:endParaRPr lang="en-US" sz="1100" u="sng"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One explanation that has been offered up is that Solomon’s marriages were mostly political arrangements (I Kings 3:1; 11:1-4). Though he loved his wives in his old age, at least at some point earlier in his life, Solomon did not treat his foreign wives with equal status to an Israelite (II Chronicles 8:11). While his many wives eventually lead Solomon astray, it is suggested that early on, Solomon’s wives were perhaps wives in name only and that the only wife that Solomon and the people truly viewed as his wife was the woman he married from his own nation. – La Vista Church of Christ</a:t>
            </a:r>
            <a:endParaRPr lang="en-US" sz="1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spc="75"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a:t>
            </a:r>
            <a:endParaRPr lang="en-US" sz="10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05715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400" b="0" baseline="30000" dirty="0">
                <a:solidFill>
                  <a:srgbClr val="383838"/>
                </a:solidFill>
                <a:latin typeface="Georgia" panose="02040502050405020303" pitchFamily="18" charset="0"/>
              </a:rPr>
              <a:t>8</a:t>
            </a:r>
            <a:r>
              <a:rPr lang="en-US" sz="4400" b="0" dirty="0">
                <a:solidFill>
                  <a:srgbClr val="383838"/>
                </a:solidFill>
                <a:latin typeface="Georgia" panose="02040502050405020303" pitchFamily="18" charset="0"/>
              </a:rPr>
              <a:t> </a:t>
            </a:r>
            <a:r>
              <a:rPr lang="en-US" sz="4400" b="0" dirty="0">
                <a:solidFill>
                  <a:srgbClr val="339966"/>
                </a:solidFill>
                <a:latin typeface="Georgia" panose="02040502050405020303" pitchFamily="18" charset="0"/>
              </a:rPr>
              <a:t>“If you yourself do not know,</a:t>
            </a:r>
            <a:br>
              <a:rPr lang="en-US" sz="4400" dirty="0"/>
            </a:br>
            <a:r>
              <a:rPr lang="en-US" sz="4400" b="0" dirty="0">
                <a:solidFill>
                  <a:srgbClr val="339966"/>
                </a:solidFill>
                <a:latin typeface="Georgia" panose="02040502050405020303" pitchFamily="18" charset="0"/>
              </a:rPr>
              <a:t>Most beautiful among women,</a:t>
            </a:r>
            <a:br>
              <a:rPr lang="en-US" sz="4400" dirty="0"/>
            </a:br>
            <a:r>
              <a:rPr lang="en-US" sz="4400" b="0" dirty="0">
                <a:solidFill>
                  <a:srgbClr val="339966"/>
                </a:solidFill>
                <a:latin typeface="Georgia" panose="02040502050405020303" pitchFamily="18" charset="0"/>
              </a:rPr>
              <a:t>Go forth on the trail of the flock</a:t>
            </a:r>
            <a:br>
              <a:rPr lang="en-US" sz="4400" dirty="0"/>
            </a:br>
            <a:r>
              <a:rPr lang="en-US" sz="4400" b="0" dirty="0">
                <a:solidFill>
                  <a:srgbClr val="339966"/>
                </a:solidFill>
                <a:latin typeface="Georgia" panose="02040502050405020303" pitchFamily="18" charset="0"/>
              </a:rPr>
              <a:t>And pasture your young goats</a:t>
            </a:r>
            <a:br>
              <a:rPr lang="en-US" sz="4400" dirty="0"/>
            </a:br>
            <a:r>
              <a:rPr lang="en-US" sz="4400" b="0" dirty="0">
                <a:solidFill>
                  <a:srgbClr val="339966"/>
                </a:solidFill>
                <a:latin typeface="Georgia" panose="02040502050405020303" pitchFamily="18" charset="0"/>
              </a:rPr>
              <a:t>By the tents of the shepherds.</a:t>
            </a:r>
            <a:endParaRPr lang="en-US" sz="44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621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par>
                          <p:cTn id="25" fill="hold">
                            <p:stCondLst>
                              <p:cond delay="0"/>
                            </p:stCondLst>
                            <p:childTnLst>
                              <p:par>
                                <p:cTn id="26" presetID="17"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ppt_w/2"/>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6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Given the nature of this answer, I have a hard time imagining this young woman’s love-of-her-life saying this, despite many translators attributing the remark to Solomon. The remark is more fitting of a flock of jealous women who see their chance to put the newcomer in her place.</a:t>
            </a:r>
          </a:p>
          <a:p>
            <a:r>
              <a:rPr lang="en-US" dirty="0"/>
              <a:t>They basically said, “Well, if you don’t know how to find the king on his break, you just take that trail over there that goes out to the pasture land where the other shepherds are. Oh, and don’t forget to bring your goats with you.” I can just imagine the insincere grins on the women’s faces.</a:t>
            </a:r>
          </a:p>
          <a:p>
            <a:r>
              <a:rPr lang="en-US" dirty="0"/>
              <a:t>Most common people did not carry money around with them. Instead, they usually bartered  for items and services, trading what they had for something someone else possessed. The typical payment for the use of a prostitute was a young goat (</a:t>
            </a:r>
            <a:r>
              <a:rPr lang="en-US" dirty="0">
                <a:hlinkClick r:id="rId2"/>
              </a:rPr>
              <a:t>Genesis 38:16-18</a:t>
            </a:r>
            <a:r>
              <a:rPr lang="en-US" dirty="0"/>
              <a:t>). One could often spot a prostitute by the flock of small goats that followed her.</a:t>
            </a:r>
          </a:p>
          <a:p>
            <a:r>
              <a:rPr lang="en-US" dirty="0"/>
              <a:t>Our young woman was concerned about the proper protocol to see the king on his noon break and the advice she receives is the very thing she wants to avoid. These women are out to embarrass the young maid and embarrass her well!</a:t>
            </a:r>
          </a:p>
          <a:p>
            <a:r>
              <a:rPr lang="en-US" dirty="0"/>
              <a:t>Fortunately, Solomon rescues his beloved bride-to-be. In front of these grand and haughty women, Solomon praises the beauty of his beloved.</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1533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par>
                          <p:cTn id="45" fill="hold">
                            <p:stCondLst>
                              <p:cond delay="0"/>
                            </p:stCondLst>
                            <p:childTnLst>
                              <p:par>
                                <p:cTn id="46" presetID="17"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ppt_w/2"/>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4000" b="0" baseline="30000" dirty="0">
                <a:solidFill>
                  <a:srgbClr val="383838"/>
                </a:solidFill>
                <a:latin typeface="Georgia" panose="02040502050405020303" pitchFamily="18" charset="0"/>
              </a:rPr>
              <a:t>9 </a:t>
            </a:r>
            <a:r>
              <a:rPr lang="en-US" sz="4000" b="0" dirty="0">
                <a:solidFill>
                  <a:srgbClr val="3366FF"/>
                </a:solidFill>
                <a:latin typeface="Georgia" panose="02040502050405020303" pitchFamily="18" charset="0"/>
              </a:rPr>
              <a:t>“To me, my darling, you are like</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My mare among the chariots of Pharaoh.</a:t>
            </a:r>
            <a:endParaRPr lang="en-US" sz="4000" b="0" dirty="0">
              <a:solidFill>
                <a:srgbClr val="383838"/>
              </a:solidFill>
              <a:latin typeface="Georgia" panose="02040502050405020303" pitchFamily="18" charset="0"/>
            </a:endParaRPr>
          </a:p>
          <a:p>
            <a:r>
              <a:rPr lang="en-US" sz="4000" b="0" baseline="30000" dirty="0">
                <a:solidFill>
                  <a:srgbClr val="383838"/>
                </a:solidFill>
                <a:latin typeface="Georgia" panose="02040502050405020303" pitchFamily="18" charset="0"/>
              </a:rPr>
              <a:t>10 </a:t>
            </a:r>
            <a:r>
              <a:rPr lang="en-US" sz="4000" b="0" dirty="0">
                <a:solidFill>
                  <a:srgbClr val="3366FF"/>
                </a:solidFill>
                <a:latin typeface="Georgia" panose="02040502050405020303" pitchFamily="18" charset="0"/>
              </a:rPr>
              <a:t>“Your cheeks are lovely with ornaments,</a:t>
            </a:r>
            <a:br>
              <a:rPr lang="en-US" sz="4000" b="0" dirty="0">
                <a:solidFill>
                  <a:srgbClr val="383838"/>
                </a:solidFill>
                <a:latin typeface="Georgia" panose="02040502050405020303" pitchFamily="18" charset="0"/>
              </a:rPr>
            </a:br>
            <a:r>
              <a:rPr lang="en-US" sz="4000" b="0" dirty="0">
                <a:solidFill>
                  <a:srgbClr val="3366FF"/>
                </a:solidFill>
                <a:latin typeface="Georgia" panose="02040502050405020303" pitchFamily="18" charset="0"/>
              </a:rPr>
              <a:t>Your neck with strings of beads.”</a:t>
            </a:r>
            <a:endParaRPr lang="en-US" sz="4000" b="0" dirty="0">
              <a:solidFill>
                <a:srgbClr val="383838"/>
              </a:solidFill>
              <a:latin typeface="Georgia" panose="02040502050405020303" pitchFamily="18" charset="0"/>
            </a:endParaRPr>
          </a:p>
          <a:p>
            <a:pPr marL="0" indent="0">
              <a:buNone/>
            </a:pPr>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543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64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dirty="0"/>
              <a:t>One of the phrases that Solomon always uses to refer to his </a:t>
            </a:r>
            <a:r>
              <a:rPr lang="en-US" dirty="0" err="1"/>
              <a:t>fiancee</a:t>
            </a:r>
            <a:r>
              <a:rPr lang="en-US" dirty="0"/>
              <a:t> is “my darling” or “my love.” Now some of you may not think it fabulous to be compared to a horse, but Solomon is referring to the lead horse in the king of Egypt’s parade chariot. Pharaoh's chariot would be pulled by the finest stallions in Egypt, but to get all those stallions to behave, a mare would be placed at the front. The stallions will go wherever the mare goes. First impressions are important and the mare chosen to lead the team drawing Pharaoh’s chariot was the finest mare that could be found anywhere. Here she was concerned about how poorly she looked among all these fine women and Solomon said she was the most beautiful among rare beauties! She had </a:t>
            </a:r>
            <a:r>
              <a:rPr lang="en-US" dirty="0" err="1"/>
              <a:t>compli-mented</a:t>
            </a:r>
            <a:r>
              <a:rPr lang="en-US" dirty="0"/>
              <a:t> Solomon on the fact that all the young ladies loved him. Now Solomon is hinting that  all the young men are watching wherever she goes.</a:t>
            </a:r>
          </a:p>
          <a:p>
            <a:r>
              <a:rPr lang="en-US" dirty="0"/>
              <a:t>He goes on to say that the jewelry she selected that day complimented the beauty of her cheeks and her necklace enhanced the beauty of her neck. So much for her fears of being too tanned!</a:t>
            </a:r>
          </a:p>
          <a:p>
            <a:r>
              <a:rPr lang="en-US" dirty="0"/>
              <a:t>Gentlemen, take note! Notice that Solomon allayed her discomfort by complimenting just the right thing. If he had denied that she was too dark-skinned, she would have thought he was just saying that to please her. Instead, his sincere compliment turned what she viewed as a </a:t>
            </a:r>
            <a:r>
              <a:rPr lang="en-US" dirty="0" err="1"/>
              <a:t>detri-ment</a:t>
            </a:r>
            <a:r>
              <a:rPr lang="en-US" dirty="0"/>
              <a:t> into a desired quality. In other words, Solomon showed her respect in front of others.</a:t>
            </a:r>
          </a:p>
          <a:p>
            <a:endParaRPr lang="en-US" sz="40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007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a:bodyPr>
          <a:lstStyle/>
          <a:p>
            <a:r>
              <a:rPr lang="en-US" sz="40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800" dirty="0"/>
              <a:t>The ladies of the court didn’t miss the hint thrown their way. Solomon loves this woman, so they better behave themselves. His compliment is   a disguised rebuke to the ladies that they had overstepped their bounds.</a:t>
            </a:r>
          </a:p>
          <a:p>
            <a:r>
              <a:rPr lang="en-US" sz="2800" baseline="30000" dirty="0">
                <a:solidFill>
                  <a:srgbClr val="383838"/>
                </a:solidFill>
                <a:latin typeface="Georgia" panose="02040502050405020303" pitchFamily="18" charset="0"/>
              </a:rPr>
              <a:t>11</a:t>
            </a:r>
            <a:r>
              <a:rPr lang="en-US" sz="2800" dirty="0">
                <a:solidFill>
                  <a:srgbClr val="383838"/>
                </a:solidFill>
                <a:latin typeface="Georgia" panose="02040502050405020303" pitchFamily="18" charset="0"/>
              </a:rPr>
              <a:t> </a:t>
            </a:r>
            <a:r>
              <a:rPr lang="en-US" sz="2800" dirty="0">
                <a:solidFill>
                  <a:srgbClr val="339966"/>
                </a:solidFill>
                <a:latin typeface="Georgia" panose="02040502050405020303" pitchFamily="18" charset="0"/>
              </a:rPr>
              <a:t>“We will make for you ornaments of gold</a:t>
            </a:r>
            <a:br>
              <a:rPr lang="en-US" sz="2800" dirty="0"/>
            </a:br>
            <a:r>
              <a:rPr lang="en-US" sz="2800" dirty="0">
                <a:solidFill>
                  <a:srgbClr val="339966"/>
                </a:solidFill>
                <a:latin typeface="Georgia" panose="02040502050405020303" pitchFamily="18" charset="0"/>
              </a:rPr>
              <a:t>With beads of silver.”</a:t>
            </a:r>
          </a:p>
          <a:p>
            <a:r>
              <a:rPr lang="en-US" sz="2800" dirty="0"/>
              <a:t>“Okay, Solomon likes jewelry on his new trophy. I’ll tell you what darling, let's see if we can’t dress you up really fine.” The ladies' offer to make new jewelry for the young woman is not so much generosity on their  part as an attempt to regain the good graces of Solomon.</a:t>
            </a:r>
            <a:endParaRPr lang="en-US" sz="28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200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FA1DFED-725A-6C06-460E-0229C3708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24" y="514905"/>
            <a:ext cx="10626571" cy="577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48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10704BC-D20D-8B92-B7E6-D2E9DBA5B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508000"/>
            <a:ext cx="10160000" cy="60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8938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5D77A5-815E-775F-792B-91CEB430CA8F}"/>
              </a:ext>
            </a:extLst>
          </p:cNvPr>
          <p:cNvSpPr txBox="1"/>
          <p:nvPr/>
        </p:nvSpPr>
        <p:spPr>
          <a:xfrm>
            <a:off x="885524" y="972152"/>
            <a:ext cx="10510789" cy="4978374"/>
          </a:xfrm>
          <a:prstGeom prst="rect">
            <a:avLst/>
          </a:prstGeom>
          <a:noFill/>
        </p:spPr>
        <p:txBody>
          <a:bodyPr wrap="square">
            <a:spAutoFit/>
          </a:bodyPr>
          <a:lstStyle/>
          <a:p>
            <a:pPr algn="just" rtl="0"/>
            <a:r>
              <a:rPr lang="en-US" sz="3200" b="1" dirty="0">
                <a:solidFill>
                  <a:srgbClr val="C00000"/>
                </a:solidFill>
                <a:effectLst>
                  <a:outerShdw blurRad="38100" dist="38100" dir="2700000" algn="tl">
                    <a:srgbClr val="000000">
                      <a:alpha val="43137"/>
                    </a:srgbClr>
                  </a:outerShdw>
                </a:effectLst>
              </a:rPr>
              <a:t>“My Beloved Is Mine and I Am His” (Song of Solomon 2)</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400" b="1" dirty="0">
                <a:solidFill>
                  <a:srgbClr val="C00000"/>
                </a:solidFill>
                <a:effectLst>
                  <a:outerShdw blurRad="38100" dist="38100" dir="2700000" algn="tl">
                    <a:srgbClr val="000000">
                      <a:alpha val="43137"/>
                    </a:srgbClr>
                  </a:outerShdw>
                </a:effectLst>
              </a:rPr>
              <a:t>A.	The Maiden and Her Beloved Continue to Praise Each Other (2:1–3)</a:t>
            </a:r>
          </a:p>
          <a:p>
            <a:pPr algn="just" rtl="0"/>
            <a:r>
              <a:rPr lang="en-US" sz="2400" b="1" dirty="0">
                <a:solidFill>
                  <a:srgbClr val="C00000"/>
                </a:solidFill>
                <a:effectLst>
                  <a:outerShdw blurRad="38100" dist="38100" dir="2700000" algn="tl">
                    <a:srgbClr val="000000">
                      <a:alpha val="43137"/>
                    </a:srgbClr>
                  </a:outerShdw>
                </a:effectLst>
              </a:rPr>
              <a:t>1.	The Maiden Describes Herself to Her Beloved (1)</a:t>
            </a:r>
          </a:p>
          <a:p>
            <a:pPr algn="just" rtl="0"/>
            <a:r>
              <a:rPr lang="en-US" sz="2400" b="1" dirty="0">
                <a:solidFill>
                  <a:srgbClr val="C00000"/>
                </a:solidFill>
                <a:effectLst>
                  <a:outerShdw blurRad="38100" dist="38100" dir="2700000" algn="tl">
                    <a:srgbClr val="000000">
                      <a:alpha val="43137"/>
                    </a:srgbClr>
                  </a:outerShdw>
                </a:effectLst>
              </a:rPr>
              <a:t>2.	The Beloved Responds to the Maiden (2)</a:t>
            </a:r>
          </a:p>
          <a:p>
            <a:pPr algn="just" rtl="0"/>
            <a:r>
              <a:rPr lang="en-US" sz="2400" b="1" dirty="0">
                <a:solidFill>
                  <a:srgbClr val="C00000"/>
                </a:solidFill>
                <a:effectLst>
                  <a:outerShdw blurRad="38100" dist="38100" dir="2700000" algn="tl">
                    <a:srgbClr val="000000">
                      <a:alpha val="43137"/>
                    </a:srgbClr>
                  </a:outerShdw>
                </a:effectLst>
              </a:rPr>
              <a:t>3.	The Maiden Enjoys the Loving Presence of Her Beloved (3)</a:t>
            </a:r>
          </a:p>
          <a:p>
            <a:pPr algn="just" rtl="0"/>
            <a:endParaRPr lang="en-US" sz="800" b="1" dirty="0">
              <a:solidFill>
                <a:srgbClr val="C00000"/>
              </a:solidFill>
              <a:effectLst>
                <a:outerShdw blurRad="38100" dist="38100" dir="2700000" algn="tl">
                  <a:srgbClr val="000000">
                    <a:alpha val="43137"/>
                  </a:srgbClr>
                </a:outerShdw>
              </a:effectLst>
            </a:endParaRPr>
          </a:p>
          <a:p>
            <a:pPr algn="just" rtl="0"/>
            <a:r>
              <a:rPr lang="en-US" sz="2400" b="1" dirty="0">
                <a:solidFill>
                  <a:srgbClr val="C00000"/>
                </a:solidFill>
                <a:effectLst>
                  <a:outerShdw blurRad="38100" dist="38100" dir="2700000" algn="tl">
                    <a:srgbClr val="000000">
                      <a:alpha val="43137"/>
                    </a:srgbClr>
                  </a:outerShdw>
                </a:effectLst>
              </a:rPr>
              <a:t>B.	The Maiden Muses over Her Love Relationship with Her Beloved (2:4–17)</a:t>
            </a:r>
          </a:p>
          <a:p>
            <a:pPr algn="just" rtl="0"/>
            <a:r>
              <a:rPr lang="en-US" sz="2400" b="1" dirty="0">
                <a:solidFill>
                  <a:srgbClr val="C00000"/>
                </a:solidFill>
                <a:effectLst>
                  <a:outerShdw blurRad="38100" dist="38100" dir="2700000" algn="tl">
                    <a:srgbClr val="000000">
                      <a:alpha val="43137"/>
                    </a:srgbClr>
                  </a:outerShdw>
                </a:effectLst>
              </a:rPr>
              <a:t>1.	The Maiden Thinks about the Provision and Intimacy She Has Found (4–7)</a:t>
            </a:r>
          </a:p>
          <a:p>
            <a:pPr algn="just" rtl="0"/>
            <a:r>
              <a:rPr lang="en-US" sz="2400" b="1" dirty="0">
                <a:solidFill>
                  <a:srgbClr val="C00000"/>
                </a:solidFill>
                <a:effectLst>
                  <a:outerShdw blurRad="38100" dist="38100" dir="2700000" algn="tl">
                    <a:srgbClr val="000000">
                      <a:alpha val="43137"/>
                    </a:srgbClr>
                  </a:outerShdw>
                </a:effectLst>
              </a:rPr>
              <a:t>2.	The Maiden Happily Thinks over a Visit from Her Beloved (8–14)</a:t>
            </a:r>
          </a:p>
          <a:p>
            <a:pPr algn="just" rtl="0"/>
            <a:r>
              <a:rPr lang="en-US" sz="2400" b="1" dirty="0">
                <a:solidFill>
                  <a:srgbClr val="C00000"/>
                </a:solidFill>
                <a:effectLst>
                  <a:outerShdw blurRad="38100" dist="38100" dir="2700000" algn="tl">
                    <a:srgbClr val="000000">
                      <a:alpha val="43137"/>
                    </a:srgbClr>
                  </a:outerShdw>
                </a:effectLst>
              </a:rPr>
              <a:t>3.	The Maiden’s Brothers Warn of the “Little Foxes” (15)</a:t>
            </a:r>
          </a:p>
          <a:p>
            <a:pPr algn="just" rtl="0"/>
            <a:r>
              <a:rPr lang="en-US" sz="2400" b="1" dirty="0">
                <a:solidFill>
                  <a:srgbClr val="C00000"/>
                </a:solidFill>
                <a:effectLst>
                  <a:outerShdw blurRad="38100" dist="38100" dir="2700000" algn="tl">
                    <a:srgbClr val="000000">
                      <a:alpha val="43137"/>
                    </a:srgbClr>
                  </a:outerShdw>
                </a:effectLst>
              </a:rPr>
              <a:t>4.	The Maiden Thinks about Her Beloved (16–17)</a:t>
            </a:r>
          </a:p>
          <a:p>
            <a:pPr lvl="1"/>
            <a:r>
              <a:rPr lang="sv-SE" dirty="0"/>
              <a:t> </a:t>
            </a:r>
            <a:endParaRPr lang="en-US" dirty="0"/>
          </a:p>
          <a:p>
            <a:r>
              <a:rPr lang="en-US" sz="2800" b="0" i="0" u="none" strike="noStrike" baseline="0" dirty="0"/>
              <a:t> </a:t>
            </a:r>
            <a:r>
              <a:rPr lang="en-US" sz="2800" b="0" i="0" u="none" strike="noStrike" baseline="0" dirty="0" err="1"/>
              <a:t>Guzik</a:t>
            </a:r>
            <a:r>
              <a:rPr lang="en-US" sz="2800" b="0" i="0" u="none" strike="noStrike" baseline="0" dirty="0"/>
              <a:t>, D. (2013). </a:t>
            </a:r>
            <a:r>
              <a:rPr lang="en-US" sz="2800" b="0" i="1" u="sng" strike="noStrike" baseline="0" dirty="0">
                <a:solidFill>
                  <a:srgbClr val="0000FF"/>
                </a:solidFill>
                <a:hlinkClick r:id="rId2"/>
              </a:rPr>
              <a:t>Song of Solomon</a:t>
            </a:r>
            <a:r>
              <a:rPr lang="en-US" sz="2800" b="0" i="0" u="none" strike="noStrike" baseline="0" dirty="0">
                <a:solidFill>
                  <a:srgbClr val="0000FF"/>
                </a:solidFill>
                <a:hlinkClick r:id="rId2"/>
              </a:rPr>
              <a:t>. Santa Barbara, CA: David </a:t>
            </a:r>
            <a:r>
              <a:rPr lang="en-US" sz="2800" b="0" i="0" u="none" strike="noStrike" baseline="0" dirty="0" err="1">
                <a:solidFill>
                  <a:srgbClr val="0000FF"/>
                </a:solidFill>
                <a:hlinkClick r:id="rId2"/>
              </a:rPr>
              <a:t>Guzik</a:t>
            </a:r>
            <a:r>
              <a:rPr lang="en-US" sz="2800" b="0" i="0" u="none" strike="noStrike" baseline="0" dirty="0">
                <a:solidFill>
                  <a:srgbClr val="0000FF"/>
                </a:solidFill>
                <a:hlinkClick r:id="rId2"/>
              </a:rPr>
              <a:t>.</a:t>
            </a:r>
          </a:p>
        </p:txBody>
      </p:sp>
    </p:spTree>
    <p:extLst>
      <p:ext uri="{BB962C8B-B14F-4D97-AF65-F5344CB8AC3E}">
        <p14:creationId xmlns:p14="http://schemas.microsoft.com/office/powerpoint/2010/main" val="3089922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47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2600" dirty="0"/>
              <a:t>We come to another scene illustrating the developing love between the young woman and Solomon. They are spending time together to get to know each other. Here we find them talking together in a massive cedar forest.</a:t>
            </a:r>
          </a:p>
          <a:p>
            <a:r>
              <a:rPr lang="en-US" sz="2600" baseline="30000" dirty="0">
                <a:solidFill>
                  <a:srgbClr val="383838"/>
                </a:solidFill>
                <a:latin typeface="Georgia" panose="02040502050405020303" pitchFamily="18" charset="0"/>
              </a:rPr>
              <a:t>15</a:t>
            </a:r>
            <a:r>
              <a:rPr lang="en-US" sz="2600" dirty="0">
                <a:solidFill>
                  <a:srgbClr val="383838"/>
                </a:solidFill>
                <a:latin typeface="Georgia" panose="02040502050405020303" pitchFamily="18" charset="0"/>
              </a:rPr>
              <a:t>  </a:t>
            </a:r>
            <a:r>
              <a:rPr lang="en-US" sz="2600" dirty="0">
                <a:solidFill>
                  <a:srgbClr val="3366FF"/>
                </a:solidFill>
                <a:latin typeface="Georgia" panose="02040502050405020303" pitchFamily="18" charset="0"/>
              </a:rPr>
              <a:t>“How beautiful you are, my darling,</a:t>
            </a:r>
            <a:br>
              <a:rPr lang="en-US" sz="2600" dirty="0"/>
            </a:br>
            <a:r>
              <a:rPr lang="en-US" sz="2600" dirty="0">
                <a:solidFill>
                  <a:srgbClr val="3366FF"/>
                </a:solidFill>
                <a:latin typeface="Georgia" panose="02040502050405020303" pitchFamily="18" charset="0"/>
              </a:rPr>
              <a:t>     How beautiful you are!</a:t>
            </a:r>
            <a:br>
              <a:rPr lang="en-US" sz="2600" dirty="0"/>
            </a:br>
            <a:r>
              <a:rPr lang="en-US" sz="2600" dirty="0">
                <a:solidFill>
                  <a:srgbClr val="3366FF"/>
                </a:solidFill>
                <a:latin typeface="Georgia" panose="02040502050405020303" pitchFamily="18" charset="0"/>
              </a:rPr>
              <a:t>     Your eyes are </a:t>
            </a:r>
            <a:r>
              <a:rPr lang="en-US" sz="2600" i="1" dirty="0">
                <a:solidFill>
                  <a:srgbClr val="3366FF"/>
                </a:solidFill>
                <a:latin typeface="Georgia" panose="02040502050405020303" pitchFamily="18" charset="0"/>
              </a:rPr>
              <a:t>like</a:t>
            </a:r>
            <a:r>
              <a:rPr lang="en-US" sz="2600" dirty="0">
                <a:solidFill>
                  <a:srgbClr val="3366FF"/>
                </a:solidFill>
                <a:latin typeface="Georgia" panose="02040502050405020303" pitchFamily="18" charset="0"/>
              </a:rPr>
              <a:t> doves.”</a:t>
            </a:r>
          </a:p>
          <a:p>
            <a:r>
              <a:rPr lang="en-US" sz="2600" dirty="0"/>
              <a:t>Solomon opens our scene, complementing the beauty of his </a:t>
            </a:r>
            <a:r>
              <a:rPr lang="en-US" sz="2600" dirty="0" err="1"/>
              <a:t>fiancee</a:t>
            </a:r>
            <a:r>
              <a:rPr lang="en-US" sz="2600" dirty="0"/>
              <a:t>. This time his  focus is on her eyes, to which he compares to doves. Exactly what aspect of doves he   is referring to is much debated, but it is likely the vagueness is purposeful because no single characteristic is being selected but a combination of all. Wild doves are grey in color, so he may have been referring to the color of her eyes. Domesticated doves are often white, so Solomon may be describing her dark pupil in the midst of her white eyes. Doves, even in those days, were seen as peaceful birds, so he may have been referring to the contented look in her eyes. The eyes of doves are dark and round,       so he may have been referring to her round, dark eyes.</a:t>
            </a:r>
            <a:endParaRPr lang="en-US" sz="26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1201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4300" u="sng" dirty="0">
                <a:solidFill>
                  <a:schemeClr val="accent6">
                    <a:lumMod val="75000"/>
                  </a:schemeClr>
                </a:solidFill>
                <a:effectLst>
                  <a:outerShdw blurRad="38100" dist="38100" dir="2700000" algn="tl">
                    <a:srgbClr val="000000">
                      <a:alpha val="43137"/>
                    </a:srgbClr>
                  </a:outerShdw>
                </a:effectLst>
              </a:rPr>
              <a:t>PARAPHRASE SUMMARY OF CHAPTER VERSES</a:t>
            </a:r>
          </a:p>
          <a:p>
            <a:r>
              <a:rPr lang="en-US" sz="3900" dirty="0"/>
              <a:t>She, in turn, returns the compliment.</a:t>
            </a:r>
          </a:p>
          <a:p>
            <a:r>
              <a:rPr lang="en-US" sz="3900" baseline="30000" dirty="0">
                <a:solidFill>
                  <a:srgbClr val="383838"/>
                </a:solidFill>
                <a:latin typeface="Georgia" panose="02040502050405020303" pitchFamily="18" charset="0"/>
              </a:rPr>
              <a:t>16</a:t>
            </a:r>
            <a:r>
              <a:rPr lang="en-US" sz="3900" dirty="0">
                <a:solidFill>
                  <a:srgbClr val="383838"/>
                </a:solidFill>
                <a:latin typeface="Georgia" panose="02040502050405020303" pitchFamily="18" charset="0"/>
              </a:rPr>
              <a:t> </a:t>
            </a:r>
            <a:r>
              <a:rPr lang="en-US" sz="3900" dirty="0">
                <a:solidFill>
                  <a:srgbClr val="FF00FF"/>
                </a:solidFill>
                <a:latin typeface="Georgia" panose="02040502050405020303" pitchFamily="18" charset="0"/>
              </a:rPr>
              <a:t>“How handsome you are, my beloved,</a:t>
            </a:r>
            <a:br>
              <a:rPr lang="en-US" sz="3900" dirty="0"/>
            </a:br>
            <a:r>
              <a:rPr lang="en-US" sz="3900" i="1" dirty="0">
                <a:solidFill>
                  <a:srgbClr val="FF00FF"/>
                </a:solidFill>
                <a:latin typeface="Georgia" panose="02040502050405020303" pitchFamily="18" charset="0"/>
              </a:rPr>
              <a:t>    And</a:t>
            </a:r>
            <a:r>
              <a:rPr lang="en-US" sz="3900" dirty="0">
                <a:solidFill>
                  <a:srgbClr val="FF00FF"/>
                </a:solidFill>
                <a:latin typeface="Georgia" panose="02040502050405020303" pitchFamily="18" charset="0"/>
              </a:rPr>
              <a:t> so pleasant!</a:t>
            </a:r>
          </a:p>
          <a:p>
            <a:r>
              <a:rPr lang="en-US" sz="3900" dirty="0"/>
              <a:t>She then turns to their surroundings and asks her lover to imagine the forest as their home.</a:t>
            </a:r>
          </a:p>
          <a:p>
            <a:r>
              <a:rPr lang="en-US" sz="3900" baseline="30000" dirty="0">
                <a:solidFill>
                  <a:srgbClr val="383838"/>
                </a:solidFill>
                <a:latin typeface="Georgia" panose="02040502050405020303" pitchFamily="18" charset="0"/>
              </a:rPr>
              <a:t>16</a:t>
            </a:r>
            <a:r>
              <a:rPr lang="en-US" sz="3900" dirty="0">
                <a:solidFill>
                  <a:srgbClr val="383838"/>
                </a:solidFill>
                <a:latin typeface="Georgia" panose="02040502050405020303" pitchFamily="18" charset="0"/>
              </a:rPr>
              <a:t> </a:t>
            </a:r>
            <a:r>
              <a:rPr lang="en-US" sz="3900" dirty="0">
                <a:solidFill>
                  <a:srgbClr val="FF00FF"/>
                </a:solidFill>
                <a:latin typeface="Georgia" panose="02040502050405020303" pitchFamily="18" charset="0"/>
              </a:rPr>
              <a:t>Indeed, our couch is luxuriant!</a:t>
            </a:r>
            <a:br>
              <a:rPr lang="en-US" sz="3900" dirty="0"/>
            </a:br>
            <a:r>
              <a:rPr lang="en-US" sz="3900" baseline="30000" dirty="0">
                <a:solidFill>
                  <a:srgbClr val="383838"/>
                </a:solidFill>
                <a:latin typeface="Georgia" panose="02040502050405020303" pitchFamily="18" charset="0"/>
              </a:rPr>
              <a:t>17</a:t>
            </a:r>
            <a:r>
              <a:rPr lang="en-US" sz="3900" dirty="0">
                <a:solidFill>
                  <a:srgbClr val="383838"/>
                </a:solidFill>
                <a:latin typeface="Georgia" panose="02040502050405020303" pitchFamily="18" charset="0"/>
              </a:rPr>
              <a:t> </a:t>
            </a:r>
            <a:r>
              <a:rPr lang="en-US" sz="3900" dirty="0">
                <a:solidFill>
                  <a:srgbClr val="FF00FF"/>
                </a:solidFill>
                <a:latin typeface="Georgia" panose="02040502050405020303" pitchFamily="18" charset="0"/>
              </a:rPr>
              <a:t>“The beams of our houses are cedars,</a:t>
            </a:r>
            <a:br>
              <a:rPr lang="en-US" sz="3900" dirty="0"/>
            </a:br>
            <a:r>
              <a:rPr lang="en-US" sz="3900" dirty="0">
                <a:solidFill>
                  <a:srgbClr val="FF00FF"/>
                </a:solidFill>
                <a:latin typeface="Georgia" panose="02040502050405020303" pitchFamily="18" charset="0"/>
              </a:rPr>
              <a:t>     Our rafters, cypresses.</a:t>
            </a:r>
            <a:endParaRPr lang="en-US" sz="3900" u="sng"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La Vista Church of Christ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7181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3DFloatVTI">
  <a:themeElements>
    <a:clrScheme name="AnalogousFromLightSeedLeftStep">
      <a:dk1>
        <a:srgbClr val="000000"/>
      </a:dk1>
      <a:lt1>
        <a:srgbClr val="FFFFFF"/>
      </a:lt1>
      <a:dk2>
        <a:srgbClr val="41243C"/>
      </a:dk2>
      <a:lt2>
        <a:srgbClr val="E2E3E8"/>
      </a:lt2>
      <a:accent1>
        <a:srgbClr val="A6A27D"/>
      </a:accent1>
      <a:accent2>
        <a:srgbClr val="BA9C7F"/>
      </a:accent2>
      <a:accent3>
        <a:srgbClr val="C39490"/>
      </a:accent3>
      <a:accent4>
        <a:srgbClr val="BA7F93"/>
      </a:accent4>
      <a:accent5>
        <a:srgbClr val="C390B7"/>
      </a:accent5>
      <a:accent6>
        <a:srgbClr val="AF7FBA"/>
      </a:accent6>
      <a:hlink>
        <a:srgbClr val="6B72AF"/>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TotalTime>
  <Words>28103</Words>
  <Application>Microsoft Office PowerPoint</Application>
  <PresentationFormat>Widescreen</PresentationFormat>
  <Paragraphs>1283</Paragraphs>
  <Slides>247</Slides>
  <Notes>20</Notes>
  <HiddenSlides>0</HiddenSlides>
  <MMClips>1</MMClips>
  <ScaleCrop>false</ScaleCrop>
  <HeadingPairs>
    <vt:vector size="8" baseType="variant">
      <vt:variant>
        <vt:lpstr>Fonts Used</vt:lpstr>
      </vt:variant>
      <vt:variant>
        <vt:i4>31</vt:i4>
      </vt:variant>
      <vt:variant>
        <vt:lpstr>Theme</vt:lpstr>
      </vt:variant>
      <vt:variant>
        <vt:i4>9</vt:i4>
      </vt:variant>
      <vt:variant>
        <vt:lpstr>Embedded OLE Servers</vt:lpstr>
      </vt:variant>
      <vt:variant>
        <vt:i4>1</vt:i4>
      </vt:variant>
      <vt:variant>
        <vt:lpstr>Slide Titles</vt:lpstr>
      </vt:variant>
      <vt:variant>
        <vt:i4>247</vt:i4>
      </vt:variant>
    </vt:vector>
  </HeadingPairs>
  <TitlesOfParts>
    <vt:vector size="288" baseType="lpstr">
      <vt:lpstr>Algerian</vt:lpstr>
      <vt:lpstr>Arial</vt:lpstr>
      <vt:lpstr>Arial Black</vt:lpstr>
      <vt:lpstr>Baskerville Old Face</vt:lpstr>
      <vt:lpstr>Book Antiqua</vt:lpstr>
      <vt:lpstr>Broadway</vt:lpstr>
      <vt:lpstr>Calibri</vt:lpstr>
      <vt:lpstr>Calibri Light</vt:lpstr>
      <vt:lpstr>Castellar</vt:lpstr>
      <vt:lpstr>Colonna MT</vt:lpstr>
      <vt:lpstr>Forte</vt:lpstr>
      <vt:lpstr>Franklin Gothic Book</vt:lpstr>
      <vt:lpstr>Franklin Gothic Demi</vt:lpstr>
      <vt:lpstr>Garamond</vt:lpstr>
      <vt:lpstr>Georgia</vt:lpstr>
      <vt:lpstr>Gill Sans MT</vt:lpstr>
      <vt:lpstr>HebrewTh</vt:lpstr>
      <vt:lpstr>Impact</vt:lpstr>
      <vt:lpstr>Open Sans</vt:lpstr>
      <vt:lpstr>Palatino Linotype</vt:lpstr>
      <vt:lpstr>Papyrus</vt:lpstr>
      <vt:lpstr>Ravie</vt:lpstr>
      <vt:lpstr>Roboto</vt:lpstr>
      <vt:lpstr>Symbol</vt:lpstr>
      <vt:lpstr>SymbolMT</vt:lpstr>
      <vt:lpstr>Tahoma</vt:lpstr>
      <vt:lpstr>Times New Roman</vt:lpstr>
      <vt:lpstr>Verdana</vt:lpstr>
      <vt:lpstr>Walbaum Display</vt:lpstr>
      <vt:lpstr>Wingdings</vt:lpstr>
      <vt:lpstr>Wingdings 2</vt:lpstr>
      <vt:lpstr>3DFloatVTI</vt:lpstr>
      <vt:lpstr>Office Theme</vt:lpstr>
      <vt:lpstr>Savon</vt:lpstr>
      <vt:lpstr>DividendVTI</vt:lpstr>
      <vt:lpstr>Mountain Top</vt:lpstr>
      <vt:lpstr>Slit</vt:lpstr>
      <vt:lpstr>1_Default Design</vt:lpstr>
      <vt:lpstr>Blank Presentation</vt:lpstr>
      <vt:lpstr>TS102011664</vt:lpstr>
      <vt:lpstr>Bitmap Image</vt:lpstr>
      <vt:lpstr>The Love Song of King Solomon Book of Poetry &amp; Book of Wisdom</vt:lpstr>
      <vt:lpstr>short study of the song of solomon</vt:lpstr>
      <vt:lpstr>Written as poetry full of wisdom</vt:lpstr>
      <vt:lpstr>PowerPoint Presentation</vt:lpstr>
      <vt:lpstr>PowerPoint Presentation</vt:lpstr>
      <vt:lpstr>introductory INFORMATION </vt:lpstr>
      <vt:lpstr>PowerPoint Presentation</vt:lpstr>
      <vt:lpstr>PowerPoint Presentation</vt:lpstr>
      <vt:lpstr>PowerPoint Presentation</vt:lpstr>
      <vt:lpstr>INTERPRETATIVE METHODOLOGY </vt:lpstr>
      <vt:lpstr>Methods of Interpreting the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song of Solomon answers questions about romantic love  </vt:lpstr>
      <vt:lpstr>PowerPoint Presentation</vt:lpstr>
      <vt:lpstr>PowerPoint Presentation</vt:lpstr>
      <vt:lpstr>PowerPoint Presentation</vt:lpstr>
      <vt:lpstr>PowerPoint Presentation</vt:lpstr>
      <vt:lpstr>Methods of Interpreting the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of Songs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of Songs</vt:lpstr>
      <vt:lpstr>Song of Songs</vt:lpstr>
      <vt:lpstr>PowerPoint Presentation</vt:lpstr>
      <vt:lpstr>PowerPoint Presentation</vt:lpstr>
      <vt:lpstr>Song of Songs</vt:lpstr>
      <vt:lpstr>Song of Songs</vt:lpstr>
      <vt:lpstr>Song of Songs</vt:lpstr>
      <vt:lpstr>Song of Songs</vt:lpstr>
      <vt:lpstr>Song of Songs</vt:lpstr>
      <vt:lpstr>Song of Songs</vt:lpstr>
      <vt:lpstr>Song of Songs</vt:lpstr>
      <vt:lpstr>Song of Songs</vt:lpstr>
      <vt:lpstr>Song of Songs</vt:lpstr>
      <vt:lpstr>Song of Songs</vt:lpstr>
      <vt:lpstr>Song of Songs</vt:lpstr>
      <vt:lpstr>PowerPoint Presentation</vt:lpstr>
      <vt:lpstr>The song of Solomon chapter-by-chapter </vt:lpstr>
      <vt:lpstr>PowerPoint Presentation</vt:lpstr>
      <vt:lpstr>PowerPoint Presentation</vt:lpstr>
      <vt:lpstr>PowerPoint Presentation</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CHAPTER 1  La Vista Church of Christ Commentary    </vt:lpstr>
      <vt:lpstr>PowerPoint Presentation</vt:lpstr>
      <vt:lpstr>PowerPoint Presentation</vt:lpstr>
      <vt:lpstr>PowerPoint Presentation</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CHAPTER 2  La Vista Church of Christ Commentary    </vt:lpstr>
      <vt:lpstr>PowerPoint Presentation</vt:lpstr>
      <vt:lpstr>PowerPoint Presentation</vt:lpstr>
      <vt:lpstr>PowerPoint Presentation</vt:lpstr>
      <vt:lpstr>PowerPoint Presentation</vt:lpstr>
      <vt:lpstr>CHAPTER 3  La Vista Church of Christ Commentary    </vt:lpstr>
      <vt:lpstr>CHAPTER 3  La Vista Church of Christ Commentary    </vt:lpstr>
      <vt:lpstr>CHAPTER 3  La Vista Church of Christ Commentary    </vt:lpstr>
      <vt:lpstr>CHAPTER 3  La Vista Church of Christ Commentary    </vt:lpstr>
      <vt:lpstr>CHAPTER 3  La Vista Church of Christ Commentary    </vt:lpstr>
      <vt:lpstr>CHAPTER 3  La Vista Church of Christ Commentary    </vt:lpstr>
      <vt:lpstr>CHAPTER 3  La Vista Church of Christ Commentary    </vt:lpstr>
      <vt:lpstr>PowerPoint Presentation</vt:lpstr>
      <vt:lpstr>PowerPoint Presentation</vt:lpstr>
      <vt:lpstr>PowerPoint Presentation</vt:lpstr>
      <vt:lpstr>PowerPoint Presentation</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CHAPTER 4  La Vista Church of Christ Commentary    </vt:lpstr>
      <vt:lpstr>PowerPoint Presentation</vt:lpstr>
      <vt:lpstr>PowerPoint Presentation</vt:lpstr>
      <vt:lpstr>PowerPoint Presentation</vt:lpstr>
      <vt:lpstr>CHAPTER 5  La Vista Church of Christ Commentary    </vt:lpstr>
      <vt:lpstr>CHAPTER 5  La Vista Church of Christ Commentary    </vt:lpstr>
      <vt:lpstr>CHAPTER 5  La Vista Church of Christ Commentary    </vt:lpstr>
      <vt:lpstr>CHAPTER 5  La Vista Church of Christ Commentary    </vt:lpstr>
      <vt:lpstr>CHAPTER 5  La Vista Church of Christ Commentary    </vt:lpstr>
      <vt:lpstr>CHAPTER 5  La Vista Church of Christ Commentary    </vt:lpstr>
      <vt:lpstr>CHAPTER 5  La Vista Church of Christ Commentary    </vt:lpstr>
      <vt:lpstr>CHAPTER 5  La Vista Church of Christ Commentary    </vt:lpstr>
      <vt:lpstr>CHAPTER 5  La Vista Church of Christ Commentary    </vt:lpstr>
      <vt:lpstr>PowerPoint Presentation</vt:lpstr>
      <vt:lpstr>PowerPoint Presentation</vt:lpstr>
      <vt:lpstr>PowerPoint Presentation</vt:lpstr>
      <vt:lpstr>PowerPoint Presentation</vt:lpstr>
      <vt:lpstr>CHAPTER 6  La Vista Church of Christ Commentary    </vt:lpstr>
      <vt:lpstr>CHAPTER 6  La Vista Church of Christ Commentary    </vt:lpstr>
      <vt:lpstr>CHAPTER 6  La Vista Church of Christ Commentary    </vt:lpstr>
      <vt:lpstr>CHAPTER 6  La Vista Church of Christ Commentary    </vt:lpstr>
      <vt:lpstr>CHAPTER 6  La Vista Church of Christ Commentary    </vt:lpstr>
      <vt:lpstr>CHAPTER 6  La Vista Church of Christ Commentary    </vt:lpstr>
      <vt:lpstr>CHAPTER 6  La Vista Church of Christ Commentary    </vt:lpstr>
      <vt:lpstr>CHAPTER 6  La Vista Church of Christ Commentary    </vt:lpstr>
      <vt:lpstr>CHAPTER 6  La Vista Church of Christ Commentary    </vt:lpstr>
      <vt:lpstr>CHAPTER 6  La Vista Church of Christ Commentary    </vt:lpstr>
      <vt:lpstr>PowerPoint Presentation</vt:lpstr>
      <vt:lpstr>PowerPoint Presentation</vt:lpstr>
      <vt:lpstr>PowerPoint Presentation</vt:lpstr>
      <vt:lpstr>CHAPTER 7  La Vista Church of Christ Commentary    </vt:lpstr>
      <vt:lpstr>CHAPTER 7  La Vista Church of Christ Commentary    </vt:lpstr>
      <vt:lpstr>CHAPTER 7  La Vista Church of Christ Commentary    </vt:lpstr>
      <vt:lpstr>CHAPTER 7  La Vista Church of Christ Commentary    </vt:lpstr>
      <vt:lpstr>CHAPTER 7  La Vista Church of Christ Commentary    </vt:lpstr>
      <vt:lpstr>CHAPTER 7  La Vista Church of Christ Commentary    </vt:lpstr>
      <vt:lpstr>PowerPoint Presentation</vt:lpstr>
      <vt:lpstr>PowerPoint Presentation</vt:lpstr>
      <vt:lpstr>PowerPoint Presentation</vt:lpstr>
      <vt:lpstr>CHAPTER 8  La Vista Church of Christ Commentary    </vt:lpstr>
      <vt:lpstr>CHAPTER 8  La Vista Church of Christ Commentary    </vt:lpstr>
      <vt:lpstr>CHAPTER 8  La Vista Church of Christ Commentary    </vt:lpstr>
      <vt:lpstr>CHAPTER 8  La Vista Church of Christ Commentary    </vt:lpstr>
      <vt:lpstr>CHAPTER 8  La Vista Church of Christ Commentary    </vt:lpstr>
      <vt:lpstr>CHAPTER 8  La Vista Church of Christ Commentary    </vt:lpstr>
      <vt:lpstr>CHAPTER 8  La Vista Church of Christ Commentary    </vt:lpstr>
      <vt:lpstr>PowerPoint Presentation</vt:lpstr>
      <vt:lpstr>PowerPoint Presentation</vt:lpstr>
      <vt:lpstr>Timeless messages: marriage &amp; courtship </vt:lpstr>
      <vt:lpstr>What this book Contributes</vt:lpstr>
      <vt:lpstr>What this book Contributes</vt:lpstr>
      <vt:lpstr>What this book Contributes</vt:lpstr>
      <vt:lpstr>What this book Contributes</vt:lpstr>
      <vt:lpstr>What this book Contributes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Sexual Relationship in Christian Marriage</vt:lpstr>
      <vt:lpstr>Key Points</vt:lpstr>
      <vt:lpstr>The Function of Marriage</vt:lpstr>
      <vt:lpstr>Biblical Marriage Analogies</vt:lpstr>
      <vt:lpstr>Biblical Marriage Analogies</vt:lpstr>
      <vt:lpstr>Intimacy in Marriage</vt:lpstr>
      <vt:lpstr>Intimacy in Marriage</vt:lpstr>
      <vt:lpstr>“One Flesh”</vt:lpstr>
      <vt:lpstr>Key Point</vt:lpstr>
      <vt:lpstr>“Dwell with Understanding”</vt:lpstr>
      <vt:lpstr>“…He who made them at the beginning made them male and female”</vt:lpstr>
      <vt:lpstr>The Difference in Need</vt:lpstr>
      <vt:lpstr>“Dwell with Understanding”</vt:lpstr>
      <vt:lpstr>Gender “Anomalies” </vt:lpstr>
      <vt:lpstr>Key elements of individual outlook of sexual fulfillment:</vt:lpstr>
      <vt:lpstr>“Dwell with Understanding”</vt:lpstr>
      <vt:lpstr>Exceptions to the Rules</vt:lpstr>
      <vt:lpstr>Other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drawing Proper Lines in Dating by David Posey</vt:lpstr>
      <vt:lpstr>drawing Proper Lines in Dating by David Posey</vt:lpstr>
      <vt:lpstr>GILL’S EXPOSITION OF THE ENTIRE BIBLE</vt:lpstr>
      <vt:lpstr>double Application: Literal &amp; Metaphor Past – Present – Future The Love Of Christ For His Bride -The Church</vt:lpstr>
      <vt:lpstr>PowerPoint Presentation</vt:lpstr>
      <vt:lpstr>PowerPoint Presentation</vt:lpstr>
      <vt:lpstr>PowerPoint Presentation</vt:lpstr>
      <vt:lpstr>PowerPoint Presentation</vt:lpstr>
      <vt:lpstr>GILL’S EXPOSITION OF THE ENTIRE BIBLE</vt:lpstr>
      <vt:lpstr>PowerPoint Presentation</vt:lpstr>
      <vt:lpstr>Summary &amp; 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Playing the Long Game of Mental Divorce</dc:title>
  <dc:creator>David Burris</dc:creator>
  <cp:lastModifiedBy>David Burris</cp:lastModifiedBy>
  <cp:revision>126</cp:revision>
  <dcterms:created xsi:type="dcterms:W3CDTF">2020-08-13T17:47:30Z</dcterms:created>
  <dcterms:modified xsi:type="dcterms:W3CDTF">2022-12-20T10:19:47Z</dcterms:modified>
</cp:coreProperties>
</file>