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99" r:id="rId3"/>
    <p:sldMasterId id="2147483724" r:id="rId4"/>
    <p:sldMasterId id="2147483736" r:id="rId5"/>
    <p:sldMasterId id="2147483760" r:id="rId6"/>
    <p:sldMasterId id="2147483772" r:id="rId7"/>
    <p:sldMasterId id="2147483784" r:id="rId8"/>
  </p:sldMasterIdLst>
  <p:notesMasterIdLst>
    <p:notesMasterId r:id="rId106"/>
  </p:notesMasterIdLst>
  <p:sldIdLst>
    <p:sldId id="257" r:id="rId9"/>
    <p:sldId id="2334" r:id="rId10"/>
    <p:sldId id="2333" r:id="rId11"/>
    <p:sldId id="2339" r:id="rId12"/>
    <p:sldId id="2353" r:id="rId13"/>
    <p:sldId id="2201" r:id="rId14"/>
    <p:sldId id="2202" r:id="rId15"/>
    <p:sldId id="2203" r:id="rId16"/>
    <p:sldId id="2204" r:id="rId17"/>
    <p:sldId id="2205" r:id="rId18"/>
    <p:sldId id="2325" r:id="rId19"/>
    <p:sldId id="2329" r:id="rId20"/>
    <p:sldId id="2074" r:id="rId21"/>
    <p:sldId id="2332" r:id="rId22"/>
    <p:sldId id="2342" r:id="rId23"/>
    <p:sldId id="2343" r:id="rId24"/>
    <p:sldId id="2348" r:id="rId25"/>
    <p:sldId id="2335" r:id="rId26"/>
    <p:sldId id="2331" r:id="rId27"/>
    <p:sldId id="256" r:id="rId28"/>
    <p:sldId id="259" r:id="rId29"/>
    <p:sldId id="261" r:id="rId30"/>
    <p:sldId id="263" r:id="rId31"/>
    <p:sldId id="266" r:id="rId32"/>
    <p:sldId id="269" r:id="rId33"/>
    <p:sldId id="272" r:id="rId34"/>
    <p:sldId id="274" r:id="rId35"/>
    <p:sldId id="277" r:id="rId36"/>
    <p:sldId id="281" r:id="rId37"/>
    <p:sldId id="389" r:id="rId38"/>
    <p:sldId id="284" r:id="rId39"/>
    <p:sldId id="287" r:id="rId40"/>
    <p:sldId id="290" r:id="rId41"/>
    <p:sldId id="292" r:id="rId42"/>
    <p:sldId id="294" r:id="rId43"/>
    <p:sldId id="379" r:id="rId44"/>
    <p:sldId id="304" r:id="rId45"/>
    <p:sldId id="391" r:id="rId46"/>
    <p:sldId id="392" r:id="rId47"/>
    <p:sldId id="307" r:id="rId48"/>
    <p:sldId id="380" r:id="rId49"/>
    <p:sldId id="2100" r:id="rId50"/>
    <p:sldId id="2101" r:id="rId51"/>
    <p:sldId id="2102" r:id="rId52"/>
    <p:sldId id="2103" r:id="rId53"/>
    <p:sldId id="2344" r:id="rId54"/>
    <p:sldId id="309" r:id="rId55"/>
    <p:sldId id="407" r:id="rId56"/>
    <p:sldId id="311" r:id="rId57"/>
    <p:sldId id="381" r:id="rId58"/>
    <p:sldId id="314" r:id="rId59"/>
    <p:sldId id="382" r:id="rId60"/>
    <p:sldId id="316" r:id="rId61"/>
    <p:sldId id="319" r:id="rId62"/>
    <p:sldId id="408" r:id="rId63"/>
    <p:sldId id="325" r:id="rId64"/>
    <p:sldId id="383" r:id="rId65"/>
    <p:sldId id="395" r:id="rId66"/>
    <p:sldId id="344" r:id="rId67"/>
    <p:sldId id="335" r:id="rId68"/>
    <p:sldId id="352" r:id="rId69"/>
    <p:sldId id="396" r:id="rId70"/>
    <p:sldId id="397" r:id="rId71"/>
    <p:sldId id="400" r:id="rId72"/>
    <p:sldId id="401" r:id="rId73"/>
    <p:sldId id="403" r:id="rId74"/>
    <p:sldId id="384" r:id="rId75"/>
    <p:sldId id="404" r:id="rId76"/>
    <p:sldId id="405" r:id="rId77"/>
    <p:sldId id="388" r:id="rId78"/>
    <p:sldId id="411" r:id="rId79"/>
    <p:sldId id="2345" r:id="rId80"/>
    <p:sldId id="2097" r:id="rId81"/>
    <p:sldId id="2095" r:id="rId82"/>
    <p:sldId id="2096" r:id="rId83"/>
    <p:sldId id="2098" r:id="rId84"/>
    <p:sldId id="2354" r:id="rId85"/>
    <p:sldId id="2355" r:id="rId86"/>
    <p:sldId id="258" r:id="rId87"/>
    <p:sldId id="2356" r:id="rId88"/>
    <p:sldId id="260" r:id="rId89"/>
    <p:sldId id="2357" r:id="rId90"/>
    <p:sldId id="267" r:id="rId91"/>
    <p:sldId id="268" r:id="rId92"/>
    <p:sldId id="2358" r:id="rId93"/>
    <p:sldId id="270" r:id="rId94"/>
    <p:sldId id="271" r:id="rId95"/>
    <p:sldId id="2359" r:id="rId96"/>
    <p:sldId id="273" r:id="rId97"/>
    <p:sldId id="2360" r:id="rId98"/>
    <p:sldId id="275" r:id="rId99"/>
    <p:sldId id="276" r:id="rId100"/>
    <p:sldId id="2361" r:id="rId101"/>
    <p:sldId id="278" r:id="rId102"/>
    <p:sldId id="2362" r:id="rId103"/>
    <p:sldId id="280" r:id="rId104"/>
    <p:sldId id="2352"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sorterViewPr>
    <p:cViewPr varScale="1">
      <p:scale>
        <a:sx n="100" d="100"/>
        <a:sy n="100" d="100"/>
      </p:scale>
      <p:origin x="0" y="-229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07" Type="http://schemas.openxmlformats.org/officeDocument/2006/relationships/presProps" Target="presProps.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theme" Target="theme/theme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1C6982-7484-4BE2-89F5-C03C2E3B6A1C}" type="datetimeFigureOut">
              <a:rPr lang="en-US" smtClean="0"/>
              <a:t>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0A077F-7D34-423D-8217-D972B22C24BD}" type="slidenum">
              <a:rPr lang="en-US" smtClean="0"/>
              <a:t>‹#›</a:t>
            </a:fld>
            <a:endParaRPr lang="en-US"/>
          </a:p>
        </p:txBody>
      </p:sp>
    </p:spTree>
    <p:extLst>
      <p:ext uri="{BB962C8B-B14F-4D97-AF65-F5344CB8AC3E}">
        <p14:creationId xmlns:p14="http://schemas.microsoft.com/office/powerpoint/2010/main" val="1412315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63398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25940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46803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50634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673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28368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34790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21884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23851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38972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Times New Roman" panose="02020603050405020304" pitchFamily="18" charset="0"/>
                <a:cs typeface="Times New Roman" panose="02020603050405020304" pitchFamily="18" charset="0"/>
              </a:rPr>
              <a:t>    1. The context of the sermon on the mount is often overlooked and not studied as it should be.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Times New Roman" panose="02020603050405020304" pitchFamily="18" charset="0"/>
                <a:cs typeface="Times New Roman" panose="02020603050405020304" pitchFamily="18" charset="0"/>
              </a:rPr>
              <a:t>    2. Historical facts concerning the time and place of the coming of Jesus are relevant to the teachings of Jesus.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i="1" dirty="0">
                <a:latin typeface="Times New Roman" panose="02020603050405020304" pitchFamily="18" charset="0"/>
                <a:cs typeface="Times New Roman" panose="02020603050405020304" pitchFamily="18" charset="0"/>
              </a:rPr>
              <a:t>&gt;&gt;&gt;&gt;&gt;&gt;&gt;&gt;&gt;&gt;&gt;&gt;&gt;&gt;&gt;&gt;&gt;&gt;&gt;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i="0" dirty="0">
                <a:latin typeface="Times New Roman" panose="02020603050405020304" pitchFamily="18" charset="0"/>
                <a:cs typeface="Times New Roman" panose="02020603050405020304" pitchFamily="18" charset="0"/>
              </a:rPr>
              <a:t>    3. Without context, John would have been seen as a wild man ranting in the desert when Matthew recorded what he was saying and doing:</a:t>
            </a:r>
          </a:p>
          <a:p>
            <a:pPr rtl="0"/>
            <a:r>
              <a:rPr lang="en-US" sz="1200" b="0" i="1" u="none" strike="noStrike" kern="1200" baseline="0" dirty="0">
                <a:solidFill>
                  <a:schemeClr val="tx1"/>
                </a:solidFill>
                <a:latin typeface="Arial" panose="020B0604020202020204" pitchFamily="34" charset="0"/>
                <a:ea typeface="+mn-ea"/>
                <a:cs typeface="+mn-cs"/>
              </a:rPr>
              <a:t>In those days John the Baptist came preaching in the wilderness of Judea, and saying, "Repent, for the kingdom of heaven is at hand!“  </a:t>
            </a:r>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Matthew 3:1-2</a:t>
            </a:r>
            <a:r>
              <a:rPr lang="en-US" sz="1200" b="0" i="0" u="none" strike="noStrike" kern="1200" baseline="0" dirty="0">
                <a:solidFill>
                  <a:schemeClr val="tx1"/>
                </a:solidFill>
                <a:latin typeface="Arial" panose="020B0604020202020204" pitchFamily="34" charset="0"/>
                <a:ea typeface="+mn-ea"/>
                <a:cs typeface="+mn-cs"/>
              </a:rPr>
              <a:t>) </a:t>
            </a:r>
            <a:r>
              <a:rPr lang="en-US" altLang="en-US" dirty="0">
                <a:latin typeface="Times New Roman" panose="02020603050405020304" pitchFamily="18" charset="0"/>
                <a:cs typeface="Times New Roman" panose="02020603050405020304" pitchFamily="18" charset="0"/>
              </a:rPr>
              <a:t>&gt;&gt;&gt;&gt;&gt;&gt;&gt;&gt;&gt;&gt;&gt;&gt;&gt;&gt;&gt;&gt;&gt;&gt;&gt;&gt;</a:t>
            </a:r>
          </a:p>
          <a:p>
            <a:pPr rtl="0"/>
            <a:r>
              <a:rPr lang="en-US" altLang="en-US" dirty="0">
                <a:latin typeface="Times New Roman" panose="02020603050405020304" pitchFamily="18" charset="0"/>
                <a:cs typeface="Times New Roman" panose="02020603050405020304" pitchFamily="18" charset="0"/>
              </a:rPr>
              <a:t>    4. Jesus Himself declared that the Law of Moses ended when John the Baptist came to declare the necessity of repentance</a:t>
            </a:r>
          </a:p>
          <a:p>
            <a:pPr rtl="0"/>
            <a:r>
              <a:rPr lang="en-US" sz="1200" b="0" i="1" u="none" strike="noStrike" kern="1200" baseline="0" dirty="0">
                <a:solidFill>
                  <a:schemeClr val="tx1"/>
                </a:solidFill>
                <a:latin typeface="Arial" panose="020B0604020202020204" pitchFamily="34" charset="0"/>
                <a:ea typeface="+mn-ea"/>
                <a:cs typeface="+mn-cs"/>
              </a:rPr>
              <a:t>"The law and the prophets were until John. </a:t>
            </a:r>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Luke 16:16a</a:t>
            </a:r>
            <a:r>
              <a:rPr lang="en-US" sz="1200" b="0" i="0" u="none" strike="noStrike" kern="1200" baseline="0" dirty="0">
                <a:solidFill>
                  <a:schemeClr val="tx1"/>
                </a:solidFill>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Times New Roman" panose="02020603050405020304" pitchFamily="18" charset="0"/>
                <a:cs typeface="Times New Roman" panose="02020603050405020304" pitchFamily="18" charset="0"/>
              </a:rPr>
              <a:t>&gt;&gt;&gt;&gt;&gt;&gt;&gt;&gt;&gt;&gt;&gt;&gt;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Times New Roman" panose="02020603050405020304" pitchFamily="18" charset="0"/>
                <a:cs typeface="Times New Roman" panose="02020603050405020304" pitchFamily="18" charset="0"/>
              </a:rPr>
              <a:t>     5. Jesus enforces the fact that the kingdom of God is in fact being preached.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i="1" dirty="0">
                <a:latin typeface="Times New Roman" panose="02020603050405020304" pitchFamily="18" charset="0"/>
                <a:cs typeface="Times New Roman" panose="02020603050405020304" pitchFamily="18" charset="0"/>
              </a:rPr>
              <a:t>Since that time the kingdom of God has been preached… </a:t>
            </a:r>
            <a:r>
              <a:rPr lang="en-US" altLang="en-US" i="0" dirty="0">
                <a:latin typeface="Times New Roman" panose="02020603050405020304" pitchFamily="18" charset="0"/>
                <a:cs typeface="Times New Roman" panose="02020603050405020304" pitchFamily="18" charset="0"/>
              </a:rPr>
              <a:t>(</a:t>
            </a:r>
            <a:r>
              <a:rPr lang="en-US" altLang="en-US" b="1" i="0" dirty="0">
                <a:latin typeface="Times New Roman" panose="02020603050405020304" pitchFamily="18" charset="0"/>
                <a:cs typeface="Times New Roman" panose="02020603050405020304" pitchFamily="18" charset="0"/>
              </a:rPr>
              <a:t>Luke 16:16b</a:t>
            </a:r>
            <a:r>
              <a:rPr lang="en-US" altLang="en-US" i="0" dirty="0">
                <a:latin typeface="Times New Roman" panose="02020603050405020304" pitchFamily="18" charset="0"/>
                <a:cs typeface="Times New Roman" panose="02020603050405020304" pitchFamily="18" charset="0"/>
              </a:rPr>
              <a:t>)</a:t>
            </a:r>
            <a:endParaRPr lang="en-US" i="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3815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15870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798A96A-25A6-45A6-B7E1-EFDD746212AE}"/>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8746B4-526D-4F3D-A946-C48A787A291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3538" name="Rectangle 2">
            <a:extLst>
              <a:ext uri="{FF2B5EF4-FFF2-40B4-BE49-F238E27FC236}">
                <a16:creationId xmlns:a16="http://schemas.microsoft.com/office/drawing/2014/main" id="{A7E9E804-71B5-4EBE-8980-6A2C93BF7CC3}"/>
              </a:ext>
            </a:extLst>
          </p:cNvPr>
          <p:cNvSpPr>
            <a:spLocks noGrp="1" noRot="1" noChangeAspect="1" noChangeArrowheads="1" noTextEdit="1"/>
          </p:cNvSpPr>
          <p:nvPr>
            <p:ph type="sldImg"/>
          </p:nvPr>
        </p:nvSpPr>
        <p:spPr>
          <a:xfrm>
            <a:off x="381000" y="685800"/>
            <a:ext cx="6096000" cy="3429000"/>
          </a:xfrm>
          <a:ln/>
        </p:spPr>
      </p:sp>
      <p:sp>
        <p:nvSpPr>
          <p:cNvPr id="193539" name="Rectangle 3">
            <a:extLst>
              <a:ext uri="{FF2B5EF4-FFF2-40B4-BE49-F238E27FC236}">
                <a16:creationId xmlns:a16="http://schemas.microsoft.com/office/drawing/2014/main" id="{CF30002A-A71C-467F-B99C-264A889E1F9C}"/>
              </a:ext>
            </a:extLst>
          </p:cNvPr>
          <p:cNvSpPr>
            <a:spLocks noGrp="1" noChangeArrowheads="1"/>
          </p:cNvSpPr>
          <p:nvPr>
            <p:ph type="body" idx="1"/>
          </p:nvPr>
        </p:nvSpPr>
        <p:spPr/>
        <p:txBody>
          <a:bodyPr/>
          <a:lstStyle/>
          <a:p>
            <a:r>
              <a:rPr lang="en-US" altLang="en-US" dirty="0"/>
              <a:t>    1. Jesus began his ministry explaining “</a:t>
            </a:r>
            <a:r>
              <a:rPr lang="en-US" altLang="en-US" b="1" dirty="0"/>
              <a:t>The new light is the kingdom</a:t>
            </a:r>
            <a:r>
              <a:rPr lang="en-US" altLang="en-US" dirty="0"/>
              <a:t>, and it was coming through the </a:t>
            </a:r>
            <a:r>
              <a:rPr lang="en-US" altLang="en-US" b="1" dirty="0"/>
              <a:t>New Covenant </a:t>
            </a:r>
            <a:r>
              <a:rPr lang="en-US" altLang="en-US" dirty="0"/>
              <a:t>which brings </a:t>
            </a:r>
            <a:r>
              <a:rPr lang="en-US" altLang="en-US" b="1" dirty="0"/>
              <a:t>forgiveness</a:t>
            </a:r>
            <a:r>
              <a:rPr lang="en-US" altLang="en-US" dirty="0"/>
              <a:t>, not the Law of Moses”.</a:t>
            </a:r>
          </a:p>
          <a:p>
            <a:r>
              <a:rPr lang="en-US" altLang="en-US" dirty="0"/>
              <a:t>&gt;&gt;&gt;&gt;&gt;&gt;&gt;&gt;&gt;&gt;&gt;&gt;&gt;&gt;&gt;&gt;&gt;&gt;&gt;&gt;&gt;&gt;&gt;&gt;&gt;&gt;&gt;&gt;</a:t>
            </a:r>
          </a:p>
          <a:p>
            <a:pPr algn="just" rtl="0"/>
            <a:r>
              <a:rPr lang="en-US" sz="1200" b="0" i="1" u="none" strike="noStrike" kern="1200" baseline="0" dirty="0">
                <a:solidFill>
                  <a:schemeClr val="tx1"/>
                </a:solidFill>
                <a:latin typeface="Arial" panose="020B0604020202020204" pitchFamily="34" charset="0"/>
                <a:ea typeface="+mn-ea"/>
                <a:cs typeface="+mn-cs"/>
              </a:rPr>
              <a:t>Now when Jesus heard that John had been put in prison, He departed to Galilee. And leaving Nazareth, He came and dwelt in Capernaum, which is by the sea, in the regions of Zebulun and Naphtali, that it might be fulfilled which was spoken by Isaiah the prophet, saying: "THE LAND OF ZEBULUN AND THE LAND OF NAPHTALI, BY THE WAY OF THE SEA, BEYOND THE JORDAN, GALILEE OF THE GENTILES:</a:t>
            </a:r>
          </a:p>
          <a:p>
            <a:pPr algn="just" rtl="0"/>
            <a:r>
              <a:rPr lang="en-US" sz="1200" b="0" i="1" u="none" strike="noStrike" kern="1200" baseline="0" dirty="0">
                <a:solidFill>
                  <a:schemeClr val="tx1"/>
                </a:solidFill>
                <a:latin typeface="Arial" panose="020B0604020202020204" pitchFamily="34" charset="0"/>
                <a:ea typeface="+mn-ea"/>
                <a:cs typeface="+mn-cs"/>
              </a:rPr>
              <a:t>&gt;&gt;&gt;&gt;&gt;&gt;&gt;&gt;&gt;&gt;&gt;&gt;&gt;&gt;&gt;&gt;&gt;&gt;&gt;&gt;&gt;</a:t>
            </a:r>
          </a:p>
          <a:p>
            <a:pPr algn="just" rtl="0"/>
            <a:r>
              <a:rPr lang="en-US" sz="1200" b="0" i="1" u="none" strike="noStrike" kern="1200" baseline="0" dirty="0">
                <a:solidFill>
                  <a:schemeClr val="tx1"/>
                </a:solidFill>
                <a:latin typeface="Arial" panose="020B0604020202020204" pitchFamily="34" charset="0"/>
                <a:ea typeface="+mn-ea"/>
                <a:cs typeface="+mn-cs"/>
              </a:rPr>
              <a:t> verse 16 - </a:t>
            </a:r>
            <a:r>
              <a:rPr lang="en-US" sz="1200" b="1" i="1" u="none" strike="noStrike" kern="1200" baseline="0" dirty="0">
                <a:solidFill>
                  <a:schemeClr val="tx1"/>
                </a:solidFill>
                <a:latin typeface="Arial" panose="020B0604020202020204" pitchFamily="34" charset="0"/>
                <a:ea typeface="+mn-ea"/>
                <a:cs typeface="+mn-cs"/>
              </a:rPr>
              <a:t>THE PEOPLE WHO SAT IN DARKNESS HAVE SEEN A GREAT LIGHT, AND UPON THOSE WHO SAT IN THE REGION AND SHADOW OF DEATH LIGHT HAS DAWNED</a:t>
            </a:r>
            <a:r>
              <a:rPr lang="en-US" sz="1200" b="0" i="1" u="none" strike="noStrike" kern="1200" baseline="0" dirty="0">
                <a:solidFill>
                  <a:schemeClr val="tx1"/>
                </a:solidFill>
                <a:latin typeface="Arial" panose="020B0604020202020204" pitchFamily="34" charset="0"/>
                <a:ea typeface="+mn-ea"/>
                <a:cs typeface="+mn-cs"/>
              </a:rPr>
              <a:t>." From that time Jesus began to preach and to say, "Repent, for the kingdom of heaven is at hand." </a:t>
            </a:r>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Matthew 4:12-16</a:t>
            </a:r>
            <a:r>
              <a:rPr lang="en-US" sz="1200" b="0" i="0" u="none" strike="noStrike" kern="1200" baseline="0" dirty="0">
                <a:solidFill>
                  <a:schemeClr val="tx1"/>
                </a:solidFill>
                <a:latin typeface="Arial" panose="020B0604020202020204" pitchFamily="34" charset="0"/>
                <a:ea typeface="+mn-ea"/>
                <a:cs typeface="+mn-cs"/>
              </a:rPr>
              <a:t>)</a:t>
            </a:r>
          </a:p>
          <a:p>
            <a:pPr rtl="0"/>
            <a:endParaRPr lang="en-US" sz="1200" b="0" i="0" u="none" strike="noStrike" kern="1200" baseline="0" dirty="0">
              <a:solidFill>
                <a:schemeClr val="tx1"/>
              </a:solidFill>
              <a:latin typeface="Arial" panose="020B0604020202020204" pitchFamily="34" charset="0"/>
              <a:ea typeface="+mn-ea"/>
              <a:cs typeface="+mn-cs"/>
            </a:endParaRPr>
          </a:p>
          <a:p>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Arial" panose="020B0604020202020204" pitchFamily="34" charset="0"/>
                <a:ea typeface="+mn-ea"/>
                <a:cs typeface="+mn-cs"/>
              </a:rPr>
              <a:t>    1. It is noted that, this is the beginning of the ministry of Jesus here on the earth.</a:t>
            </a:r>
          </a:p>
          <a:p>
            <a:pPr rtl="0"/>
            <a:r>
              <a:rPr lang="en-US" sz="1200" b="0" i="0" u="none" strike="noStrike" kern="1200" baseline="0" dirty="0">
                <a:solidFill>
                  <a:schemeClr val="tx1"/>
                </a:solidFill>
                <a:latin typeface="Arial" panose="020B0604020202020204" pitchFamily="34" charset="0"/>
                <a:ea typeface="+mn-ea"/>
                <a:cs typeface="+mn-cs"/>
              </a:rPr>
              <a:t>&gt;&gt;&gt;&gt;&gt;&gt;&gt;&gt;&gt;&gt;&gt;&gt;&gt;&gt;&gt;&gt;&gt;&gt;&gt;&gt;&gt;&gt;</a:t>
            </a:r>
          </a:p>
          <a:p>
            <a:pPr rtl="0"/>
            <a:r>
              <a:rPr lang="en-US" sz="1200" b="0" i="1" u="none" strike="noStrike" kern="1200" baseline="0" dirty="0">
                <a:solidFill>
                  <a:schemeClr val="tx1"/>
                </a:solidFill>
                <a:latin typeface="Arial" panose="020B0604020202020204" pitchFamily="34" charset="0"/>
                <a:ea typeface="+mn-ea"/>
                <a:cs typeface="+mn-cs"/>
              </a:rPr>
              <a:t>From that time Jesus began to preach and to say, "Repent, for the kingdom of heaven is at hand." </a:t>
            </a:r>
          </a:p>
          <a:p>
            <a:pPr rtl="0"/>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Matthew 4:17</a:t>
            </a:r>
            <a:r>
              <a:rPr lang="en-US" sz="1200" b="0" i="0" u="none" strike="noStrike" kern="1200" baseline="0" dirty="0">
                <a:solidFill>
                  <a:schemeClr val="tx1"/>
                </a:solidFill>
                <a:latin typeface="Arial" panose="020B0604020202020204" pitchFamily="34" charset="0"/>
                <a:ea typeface="+mn-ea"/>
                <a:cs typeface="+mn-cs"/>
              </a:rPr>
              <a:t>)</a:t>
            </a:r>
          </a:p>
          <a:p>
            <a:pPr rtl="0"/>
            <a:r>
              <a:rPr lang="en-US" sz="1200" b="0" i="0" u="none" strike="noStrike" kern="1200" baseline="0" dirty="0">
                <a:solidFill>
                  <a:schemeClr val="tx1"/>
                </a:solidFill>
                <a:latin typeface="Arial" panose="020B0604020202020204" pitchFamily="34" charset="0"/>
                <a:ea typeface="+mn-ea"/>
                <a:cs typeface="+mn-cs"/>
              </a:rPr>
              <a:t>    2. Jesus has started in Galilee and in the Jewish synagogues, teaching them first, in their places of worship, just as He will command His apostles to do.</a:t>
            </a:r>
          </a:p>
          <a:p>
            <a:pPr rtl="0"/>
            <a:r>
              <a:rPr lang="en-US" sz="1200" b="0" i="0" u="none" strike="noStrike" kern="1200" baseline="0" dirty="0">
                <a:solidFill>
                  <a:schemeClr val="tx1"/>
                </a:solidFill>
                <a:latin typeface="Arial" panose="020B0604020202020204" pitchFamily="34" charset="0"/>
                <a:ea typeface="+mn-ea"/>
                <a:cs typeface="+mn-cs"/>
              </a:rPr>
              <a:t>&gt;&gt;&gt;&gt;&gt;&gt;&gt;&gt;&gt;&gt;&gt;&gt;&gt;&gt;&gt;&gt;&gt;&gt;&gt;&gt;&gt;&gt;&gt;</a:t>
            </a:r>
          </a:p>
          <a:p>
            <a:pPr rtl="0"/>
            <a:r>
              <a:rPr lang="en-US" sz="1200" b="0" i="1" u="none" strike="noStrike" kern="1200" baseline="0" dirty="0">
                <a:solidFill>
                  <a:schemeClr val="tx1"/>
                </a:solidFill>
                <a:latin typeface="Arial" panose="020B0604020202020204" pitchFamily="34" charset="0"/>
                <a:ea typeface="+mn-ea"/>
                <a:cs typeface="+mn-cs"/>
              </a:rPr>
              <a:t>And Jesus went about all Galilee, teaching in their synagogues, preaching the gospel of the kingdom, and healing all kinds of sickness and all kinds of disease among the people. </a:t>
            </a:r>
          </a:p>
          <a:p>
            <a:pPr rtl="0"/>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Matthew 4:23</a:t>
            </a:r>
            <a:r>
              <a:rPr lang="en-US" sz="1200" b="0" i="0" u="none" strike="noStrike" kern="1200" baseline="0" dirty="0">
                <a:solidFill>
                  <a:schemeClr val="tx1"/>
                </a:solidFill>
                <a:latin typeface="Arial" panose="020B0604020202020204" pitchFamily="34" charset="0"/>
                <a:ea typeface="+mn-ea"/>
                <a:cs typeface="+mn-cs"/>
              </a:rPr>
              <a:t>)</a:t>
            </a:r>
          </a:p>
          <a:p>
            <a:pPr rtl="0"/>
            <a:endParaRPr lang="en-US" sz="1200" b="0" i="0" u="none" strike="noStrike" kern="1200" baseline="0" dirty="0">
              <a:solidFill>
                <a:schemeClr val="tx1"/>
              </a:solidFill>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3735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D9E7B37-9E9E-4357-95A7-454A052EFF27}"/>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F23055-3CDC-49CB-A3E4-A9A04A009B8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5170" name="Rectangle 2">
            <a:extLst>
              <a:ext uri="{FF2B5EF4-FFF2-40B4-BE49-F238E27FC236}">
                <a16:creationId xmlns:a16="http://schemas.microsoft.com/office/drawing/2014/main" id="{D2856650-5746-4869-8FE3-8B1999B686E1}"/>
              </a:ext>
            </a:extLst>
          </p:cNvPr>
          <p:cNvSpPr>
            <a:spLocks noGrp="1" noRot="1" noChangeAspect="1" noChangeArrowheads="1" noTextEdit="1"/>
          </p:cNvSpPr>
          <p:nvPr>
            <p:ph type="sldImg"/>
          </p:nvPr>
        </p:nvSpPr>
        <p:spPr>
          <a:xfrm>
            <a:off x="381000" y="685800"/>
            <a:ext cx="6096000" cy="3429000"/>
          </a:xfrm>
          <a:ln/>
        </p:spPr>
      </p:sp>
      <p:sp>
        <p:nvSpPr>
          <p:cNvPr id="135171" name="Rectangle 3">
            <a:extLst>
              <a:ext uri="{FF2B5EF4-FFF2-40B4-BE49-F238E27FC236}">
                <a16:creationId xmlns:a16="http://schemas.microsoft.com/office/drawing/2014/main" id="{231BAFC2-DEE2-4542-9912-6F5DF2ED57E8}"/>
              </a:ext>
            </a:extLst>
          </p:cNvPr>
          <p:cNvSpPr>
            <a:spLocks noGrp="1" noChangeArrowheads="1"/>
          </p:cNvSpPr>
          <p:nvPr>
            <p:ph type="body" idx="1"/>
          </p:nvPr>
        </p:nvSpPr>
        <p:spPr/>
        <p:txBody>
          <a:bodyPr/>
          <a:lstStyle/>
          <a:p>
            <a:pPr rtl="0"/>
            <a:r>
              <a:rPr lang="en-US" sz="1200" b="0" i="0" u="none" strike="noStrike" kern="1200" baseline="0" dirty="0">
                <a:solidFill>
                  <a:schemeClr val="tx1"/>
                </a:solidFill>
                <a:latin typeface="Arial" panose="020B0604020202020204" pitchFamily="34" charset="0"/>
                <a:ea typeface="+mn-ea"/>
                <a:cs typeface="+mn-cs"/>
              </a:rPr>
              <a:t>And Jesus, walking by the Sea of Galilee, saw two brothers, Simon called Peter, and Andrew his brother, casting a net into the sea; for they were fishermen. Then He said to them, "Follow Me, and I will make you fishers of men." </a:t>
            </a:r>
          </a:p>
          <a:p>
            <a:pPr rtl="0"/>
            <a:r>
              <a:rPr lang="en-US" sz="1200" b="0" i="0" u="none" strike="noStrike" kern="1200" baseline="0" dirty="0">
                <a:solidFill>
                  <a:schemeClr val="tx1"/>
                </a:solidFill>
                <a:latin typeface="Arial" panose="020B0604020202020204" pitchFamily="34" charset="0"/>
                <a:ea typeface="+mn-ea"/>
                <a:cs typeface="+mn-cs"/>
              </a:rPr>
              <a:t>&gt;&gt;&gt;&gt;&gt;&gt;&gt;&gt;&gt;&gt;&gt;&gt;&gt;&gt;&gt;&gt;&gt;&gt;&gt;&gt;&gt;</a:t>
            </a:r>
          </a:p>
          <a:p>
            <a:pPr rtl="0"/>
            <a:r>
              <a:rPr lang="en-US" sz="1200" b="0" i="1" u="none" strike="noStrike" kern="1200" baseline="0" dirty="0">
                <a:solidFill>
                  <a:schemeClr val="tx1"/>
                </a:solidFill>
                <a:latin typeface="Arial" panose="020B0604020202020204" pitchFamily="34" charset="0"/>
                <a:ea typeface="+mn-ea"/>
                <a:cs typeface="+mn-cs"/>
              </a:rPr>
              <a:t>They immediately left their nets and followed Him. (</a:t>
            </a:r>
            <a:r>
              <a:rPr lang="en-US" sz="1200" b="1" i="1" u="none" strike="noStrike" kern="1200" baseline="0" dirty="0">
                <a:solidFill>
                  <a:schemeClr val="tx1"/>
                </a:solidFill>
                <a:latin typeface="Arial" panose="020B0604020202020204" pitchFamily="34" charset="0"/>
                <a:ea typeface="+mn-ea"/>
                <a:cs typeface="+mn-cs"/>
              </a:rPr>
              <a:t>Matthew 4:18-20</a:t>
            </a:r>
            <a:r>
              <a:rPr lang="en-US" sz="1200" b="0" i="1" u="none" strike="noStrike" kern="1200" baseline="0" dirty="0">
                <a:solidFill>
                  <a:schemeClr val="tx1"/>
                </a:solidFill>
                <a:latin typeface="Arial" panose="020B0604020202020204" pitchFamily="34" charset="0"/>
                <a:ea typeface="+mn-ea"/>
                <a:cs typeface="+mn-cs"/>
              </a:rPr>
              <a:t>)</a:t>
            </a:r>
          </a:p>
          <a:p>
            <a:pPr rtl="0"/>
            <a:r>
              <a:rPr lang="en-US" sz="1200" b="0" i="1" u="none" strike="noStrike" kern="1200" baseline="0" dirty="0">
                <a:solidFill>
                  <a:schemeClr val="tx1"/>
                </a:solidFill>
                <a:latin typeface="Arial" panose="020B0604020202020204" pitchFamily="34" charset="0"/>
                <a:ea typeface="+mn-ea"/>
                <a:cs typeface="+mn-cs"/>
              </a:rPr>
              <a:t>&gt;&gt;&gt;&gt;&gt;&gt;&gt;&gt;&gt;&gt;&gt;&gt;&gt;&gt;&gt;&gt;&gt;&gt;&gt;&gt;&gt;</a:t>
            </a:r>
          </a:p>
          <a:p>
            <a:pPr rtl="0"/>
            <a:r>
              <a:rPr lang="en-US" sz="1200" b="0" i="1" u="none" strike="noStrike" kern="1200" baseline="0" dirty="0">
                <a:solidFill>
                  <a:schemeClr val="tx1"/>
                </a:solidFill>
                <a:latin typeface="Arial" panose="020B0604020202020204" pitchFamily="34" charset="0"/>
                <a:ea typeface="+mn-ea"/>
                <a:cs typeface="+mn-cs"/>
              </a:rPr>
              <a:t>Going on from there, He saw two other brothers, James the son of Zebedee, and John his brother, in the boat with Zebedee their father, mending their nets. </a:t>
            </a:r>
          </a:p>
          <a:p>
            <a:pPr rtl="0"/>
            <a:r>
              <a:rPr lang="en-US" sz="1200" b="0" i="0" u="none" strike="noStrike" kern="1200" baseline="0" dirty="0">
                <a:solidFill>
                  <a:schemeClr val="tx1"/>
                </a:solidFill>
                <a:latin typeface="Arial" panose="020B0604020202020204" pitchFamily="34" charset="0"/>
                <a:ea typeface="+mn-ea"/>
                <a:cs typeface="+mn-cs"/>
              </a:rPr>
              <a:t>&gt;&gt;&gt;&gt;&gt;&gt;&gt;&gt;&gt;&gt;&gt;&gt;&gt;&gt;&gt;&gt;&gt;&gt;&gt;&gt;&gt;</a:t>
            </a:r>
          </a:p>
          <a:p>
            <a:pPr rtl="0"/>
            <a:r>
              <a:rPr lang="en-US" sz="1200" b="0" i="1" u="none" strike="noStrike" kern="1200" baseline="0" dirty="0">
                <a:solidFill>
                  <a:schemeClr val="tx1"/>
                </a:solidFill>
                <a:latin typeface="Arial" panose="020B0604020202020204" pitchFamily="34" charset="0"/>
                <a:ea typeface="+mn-ea"/>
                <a:cs typeface="+mn-cs"/>
              </a:rPr>
              <a:t>He called them, and immediately they left the boat and their father, and followed Him. </a:t>
            </a:r>
          </a:p>
          <a:p>
            <a:pPr rtl="0"/>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Matthew 4:21-22</a:t>
            </a:r>
            <a:r>
              <a:rPr lang="en-US" sz="1200" b="0" i="0" u="none" strike="noStrike" kern="1200" baseline="0" dirty="0">
                <a:solidFill>
                  <a:schemeClr val="tx1"/>
                </a:solidFill>
                <a:latin typeface="Arial" panose="020B0604020202020204" pitchFamily="34" charset="0"/>
                <a:ea typeface="+mn-ea"/>
                <a:cs typeface="+mn-cs"/>
              </a:rPr>
              <a:t>)</a:t>
            </a:r>
          </a:p>
          <a:p>
            <a:r>
              <a:rPr lang="en-US" altLang="en-US" dirty="0"/>
              <a:t>    1. Why did the apostles forsake all? </a:t>
            </a:r>
          </a:p>
          <a:p>
            <a:r>
              <a:rPr lang="en-US" altLang="en-US" dirty="0"/>
              <a:t>    2. The immediate context of these scriptures does not tell us, but later in Matthew we will be told. </a:t>
            </a:r>
          </a:p>
          <a:p>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B3A7049-E830-43E1-8C7F-A23CC29B5EAF}"/>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625879-87FC-4EB6-8BC4-ED833951C21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6194" name="Rectangle 2">
            <a:extLst>
              <a:ext uri="{FF2B5EF4-FFF2-40B4-BE49-F238E27FC236}">
                <a16:creationId xmlns:a16="http://schemas.microsoft.com/office/drawing/2014/main" id="{854FB8B0-87A5-4261-B986-8D76CD5AB393}"/>
              </a:ext>
            </a:extLst>
          </p:cNvPr>
          <p:cNvSpPr>
            <a:spLocks noGrp="1" noRot="1" noChangeAspect="1" noChangeArrowheads="1" noTextEdit="1"/>
          </p:cNvSpPr>
          <p:nvPr>
            <p:ph type="sldImg"/>
          </p:nvPr>
        </p:nvSpPr>
        <p:spPr>
          <a:xfrm>
            <a:off x="381000" y="685800"/>
            <a:ext cx="6096000" cy="3429000"/>
          </a:xfrm>
          <a:ln/>
        </p:spPr>
      </p:sp>
      <p:sp>
        <p:nvSpPr>
          <p:cNvPr id="136195" name="Rectangle 3">
            <a:extLst>
              <a:ext uri="{FF2B5EF4-FFF2-40B4-BE49-F238E27FC236}">
                <a16:creationId xmlns:a16="http://schemas.microsoft.com/office/drawing/2014/main" id="{8E74F396-8DA2-4EA8-A17D-5FB51C8ED389}"/>
              </a:ext>
            </a:extLst>
          </p:cNvPr>
          <p:cNvSpPr>
            <a:spLocks noGrp="1" noChangeArrowheads="1"/>
          </p:cNvSpPr>
          <p:nvPr>
            <p:ph type="body" idx="1"/>
          </p:nvPr>
        </p:nvSpPr>
        <p:spPr/>
        <p:txBody>
          <a:bodyPr/>
          <a:lstStyle/>
          <a:p>
            <a:r>
              <a:rPr lang="en-US" altLang="en-US" dirty="0"/>
              <a:t>    1. The was after the rich young ruler left Jesus’s presence sorrowfully because he had many possessions.</a:t>
            </a:r>
          </a:p>
          <a:p>
            <a:r>
              <a:rPr lang="en-US" altLang="en-US" dirty="0"/>
              <a:t>    2. The Apostles knew that they didn’t leave all for the </a:t>
            </a:r>
            <a:r>
              <a:rPr lang="en-US" altLang="en-US" b="1" dirty="0"/>
              <a:t>Law of Moses</a:t>
            </a:r>
            <a:r>
              <a:rPr lang="en-US" altLang="en-US" dirty="0"/>
              <a:t> but for </a:t>
            </a:r>
            <a:r>
              <a:rPr lang="en-US" altLang="en-US" b="1" dirty="0"/>
              <a:t>the Lord and the Gospel</a:t>
            </a:r>
            <a:r>
              <a:rPr lang="en-US" altLang="en-US" dirty="0"/>
              <a:t>.</a:t>
            </a:r>
          </a:p>
          <a:p>
            <a:pPr rtl="0"/>
            <a:r>
              <a:rPr lang="en-US" sz="1200" b="0" i="1" u="none" strike="noStrike" kern="1200" baseline="0" dirty="0">
                <a:solidFill>
                  <a:schemeClr val="tx1"/>
                </a:solidFill>
                <a:latin typeface="Arial" panose="020B0604020202020204" pitchFamily="34" charset="0"/>
                <a:ea typeface="+mn-ea"/>
                <a:cs typeface="+mn-cs"/>
              </a:rPr>
              <a:t>Then Peter began to say to Him, "</a:t>
            </a:r>
            <a:r>
              <a:rPr lang="en-US" sz="1200" b="1" i="1" u="none" strike="noStrike" kern="1200" baseline="0" dirty="0">
                <a:solidFill>
                  <a:schemeClr val="tx1"/>
                </a:solidFill>
                <a:latin typeface="Arial" panose="020B0604020202020204" pitchFamily="34" charset="0"/>
                <a:ea typeface="+mn-ea"/>
                <a:cs typeface="+mn-cs"/>
              </a:rPr>
              <a:t>See, we have left all and followed You</a:t>
            </a:r>
            <a:r>
              <a:rPr lang="en-US" sz="1200" b="0" i="1" u="none" strike="noStrike" kern="1200" baseline="0" dirty="0">
                <a:solidFill>
                  <a:schemeClr val="tx1"/>
                </a:solidFill>
                <a:latin typeface="Arial" panose="020B0604020202020204" pitchFamily="34" charset="0"/>
                <a:ea typeface="+mn-ea"/>
                <a:cs typeface="+mn-cs"/>
              </a:rPr>
              <a:t>." </a:t>
            </a:r>
          </a:p>
          <a:p>
            <a:pPr rtl="0"/>
            <a:r>
              <a:rPr lang="en-US" sz="1200" b="0" i="1" u="none" strike="noStrike" kern="1200" baseline="0" dirty="0">
                <a:solidFill>
                  <a:schemeClr val="tx1"/>
                </a:solidFill>
                <a:latin typeface="Arial" panose="020B0604020202020204" pitchFamily="34" charset="0"/>
                <a:ea typeface="+mn-ea"/>
                <a:cs typeface="+mn-cs"/>
              </a:rPr>
              <a:t>&gt;&gt;&gt;&gt;&gt;&gt;&gt;&gt;&gt;&gt;&gt;&gt;&gt;&gt;&gt;&gt;&gt;&gt;&gt;&gt;</a:t>
            </a:r>
          </a:p>
          <a:p>
            <a:pPr rtl="0"/>
            <a:r>
              <a:rPr lang="en-US" sz="1200" b="0" i="1" u="none" strike="noStrike" kern="1200" baseline="0" dirty="0">
                <a:solidFill>
                  <a:schemeClr val="tx1"/>
                </a:solidFill>
                <a:latin typeface="Arial" panose="020B0604020202020204" pitchFamily="34" charset="0"/>
                <a:ea typeface="+mn-ea"/>
                <a:cs typeface="+mn-cs"/>
              </a:rPr>
              <a:t>So Jesus answered and said, "Assuredly, I say to you, there is no one who has left house or brothers or sisters or father or mother or wife or children or lands, </a:t>
            </a:r>
          </a:p>
          <a:p>
            <a:pPr rtl="0"/>
            <a:r>
              <a:rPr lang="en-US" sz="1200" b="0" i="1" u="none" strike="noStrike" kern="1200" baseline="0" dirty="0">
                <a:solidFill>
                  <a:schemeClr val="tx1"/>
                </a:solidFill>
                <a:latin typeface="Arial" panose="020B0604020202020204" pitchFamily="34" charset="0"/>
                <a:ea typeface="+mn-ea"/>
                <a:cs typeface="+mn-cs"/>
              </a:rPr>
              <a:t>for My sake and the gospel’s, </a:t>
            </a:r>
          </a:p>
          <a:p>
            <a:pPr rtl="0"/>
            <a:r>
              <a:rPr lang="en-US" sz="1200" b="0" i="1" u="none" strike="noStrike" kern="1200" baseline="0" dirty="0">
                <a:solidFill>
                  <a:schemeClr val="tx1"/>
                </a:solidFill>
                <a:latin typeface="Arial" panose="020B0604020202020204" pitchFamily="34" charset="0"/>
                <a:ea typeface="+mn-ea"/>
                <a:cs typeface="+mn-cs"/>
              </a:rPr>
              <a:t>&gt;&gt;&gt;&gt;&gt;&gt;&gt;&gt;&gt;&gt;&gt;&gt;&gt;&gt;&gt;&gt;&gt;&gt;&gt;</a:t>
            </a:r>
          </a:p>
          <a:p>
            <a:pPr rtl="0"/>
            <a:r>
              <a:rPr lang="en-US" sz="1200" b="0" i="1" u="none" strike="noStrike" kern="1200" baseline="0" dirty="0">
                <a:solidFill>
                  <a:schemeClr val="tx1"/>
                </a:solidFill>
                <a:latin typeface="Arial" panose="020B0604020202020204" pitchFamily="34" charset="0"/>
                <a:ea typeface="+mn-ea"/>
                <a:cs typeface="+mn-cs"/>
              </a:rPr>
              <a:t>who shall not receive a hundredfold now in this time—houses and brothers and sisters and mothers and children and lands, with persecutions—and in the age to come, eternal life. </a:t>
            </a:r>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Mark 10:28-30</a:t>
            </a:r>
            <a:r>
              <a:rPr lang="en-US" sz="1200" b="0" i="0" u="none" strike="noStrike" kern="1200" baseline="0" dirty="0">
                <a:solidFill>
                  <a:schemeClr val="tx1"/>
                </a:solidFill>
                <a:latin typeface="Arial" panose="020B0604020202020204" pitchFamily="34" charset="0"/>
                <a:ea typeface="+mn-ea"/>
                <a:cs typeface="+mn-cs"/>
              </a:rPr>
              <a:t>)</a:t>
            </a:r>
          </a:p>
          <a:p>
            <a:pPr rtl="0"/>
            <a:endParaRPr lang="en-US" sz="1200" b="0" i="0" u="none" strike="noStrike" kern="1200" baseline="0" dirty="0">
              <a:solidFill>
                <a:schemeClr val="tx1"/>
              </a:solidFill>
              <a:latin typeface="Arial" panose="020B0604020202020204" pitchFamily="34" charset="0"/>
              <a:ea typeface="+mn-ea"/>
              <a:cs typeface="+mn-cs"/>
            </a:endParaRPr>
          </a:p>
          <a:p>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42AB18B-1C91-4FB6-A375-DB2D00F64597}"/>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C1633-91D8-4D87-B7D6-5FA23EF4AE0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7218" name="Rectangle 2">
            <a:extLst>
              <a:ext uri="{FF2B5EF4-FFF2-40B4-BE49-F238E27FC236}">
                <a16:creationId xmlns:a16="http://schemas.microsoft.com/office/drawing/2014/main" id="{600A8514-9BBA-41A9-BB91-1C62F0406CCB}"/>
              </a:ext>
            </a:extLst>
          </p:cNvPr>
          <p:cNvSpPr>
            <a:spLocks noGrp="1" noRot="1" noChangeAspect="1" noChangeArrowheads="1" noTextEdit="1"/>
          </p:cNvSpPr>
          <p:nvPr>
            <p:ph type="sldImg"/>
          </p:nvPr>
        </p:nvSpPr>
        <p:spPr>
          <a:xfrm>
            <a:off x="381000" y="685800"/>
            <a:ext cx="6096000" cy="3429000"/>
          </a:xfrm>
          <a:ln/>
        </p:spPr>
      </p:sp>
      <p:sp>
        <p:nvSpPr>
          <p:cNvPr id="137219" name="Rectangle 3">
            <a:extLst>
              <a:ext uri="{FF2B5EF4-FFF2-40B4-BE49-F238E27FC236}">
                <a16:creationId xmlns:a16="http://schemas.microsoft.com/office/drawing/2014/main" id="{8EA51D59-3CFD-4171-9A6B-7797CFE20BC9}"/>
              </a:ext>
            </a:extLst>
          </p:cNvPr>
          <p:cNvSpPr>
            <a:spLocks noGrp="1" noChangeArrowheads="1"/>
          </p:cNvSpPr>
          <p:nvPr>
            <p:ph type="body" idx="1"/>
          </p:nvPr>
        </p:nvSpPr>
        <p:spPr/>
        <p:txBody>
          <a:bodyPr/>
          <a:lstStyle/>
          <a:p>
            <a:r>
              <a:rPr lang="en-US" altLang="en-US" dirty="0"/>
              <a:t>    1. They left all for the sake of the kingdom of God in </a:t>
            </a:r>
            <a:r>
              <a:rPr lang="en-US" altLang="en-US" b="1" dirty="0"/>
              <a:t>Matt. 4:18-22</a:t>
            </a:r>
            <a:r>
              <a:rPr lang="en-US" altLang="en-US" dirty="0"/>
              <a:t>. </a:t>
            </a:r>
          </a:p>
          <a:p>
            <a:r>
              <a:rPr lang="en-US" altLang="en-US" dirty="0"/>
              <a:t>    2. And Luke agrees with Matthew’s, and Mark’s, accounts, it was for the kingdom of God.</a:t>
            </a:r>
          </a:p>
          <a:p>
            <a:endParaRPr lang="en-US" altLang="en-US" dirty="0"/>
          </a:p>
          <a:p>
            <a:pPr rtl="0"/>
            <a:r>
              <a:rPr lang="en-US" sz="1200" b="0" i="1" u="none" strike="noStrike" kern="1200" baseline="0" dirty="0">
                <a:solidFill>
                  <a:schemeClr val="tx1"/>
                </a:solidFill>
                <a:latin typeface="Arial" panose="020B0604020202020204" pitchFamily="34" charset="0"/>
                <a:ea typeface="+mn-ea"/>
                <a:cs typeface="+mn-cs"/>
              </a:rPr>
              <a:t>Then Peter said, "</a:t>
            </a:r>
            <a:r>
              <a:rPr lang="en-US" sz="1200" b="1" i="1" u="none" strike="noStrike" kern="1200" baseline="0" dirty="0">
                <a:solidFill>
                  <a:schemeClr val="tx1"/>
                </a:solidFill>
                <a:latin typeface="Arial" panose="020B0604020202020204" pitchFamily="34" charset="0"/>
                <a:ea typeface="+mn-ea"/>
                <a:cs typeface="+mn-cs"/>
              </a:rPr>
              <a:t>See, we have left all and followed You</a:t>
            </a:r>
            <a:r>
              <a:rPr lang="en-US" sz="1200" b="0" i="1" u="none" strike="noStrike" kern="1200" baseline="0" dirty="0">
                <a:solidFill>
                  <a:schemeClr val="tx1"/>
                </a:solidFill>
                <a:latin typeface="Arial" panose="020B0604020202020204" pitchFamily="34" charset="0"/>
                <a:ea typeface="+mn-ea"/>
                <a:cs typeface="+mn-cs"/>
              </a:rPr>
              <a:t>." So He said to them, "Assuredly, I say to you, there is no one who has left house or parents or brothers or wife or children, </a:t>
            </a:r>
            <a:r>
              <a:rPr lang="en-US" sz="1200" b="1" i="1" u="none" strike="noStrike" kern="1200" baseline="0" dirty="0">
                <a:solidFill>
                  <a:schemeClr val="tx1"/>
                </a:solidFill>
                <a:latin typeface="Arial" panose="020B0604020202020204" pitchFamily="34" charset="0"/>
                <a:ea typeface="+mn-ea"/>
                <a:cs typeface="+mn-cs"/>
              </a:rPr>
              <a:t>for the sake of the kingdom of God</a:t>
            </a:r>
            <a:r>
              <a:rPr lang="en-US" sz="1200" b="0" i="1" u="none" strike="noStrike" kern="1200" baseline="0" dirty="0">
                <a:solidFill>
                  <a:schemeClr val="tx1"/>
                </a:solidFill>
                <a:latin typeface="Arial" panose="020B0604020202020204" pitchFamily="34" charset="0"/>
                <a:ea typeface="+mn-ea"/>
                <a:cs typeface="+mn-cs"/>
              </a:rPr>
              <a:t>, who shall not receive many times more in this present time, and in the age to come eternal life."  </a:t>
            </a:r>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Luke 18:28-30</a:t>
            </a:r>
            <a:r>
              <a:rPr lang="en-US" sz="1200" b="0" i="0" u="none" strike="noStrike" kern="1200" baseline="0" dirty="0">
                <a:solidFill>
                  <a:schemeClr val="tx1"/>
                </a:solidFill>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    3. Would the very next verses be talking about the Law of Moses?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        a. No, they are here to preach the Kingdom of God.</a:t>
            </a:r>
          </a:p>
          <a:p>
            <a:pPr rtl="0"/>
            <a:r>
              <a:rPr lang="en-US" sz="1200" b="0" i="1" u="none" strike="noStrike" kern="1200" baseline="0" dirty="0">
                <a:solidFill>
                  <a:schemeClr val="tx1"/>
                </a:solidFill>
                <a:latin typeface="Arial" panose="020B0604020202020204" pitchFamily="34" charset="0"/>
                <a:ea typeface="+mn-ea"/>
                <a:cs typeface="+mn-cs"/>
              </a:rPr>
              <a:t>And Jesus went about all Galilee, teaching in their synagogues, </a:t>
            </a:r>
            <a:r>
              <a:rPr lang="en-US" sz="1200" b="1" i="1" u="none" strike="noStrike" kern="1200" baseline="0" dirty="0">
                <a:solidFill>
                  <a:schemeClr val="tx1"/>
                </a:solidFill>
                <a:latin typeface="Arial" panose="020B0604020202020204" pitchFamily="34" charset="0"/>
                <a:ea typeface="+mn-ea"/>
                <a:cs typeface="+mn-cs"/>
              </a:rPr>
              <a:t>preaching the gospel of the kingdom</a:t>
            </a:r>
            <a:r>
              <a:rPr lang="en-US" sz="1200" b="0" i="1" u="none" strike="noStrike" kern="1200" baseline="0" dirty="0">
                <a:solidFill>
                  <a:schemeClr val="tx1"/>
                </a:solidFill>
                <a:latin typeface="Arial" panose="020B0604020202020204" pitchFamily="34" charset="0"/>
                <a:ea typeface="+mn-ea"/>
                <a:cs typeface="+mn-cs"/>
              </a:rPr>
              <a:t>, and healing all kinds of sickness and all kinds of disease among the people. </a:t>
            </a:r>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Matthew 4:23</a:t>
            </a:r>
            <a:r>
              <a:rPr lang="en-US" sz="1200" b="0" i="0" u="none" strike="noStrike" kern="1200" baseline="0" dirty="0">
                <a:solidFill>
                  <a:schemeClr val="tx1"/>
                </a:solidFill>
                <a:latin typeface="Arial" panose="020B0604020202020204" pitchFamily="34" charset="0"/>
                <a:ea typeface="+mn-ea"/>
                <a:cs typeface="+mn-cs"/>
              </a:rPr>
              <a:t>)</a:t>
            </a:r>
          </a:p>
          <a:p>
            <a:pPr rtl="0"/>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pPr rtl="0"/>
            <a:endParaRPr lang="en-US" sz="1200" b="0" i="0" u="none" strike="noStrike" kern="1200" baseline="0" dirty="0">
              <a:solidFill>
                <a:schemeClr val="tx1"/>
              </a:solidFill>
              <a:latin typeface="Arial" panose="020B0604020202020204" pitchFamily="34" charset="0"/>
              <a:ea typeface="+mn-ea"/>
              <a:cs typeface="+mn-cs"/>
            </a:endParaRPr>
          </a:p>
          <a:p>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en-US" sz="1200" b="0" i="1" u="none" strike="noStrike" kern="1200" baseline="0" dirty="0">
                <a:solidFill>
                  <a:schemeClr val="tx1"/>
                </a:solidFill>
                <a:latin typeface="Arial" panose="020B0604020202020204" pitchFamily="34" charset="0"/>
                <a:ea typeface="+mn-ea"/>
                <a:cs typeface="+mn-cs"/>
              </a:rPr>
              <a:t>    </a:t>
            </a:r>
            <a:r>
              <a:rPr lang="en-US" sz="1200" b="0" i="0" u="none" strike="noStrike" kern="1200" baseline="0" dirty="0">
                <a:solidFill>
                  <a:schemeClr val="tx1"/>
                </a:solidFill>
                <a:latin typeface="Arial" panose="020B0604020202020204" pitchFamily="34" charset="0"/>
                <a:ea typeface="+mn-ea"/>
                <a:cs typeface="+mn-cs"/>
              </a:rPr>
              <a:t>1. The righteousness of the scribes and the Pharisees was built upon man’s interpretation of the Law of Moses.</a:t>
            </a:r>
          </a:p>
          <a:p>
            <a:pPr algn="just" rtl="0"/>
            <a:r>
              <a:rPr lang="en-US" sz="1200" b="0" i="0" u="none" strike="noStrike" kern="1200" baseline="0" dirty="0">
                <a:solidFill>
                  <a:schemeClr val="tx1"/>
                </a:solidFill>
                <a:latin typeface="Arial" panose="020B0604020202020204" pitchFamily="34" charset="0"/>
                <a:ea typeface="+mn-ea"/>
                <a:cs typeface="+mn-cs"/>
              </a:rPr>
              <a:t>    2. There was nothing wrong with the Law of Moses other than it ended with the coming of John!</a:t>
            </a:r>
          </a:p>
          <a:p>
            <a:pPr algn="just" rtl="0"/>
            <a:r>
              <a:rPr lang="en-US" sz="1200" b="0" i="0" u="none" strike="noStrike" kern="1200" baseline="0" dirty="0">
                <a:solidFill>
                  <a:schemeClr val="tx1"/>
                </a:solidFill>
                <a:latin typeface="Arial" panose="020B0604020202020204" pitchFamily="34" charset="0"/>
                <a:ea typeface="+mn-ea"/>
                <a:cs typeface="+mn-cs"/>
              </a:rPr>
              <a:t>    3. Even before the coming of John, the Jewish people could not keep and comply with he Law of Moses.</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&gt;&gt;&gt;&gt;&gt;&gt;&gt;&gt;&gt;&gt;&gt;&gt;&gt;&gt;&gt;&gt;&gt;&gt;&gt;&gt;&gt;&gt;&gt;&gt;&gt;</a:t>
            </a:r>
          </a:p>
          <a:p>
            <a:pPr algn="just" rtl="0"/>
            <a:r>
              <a:rPr lang="en-US" sz="1200" b="0" i="1" u="none" strike="noStrike" kern="1200" baseline="0" dirty="0">
                <a:solidFill>
                  <a:schemeClr val="tx1"/>
                </a:solidFill>
                <a:latin typeface="Arial" panose="020B0604020202020204" pitchFamily="34" charset="0"/>
                <a:ea typeface="+mn-ea"/>
                <a:cs typeface="+mn-cs"/>
              </a:rPr>
              <a:t>Whoever therefore breaks one of the least of these commandments, and teaches men so, shall be called least in the </a:t>
            </a:r>
            <a:r>
              <a:rPr lang="en-US" sz="1200" b="1" i="1" u="none" strike="noStrike" kern="1200" baseline="0" dirty="0">
                <a:solidFill>
                  <a:schemeClr val="tx1"/>
                </a:solidFill>
                <a:latin typeface="Arial" panose="020B0604020202020204" pitchFamily="34" charset="0"/>
                <a:ea typeface="+mn-ea"/>
                <a:cs typeface="+mn-cs"/>
              </a:rPr>
              <a:t>kingdom of heaven</a:t>
            </a:r>
            <a:r>
              <a:rPr lang="en-US" sz="1200" b="0" i="1" u="none" strike="noStrike" kern="1200" baseline="0" dirty="0">
                <a:solidFill>
                  <a:schemeClr val="tx1"/>
                </a:solidFill>
                <a:latin typeface="Arial" panose="020B0604020202020204" pitchFamily="34" charset="0"/>
                <a:ea typeface="+mn-ea"/>
                <a:cs typeface="+mn-cs"/>
              </a:rPr>
              <a:t>; but whoever does and teaches them, he shall be called great in the </a:t>
            </a:r>
            <a:r>
              <a:rPr lang="en-US" sz="1200" b="1" i="1" u="none" strike="noStrike" kern="1200" baseline="0" dirty="0">
                <a:solidFill>
                  <a:schemeClr val="tx1"/>
                </a:solidFill>
                <a:latin typeface="Arial" panose="020B0604020202020204" pitchFamily="34" charset="0"/>
                <a:ea typeface="+mn-ea"/>
                <a:cs typeface="+mn-cs"/>
              </a:rPr>
              <a:t>kingdom of heaven</a:t>
            </a:r>
            <a:r>
              <a:rPr lang="en-US" sz="1200" b="0" i="1" u="none" strike="noStrike" kern="1200" baseline="0" dirty="0">
                <a:solidFill>
                  <a:schemeClr val="tx1"/>
                </a:solidFill>
                <a:latin typeface="Arial" panose="020B0604020202020204" pitchFamily="34" charset="0"/>
                <a:ea typeface="+mn-ea"/>
                <a:cs typeface="+mn-cs"/>
              </a:rPr>
              <a:t>. For I say to you, that unless your righteousness exceeds the righteousness of the scribes and Pharisees, you will by no means enter the </a:t>
            </a:r>
            <a:r>
              <a:rPr lang="en-US" sz="1200" b="1" i="1" u="none" strike="noStrike" kern="1200" baseline="0" dirty="0">
                <a:solidFill>
                  <a:schemeClr val="tx1"/>
                </a:solidFill>
                <a:latin typeface="Arial" panose="020B0604020202020204" pitchFamily="34" charset="0"/>
                <a:ea typeface="+mn-ea"/>
                <a:cs typeface="+mn-cs"/>
              </a:rPr>
              <a:t>kingdom of heaven</a:t>
            </a:r>
            <a:r>
              <a:rPr lang="en-US" sz="1200" b="0" i="1" u="none" strike="noStrike" kern="1200" baseline="0" dirty="0">
                <a:solidFill>
                  <a:schemeClr val="tx1"/>
                </a:solidFill>
                <a:latin typeface="Arial" panose="020B0604020202020204" pitchFamily="34" charset="0"/>
                <a:ea typeface="+mn-ea"/>
                <a:cs typeface="+mn-cs"/>
              </a:rPr>
              <a:t>. </a:t>
            </a:r>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Matthew 5:19-20</a:t>
            </a:r>
            <a:r>
              <a:rPr lang="en-US" sz="1200" b="0" i="0" u="none" strike="noStrike" kern="1200" baseline="0" dirty="0">
                <a:solidFill>
                  <a:schemeClr val="tx1"/>
                </a:solidFill>
                <a:latin typeface="Arial" panose="020B0604020202020204" pitchFamily="34" charset="0"/>
                <a:ea typeface="+mn-ea"/>
                <a:cs typeface="+mn-cs"/>
              </a:rPr>
              <a:t>)</a:t>
            </a:r>
          </a:p>
          <a:p>
            <a:pPr rtl="0"/>
            <a:endParaRPr lang="en-US" sz="1200" b="0" i="0" u="none" strike="noStrike" kern="1200" baseline="0" dirty="0">
              <a:solidFill>
                <a:schemeClr val="tx1"/>
              </a:solidFill>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6361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Arial" panose="020B0604020202020204" pitchFamily="34" charset="0"/>
                <a:ea typeface="+mn-ea"/>
                <a:cs typeface="+mn-cs"/>
              </a:rPr>
              <a:t>    1. Jesus taught the Kingdom of God even when He was teaching the apostles to pray, He knew that the kingdom would come after His death, burial and resurrection, so He instructed them to pray for it’s coming.</a:t>
            </a:r>
          </a:p>
          <a:p>
            <a:pPr rtl="0"/>
            <a:r>
              <a:rPr lang="en-US" sz="1200" b="0" i="1" u="none" strike="noStrike" kern="1200" baseline="0" dirty="0">
                <a:solidFill>
                  <a:schemeClr val="tx1"/>
                </a:solidFill>
                <a:latin typeface="Arial" panose="020B0604020202020204" pitchFamily="34" charset="0"/>
                <a:ea typeface="+mn-ea"/>
                <a:cs typeface="+mn-cs"/>
              </a:rPr>
              <a:t>In this manner, therefore, pray: Our Father in heaven, Hallowed be Your name. </a:t>
            </a:r>
            <a:r>
              <a:rPr lang="en-US" sz="1200" b="1" i="1" u="none" strike="noStrike" kern="1200" baseline="0" dirty="0">
                <a:solidFill>
                  <a:schemeClr val="tx1"/>
                </a:solidFill>
                <a:latin typeface="Arial" panose="020B0604020202020204" pitchFamily="34" charset="0"/>
                <a:ea typeface="+mn-ea"/>
                <a:cs typeface="+mn-cs"/>
              </a:rPr>
              <a:t>Your kingdom come</a:t>
            </a:r>
            <a:r>
              <a:rPr lang="en-US" sz="1200" b="0" i="1" u="none" strike="noStrike" kern="1200" baseline="0" dirty="0">
                <a:solidFill>
                  <a:schemeClr val="tx1"/>
                </a:solidFill>
                <a:latin typeface="Arial" panose="020B0604020202020204" pitchFamily="34" charset="0"/>
                <a:ea typeface="+mn-ea"/>
                <a:cs typeface="+mn-cs"/>
              </a:rPr>
              <a:t>. Your will be done On earth as it is in heaven. </a:t>
            </a:r>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Matthew 6:9-10</a:t>
            </a:r>
            <a:r>
              <a:rPr lang="en-US" sz="1200" b="0" i="0" u="none" strike="noStrike" kern="1200" baseline="0" dirty="0">
                <a:solidFill>
                  <a:schemeClr val="tx1"/>
                </a:solidFill>
                <a:latin typeface="Arial" panose="020B0604020202020204" pitchFamily="34" charset="0"/>
                <a:ea typeface="+mn-ea"/>
                <a:cs typeface="+mn-cs"/>
              </a:rPr>
              <a:t>)</a:t>
            </a:r>
          </a:p>
          <a:p>
            <a:pPr rtl="0"/>
            <a:r>
              <a:rPr lang="en-US" sz="1200" b="0" i="0" u="none" strike="noStrike" kern="1200" baseline="0" dirty="0">
                <a:solidFill>
                  <a:schemeClr val="tx1"/>
                </a:solidFill>
                <a:latin typeface="Arial" panose="020B0604020202020204" pitchFamily="34" charset="0"/>
                <a:ea typeface="+mn-ea"/>
                <a:cs typeface="+mn-cs"/>
              </a:rPr>
              <a:t>&gt;&gt;&gt;&gt;&gt;&gt;&gt;&gt;&gt;&gt;&gt;&gt;&gt;&gt;&gt;&gt;&gt;&gt;&gt;&gt;&gt;&gt;&gt;&gt;&gt;&gt;</a:t>
            </a:r>
          </a:p>
          <a:p>
            <a:pPr rtl="0"/>
            <a:r>
              <a:rPr lang="en-US" sz="1200" b="0" i="0" u="none" strike="noStrike" kern="1200" baseline="0" dirty="0">
                <a:solidFill>
                  <a:schemeClr val="tx1"/>
                </a:solidFill>
                <a:latin typeface="Arial" panose="020B0604020202020204" pitchFamily="34" charset="0"/>
                <a:ea typeface="+mn-ea"/>
                <a:cs typeface="+mn-cs"/>
              </a:rPr>
              <a:t>    2. Jesus taught the disciples not to care for the things of this world because they will not matter after death, He wanted them to take care of their souls.</a:t>
            </a:r>
          </a:p>
          <a:p>
            <a:pPr rtl="0"/>
            <a:r>
              <a:rPr lang="en-US" sz="1200" b="0" i="0" u="none" strike="noStrike" kern="1200" baseline="0" dirty="0">
                <a:solidFill>
                  <a:schemeClr val="tx1"/>
                </a:solidFill>
                <a:latin typeface="Arial" panose="020B0604020202020204" pitchFamily="34" charset="0"/>
                <a:ea typeface="+mn-ea"/>
                <a:cs typeface="+mn-cs"/>
              </a:rPr>
              <a:t>But seek first </a:t>
            </a:r>
            <a:r>
              <a:rPr lang="en-US" sz="1200" b="1" i="0" u="none" strike="noStrike" kern="1200" baseline="0" dirty="0">
                <a:solidFill>
                  <a:schemeClr val="tx1"/>
                </a:solidFill>
                <a:latin typeface="Arial" panose="020B0604020202020204" pitchFamily="34" charset="0"/>
                <a:ea typeface="+mn-ea"/>
                <a:cs typeface="+mn-cs"/>
              </a:rPr>
              <a:t>the kingdom of God </a:t>
            </a:r>
            <a:r>
              <a:rPr lang="en-US" sz="1200" b="0" i="0" u="none" strike="noStrike" kern="1200" baseline="0" dirty="0">
                <a:solidFill>
                  <a:schemeClr val="tx1"/>
                </a:solidFill>
                <a:latin typeface="Arial" panose="020B0604020202020204" pitchFamily="34" charset="0"/>
                <a:ea typeface="+mn-ea"/>
                <a:cs typeface="+mn-cs"/>
              </a:rPr>
              <a:t>and His righteousness, and all these things shall be added to you. (</a:t>
            </a:r>
            <a:r>
              <a:rPr lang="en-US" sz="1200" b="1" i="0" u="none" strike="noStrike" kern="1200" baseline="0" dirty="0">
                <a:solidFill>
                  <a:schemeClr val="tx1"/>
                </a:solidFill>
                <a:latin typeface="Arial" panose="020B0604020202020204" pitchFamily="34" charset="0"/>
                <a:ea typeface="+mn-ea"/>
                <a:cs typeface="+mn-cs"/>
              </a:rPr>
              <a:t>Matthew 6:33</a:t>
            </a:r>
            <a:r>
              <a:rPr lang="en-US" sz="1200" b="0" i="0" u="none" strike="noStrike" kern="1200" baseline="0" dirty="0">
                <a:solidFill>
                  <a:schemeClr val="tx1"/>
                </a:solidFill>
                <a:latin typeface="Arial" panose="020B0604020202020204" pitchFamily="34" charset="0"/>
                <a:ea typeface="+mn-ea"/>
                <a:cs typeface="+mn-cs"/>
              </a:rPr>
              <a:t>)</a:t>
            </a:r>
          </a:p>
          <a:p>
            <a:pPr rtl="0"/>
            <a:endParaRPr lang="en-US" sz="1200" b="0" i="0" u="none" strike="noStrike" kern="1200" baseline="0" dirty="0">
              <a:solidFill>
                <a:schemeClr val="tx1"/>
              </a:solidFill>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9116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 Jesus knew and warned the disciples that there would be hypocrites and liars. </a:t>
            </a:r>
          </a:p>
          <a:p>
            <a:r>
              <a:rPr lang="en-US" dirty="0"/>
              <a:t>    2. He know that many would try to enter the church for destructive purposes and warned the about the future of these people.</a:t>
            </a:r>
          </a:p>
          <a:p>
            <a:r>
              <a:rPr lang="en-US" dirty="0"/>
              <a:t>&gt;&gt;&gt;&gt;&gt;&gt;&gt;&gt;&gt;&gt;&gt;&gt;&gt;&gt;&gt;&gt;&gt;&gt;&gt;&gt;&gt;&gt;&gt;</a:t>
            </a:r>
          </a:p>
          <a:p>
            <a:pPr rtl="0"/>
            <a:r>
              <a:rPr lang="en-US" sz="1200" b="0" i="1" u="none" strike="noStrike" kern="1200" baseline="0" dirty="0">
                <a:solidFill>
                  <a:schemeClr val="tx1"/>
                </a:solidFill>
                <a:latin typeface="Arial" panose="020B0604020202020204" pitchFamily="34" charset="0"/>
                <a:ea typeface="+mn-ea"/>
                <a:cs typeface="+mn-cs"/>
              </a:rPr>
              <a:t>"Not everyone who says to Me, 'Lord, Lord,' shall enter </a:t>
            </a:r>
            <a:r>
              <a:rPr lang="en-US" sz="1200" b="0" i="1" u="none" strike="noStrike" kern="1200" baseline="0" dirty="0">
                <a:solidFill>
                  <a:srgbClr val="FF0000"/>
                </a:solidFill>
                <a:latin typeface="Arial" panose="020B0604020202020204" pitchFamily="34" charset="0"/>
                <a:ea typeface="+mn-ea"/>
                <a:cs typeface="+mn-cs"/>
              </a:rPr>
              <a:t>the </a:t>
            </a:r>
            <a:r>
              <a:rPr lang="en-US" sz="1200" b="1" i="1" u="none" strike="noStrike" kern="1200" baseline="0" dirty="0">
                <a:solidFill>
                  <a:srgbClr val="FF0000"/>
                </a:solidFill>
                <a:latin typeface="Arial" panose="020B0604020202020204" pitchFamily="34" charset="0"/>
                <a:ea typeface="+mn-ea"/>
                <a:cs typeface="+mn-cs"/>
              </a:rPr>
              <a:t>kingdom of heaven</a:t>
            </a:r>
            <a:r>
              <a:rPr lang="en-US" sz="1200" b="0" i="1" u="none" strike="noStrike" kern="1200" baseline="0" dirty="0">
                <a:solidFill>
                  <a:schemeClr val="tx1"/>
                </a:solidFill>
                <a:latin typeface="Arial" panose="020B0604020202020204" pitchFamily="34" charset="0"/>
                <a:ea typeface="+mn-ea"/>
                <a:cs typeface="+mn-cs"/>
              </a:rPr>
              <a:t>, but he who does the will of My Father in heaven. </a:t>
            </a:r>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Matthew 7:21</a:t>
            </a:r>
            <a:r>
              <a:rPr lang="en-US" sz="1200" b="0" i="0" u="none" strike="noStrike" kern="1200" baseline="0" dirty="0">
                <a:solidFill>
                  <a:schemeClr val="tx1"/>
                </a:solidFill>
                <a:latin typeface="Arial" panose="020B0604020202020204" pitchFamily="34" charset="0"/>
                <a:ea typeface="+mn-ea"/>
                <a:cs typeface="+mn-cs"/>
              </a:rPr>
              <a:t>)</a:t>
            </a:r>
          </a:p>
          <a:p>
            <a:pPr rtl="0"/>
            <a:endParaRPr lang="en-US" sz="1200" b="0" i="0" u="none" strike="noStrike" kern="1200" baseline="0" dirty="0">
              <a:solidFill>
                <a:schemeClr val="tx1"/>
              </a:solidFill>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6646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Arial" panose="020B0604020202020204" pitchFamily="34" charset="0"/>
                <a:ea typeface="+mn-ea"/>
                <a:cs typeface="+mn-cs"/>
              </a:rPr>
              <a:t>    1. Jesus took the solution directly to the problem, teaching in the Jewish synagogue as well as the population at large.</a:t>
            </a:r>
          </a:p>
          <a:p>
            <a:pPr rtl="0"/>
            <a:r>
              <a:rPr lang="en-US" sz="1200" b="0" i="0" u="none" strike="noStrike" kern="1200" baseline="0" dirty="0">
                <a:solidFill>
                  <a:schemeClr val="tx1"/>
                </a:solidFill>
                <a:latin typeface="Arial" panose="020B0604020202020204" pitchFamily="34" charset="0"/>
                <a:ea typeface="+mn-ea"/>
                <a:cs typeface="+mn-cs"/>
              </a:rPr>
              <a:t>Then Jesus went about all the cities and villages, teaching in their synagogues, preaching </a:t>
            </a:r>
            <a:r>
              <a:rPr lang="en-US" sz="1200" b="1" i="0" u="none" strike="noStrike" kern="1200" baseline="0" dirty="0">
                <a:solidFill>
                  <a:schemeClr val="tx1"/>
                </a:solidFill>
                <a:latin typeface="Arial" panose="020B0604020202020204" pitchFamily="34" charset="0"/>
                <a:ea typeface="+mn-ea"/>
                <a:cs typeface="+mn-cs"/>
              </a:rPr>
              <a:t>the gospel of the kingdom</a:t>
            </a:r>
            <a:r>
              <a:rPr lang="en-US" sz="1200" b="0" i="0" u="none" strike="noStrike" kern="1200" baseline="0" dirty="0">
                <a:solidFill>
                  <a:schemeClr val="tx1"/>
                </a:solidFill>
                <a:latin typeface="Arial" panose="020B0604020202020204" pitchFamily="34" charset="0"/>
                <a:ea typeface="+mn-ea"/>
                <a:cs typeface="+mn-cs"/>
              </a:rPr>
              <a:t>, and healing every sickness and every disease among the people. (</a:t>
            </a:r>
            <a:r>
              <a:rPr lang="en-US" sz="1200" b="1" i="0" u="none" strike="noStrike" kern="1200" baseline="0" dirty="0">
                <a:solidFill>
                  <a:schemeClr val="tx1"/>
                </a:solidFill>
                <a:latin typeface="Arial" panose="020B0604020202020204" pitchFamily="34" charset="0"/>
                <a:ea typeface="+mn-ea"/>
                <a:cs typeface="+mn-cs"/>
              </a:rPr>
              <a:t>Matthew 9:35</a:t>
            </a:r>
            <a:r>
              <a:rPr lang="en-US" sz="1200" b="0" i="0" u="none" strike="noStrike" kern="1200" baseline="0" dirty="0">
                <a:solidFill>
                  <a:schemeClr val="tx1"/>
                </a:solidFill>
                <a:latin typeface="Arial" panose="020B0604020202020204" pitchFamily="34" charset="0"/>
                <a:ea typeface="+mn-ea"/>
                <a:cs typeface="+mn-cs"/>
              </a:rPr>
              <a:t>)</a:t>
            </a:r>
          </a:p>
          <a:p>
            <a:pPr rtl="0"/>
            <a:r>
              <a:rPr lang="en-US" sz="1200" b="0" i="0" u="none" strike="noStrike" kern="1200" baseline="0" dirty="0">
                <a:solidFill>
                  <a:schemeClr val="tx1"/>
                </a:solidFill>
                <a:latin typeface="Arial" panose="020B0604020202020204" pitchFamily="34" charset="0"/>
                <a:ea typeface="+mn-ea"/>
                <a:cs typeface="+mn-cs"/>
              </a:rPr>
              <a:t>&gt;&gt;&gt;&gt;&gt;&gt;&gt;&gt;&gt;&gt;&gt;&gt;&gt;&gt;&gt;&gt;&gt;&gt;&gt;&gt;&gt;&gt;&gt;&gt;&gt;&gt;&gt;&gt;&gt;</a:t>
            </a:r>
          </a:p>
          <a:p>
            <a:pPr rtl="0"/>
            <a:r>
              <a:rPr lang="en-US" sz="1200" b="0" i="0" u="none" strike="noStrike" kern="1200" baseline="0" dirty="0">
                <a:solidFill>
                  <a:schemeClr val="tx1"/>
                </a:solidFill>
                <a:latin typeface="Arial" panose="020B0604020202020204" pitchFamily="34" charset="0"/>
                <a:ea typeface="+mn-ea"/>
                <a:cs typeface="+mn-cs"/>
              </a:rPr>
              <a:t>And as you go, preach, saying, </a:t>
            </a:r>
            <a:r>
              <a:rPr lang="en-US" sz="1200" b="1" i="0" u="none" strike="noStrike" kern="1200" baseline="0" dirty="0">
                <a:solidFill>
                  <a:schemeClr val="tx1"/>
                </a:solidFill>
                <a:latin typeface="Arial" panose="020B0604020202020204" pitchFamily="34" charset="0"/>
                <a:ea typeface="+mn-ea"/>
                <a:cs typeface="+mn-cs"/>
              </a:rPr>
              <a:t>'The kingdom of heaven </a:t>
            </a:r>
            <a:r>
              <a:rPr lang="en-US" sz="1200" b="0" i="0" u="none" strike="noStrike" kern="1200" baseline="0" dirty="0">
                <a:solidFill>
                  <a:schemeClr val="tx1"/>
                </a:solidFill>
                <a:latin typeface="Arial" panose="020B0604020202020204" pitchFamily="34" charset="0"/>
                <a:ea typeface="+mn-ea"/>
                <a:cs typeface="+mn-cs"/>
              </a:rPr>
              <a:t>is at hand.' (</a:t>
            </a:r>
            <a:r>
              <a:rPr lang="en-US" sz="1200" b="1" i="0" u="none" strike="noStrike" kern="1200" baseline="0" dirty="0">
                <a:solidFill>
                  <a:schemeClr val="tx1"/>
                </a:solidFill>
                <a:latin typeface="Arial" panose="020B0604020202020204" pitchFamily="34" charset="0"/>
                <a:ea typeface="+mn-ea"/>
                <a:cs typeface="+mn-cs"/>
              </a:rPr>
              <a:t>Matthew 10:7</a:t>
            </a:r>
            <a:r>
              <a:rPr lang="en-US" sz="1200" b="0" i="0" u="none" strike="noStrike" kern="1200" baseline="0" dirty="0">
                <a:solidFill>
                  <a:schemeClr val="tx1"/>
                </a:solidFill>
                <a:latin typeface="Arial" panose="020B0604020202020204" pitchFamily="34" charset="0"/>
                <a:ea typeface="+mn-ea"/>
                <a:cs typeface="+mn-cs"/>
              </a:rPr>
              <a:t>)</a:t>
            </a:r>
          </a:p>
          <a:p>
            <a:pPr rtl="0"/>
            <a:endParaRPr lang="en-US" sz="1200" b="0" i="0" u="none" strike="noStrike" kern="1200" baseline="0" dirty="0">
              <a:solidFill>
                <a:schemeClr val="tx1"/>
              </a:solidFill>
              <a:latin typeface="Arial" panose="020B0604020202020204" pitchFamily="34" charset="0"/>
              <a:ea typeface="+mn-ea"/>
              <a:cs typeface="+mn-cs"/>
            </a:endParaRPr>
          </a:p>
          <a:p>
            <a:pPr rtl="0"/>
            <a:endParaRPr lang="en-US" sz="1200" b="0" i="0" u="none" strike="noStrike" kern="1200" baseline="0" dirty="0">
              <a:solidFill>
                <a:schemeClr val="tx1"/>
              </a:solidFill>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38394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1. </a:t>
            </a:r>
            <a:r>
              <a:rPr lang="en-US" altLang="en-US" sz="1200" dirty="0"/>
              <a:t>Before, Through, and After the Sermon on the mount, the theme is </a:t>
            </a:r>
            <a:r>
              <a:rPr lang="en-US" altLang="en-US" sz="1200" b="1" dirty="0">
                <a:solidFill>
                  <a:srgbClr val="FF0000"/>
                </a:solidFill>
              </a:rPr>
              <a:t>the Kingdom of Heaven</a:t>
            </a:r>
            <a:r>
              <a:rPr lang="en-US" altLang="en-US" sz="1200" dirty="0"/>
              <a:t>, not the Law of Moses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586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76341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5E3A3E9-6747-4ECD-B119-84056F38BACB}"/>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382868-E3B9-4DE6-83C7-0942D80DFE2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8962" name="Rectangle 2">
            <a:extLst>
              <a:ext uri="{FF2B5EF4-FFF2-40B4-BE49-F238E27FC236}">
                <a16:creationId xmlns:a16="http://schemas.microsoft.com/office/drawing/2014/main" id="{920206B5-38DF-414E-BDC7-309FCC76C70A}"/>
              </a:ext>
            </a:extLst>
          </p:cNvPr>
          <p:cNvSpPr>
            <a:spLocks noGrp="1" noRot="1" noChangeAspect="1" noChangeArrowheads="1" noTextEdit="1"/>
          </p:cNvSpPr>
          <p:nvPr>
            <p:ph type="sldImg"/>
          </p:nvPr>
        </p:nvSpPr>
        <p:spPr>
          <a:xfrm>
            <a:off x="381000" y="685800"/>
            <a:ext cx="6096000" cy="3429000"/>
          </a:xfrm>
          <a:ln/>
        </p:spPr>
      </p:sp>
      <p:sp>
        <p:nvSpPr>
          <p:cNvPr id="168963" name="Rectangle 3">
            <a:extLst>
              <a:ext uri="{FF2B5EF4-FFF2-40B4-BE49-F238E27FC236}">
                <a16:creationId xmlns:a16="http://schemas.microsoft.com/office/drawing/2014/main" id="{7748D1F5-E27A-48C9-8B94-D7B6B6878BDF}"/>
              </a:ext>
            </a:extLst>
          </p:cNvPr>
          <p:cNvSpPr>
            <a:spLocks noGrp="1" noChangeArrowheads="1"/>
          </p:cNvSpPr>
          <p:nvPr>
            <p:ph type="body" idx="1"/>
          </p:nvPr>
        </p:nvSpPr>
        <p:spPr/>
        <p:txBody>
          <a:bodyPr/>
          <a:lstStyle/>
          <a:p>
            <a:r>
              <a:rPr lang="en-US" altLang="en-US" dirty="0"/>
              <a:t>    1. The Beatitudes begin and end with “for theirs is the kingdom of Heaven”. </a:t>
            </a:r>
          </a:p>
          <a:p>
            <a:r>
              <a:rPr lang="en-US" altLang="en-US" dirty="0"/>
              <a:t>    2. This is the main emphasis. </a:t>
            </a:r>
          </a:p>
          <a:p>
            <a:r>
              <a:rPr lang="en-US" altLang="en-US" dirty="0"/>
              <a:t>    3. </a:t>
            </a:r>
            <a:r>
              <a:rPr lang="en-US" altLang="en-US" b="1" dirty="0"/>
              <a:t>Inclusio</a:t>
            </a:r>
            <a:r>
              <a:rPr lang="en-US" altLang="en-US" dirty="0"/>
              <a:t> is the Latin word for inclusion. </a:t>
            </a:r>
          </a:p>
          <a:p>
            <a:r>
              <a:rPr lang="en-US" altLang="en-US" dirty="0"/>
              <a:t>    4. An inclusio is a fairly common literary device, esp. in the O.T., they acts as bookends to draw attention to what is included. </a:t>
            </a:r>
          </a:p>
          <a:p>
            <a:r>
              <a:rPr lang="en-US" altLang="en-US" dirty="0"/>
              <a:t>    5. The fact that “kingdom of heaven” is used shows what is being emphasized by the teaching. </a:t>
            </a:r>
          </a:p>
          <a:p>
            <a:r>
              <a:rPr lang="en-US" altLang="en-US" dirty="0"/>
              <a:t>&gt;&gt;&gt;&gt;&gt;&gt;&gt;&gt;&gt;&gt;&gt;&gt;&gt;&gt;&gt;&gt;&gt;&gt;&gt;&gt;&gt;&gt;&gt;</a:t>
            </a:r>
          </a:p>
          <a:p>
            <a:pPr rtl="0"/>
            <a:r>
              <a:rPr lang="en-US" sz="1200" b="0" i="1" u="none" strike="noStrike" kern="1200" baseline="0" dirty="0">
                <a:solidFill>
                  <a:schemeClr val="tx1"/>
                </a:solidFill>
                <a:latin typeface="Arial" panose="020B0604020202020204" pitchFamily="34" charset="0"/>
                <a:ea typeface="+mn-ea"/>
                <a:cs typeface="+mn-cs"/>
              </a:rPr>
              <a:t>"Blessed are the poor in spirit, For theirs is the kingdom of heaven. </a:t>
            </a:r>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Matthew 5:3</a:t>
            </a:r>
            <a:r>
              <a:rPr lang="en-US" sz="1200" b="0" i="0" u="none" strike="noStrike" kern="1200" baseline="0" dirty="0">
                <a:solidFill>
                  <a:schemeClr val="tx1"/>
                </a:solidFill>
                <a:latin typeface="Arial" panose="020B0604020202020204" pitchFamily="34" charset="0"/>
                <a:ea typeface="+mn-ea"/>
                <a:cs typeface="+mn-cs"/>
              </a:rPr>
              <a:t>)</a:t>
            </a:r>
          </a:p>
          <a:p>
            <a:pPr rtl="0"/>
            <a:r>
              <a:rPr lang="en-US" sz="1200" b="0" i="0" u="none" strike="noStrike" kern="1200" baseline="0" dirty="0">
                <a:solidFill>
                  <a:schemeClr val="tx1"/>
                </a:solidFill>
                <a:latin typeface="Arial" panose="020B0604020202020204" pitchFamily="34" charset="0"/>
                <a:ea typeface="+mn-ea"/>
                <a:cs typeface="+mn-cs"/>
              </a:rPr>
              <a:t>&gt;&gt;&gt;&gt;&gt;&gt;&gt;&gt;&gt;&gt;&gt;&gt;&gt;&gt;&gt;&gt;&gt;&gt;&gt;&gt;&gt;&gt;&gt;</a:t>
            </a:r>
            <a:br>
              <a:rPr lang="en-US" altLang="en-US" i="1" dirty="0"/>
            </a:br>
            <a:r>
              <a:rPr lang="en-US" altLang="en-US" dirty="0"/>
              <a:t>Blessed are those who mourn… the meek… </a:t>
            </a:r>
            <a:br>
              <a:rPr lang="en-US" altLang="en-US" dirty="0"/>
            </a:br>
            <a:r>
              <a:rPr lang="en-US" altLang="en-US" dirty="0"/>
              <a:t>those who hunger and thirst after righteousness… </a:t>
            </a:r>
            <a:br>
              <a:rPr lang="en-US" altLang="en-US" dirty="0"/>
            </a:br>
            <a:r>
              <a:rPr lang="en-US" altLang="en-US" dirty="0"/>
              <a:t>the merciful… the pure in heart… the peacemakers. </a:t>
            </a:r>
            <a:r>
              <a:rPr lang="en-US" altLang="en-US" i="1" dirty="0"/>
              <a:t>Matthew 5:4-9</a:t>
            </a:r>
            <a:endParaRPr lang="en-US" altLang="en-US" dirty="0">
              <a:solidFill>
                <a:schemeClr val="folHlink"/>
              </a:solidFill>
            </a:endParaRPr>
          </a:p>
          <a:p>
            <a:pPr rtl="0"/>
            <a:r>
              <a:rPr lang="en-US" sz="1200" b="0" i="0" u="none" strike="noStrike" kern="1200" baseline="0" dirty="0">
                <a:solidFill>
                  <a:schemeClr val="tx1"/>
                </a:solidFill>
                <a:latin typeface="Arial" panose="020B0604020202020204" pitchFamily="34" charset="0"/>
                <a:ea typeface="+mn-ea"/>
                <a:cs typeface="+mn-cs"/>
              </a:rPr>
              <a:t>&gt;&gt;&gt;&gt;&gt;&gt;&gt;&gt;&gt;&gt;&gt;&gt;&gt;&gt;&gt;&gt;&gt;&gt;&gt;&gt;&gt;&gt;&gt;</a:t>
            </a:r>
          </a:p>
          <a:p>
            <a:pPr rtl="0"/>
            <a:r>
              <a:rPr lang="en-US" sz="1200" b="0" i="1" u="none" strike="noStrike" kern="1200" baseline="0" dirty="0">
                <a:solidFill>
                  <a:schemeClr val="tx1"/>
                </a:solidFill>
                <a:latin typeface="Arial" panose="020B0604020202020204" pitchFamily="34" charset="0"/>
                <a:ea typeface="+mn-ea"/>
                <a:cs typeface="+mn-cs"/>
              </a:rPr>
              <a:t>Blessed are those who are persecuted for righteousness' sake, For theirs is the kingdom of heaven. </a:t>
            </a:r>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Matthew 5:10</a:t>
            </a:r>
            <a:r>
              <a:rPr lang="en-US" sz="1200" b="0" i="0" u="none" strike="noStrike" kern="1200" baseline="0" dirty="0">
                <a:solidFill>
                  <a:schemeClr val="tx1"/>
                </a:solidFill>
                <a:latin typeface="Arial" panose="020B0604020202020204" pitchFamily="34" charset="0"/>
                <a:ea typeface="+mn-ea"/>
                <a:cs typeface="+mn-cs"/>
              </a:rPr>
              <a:t>)</a:t>
            </a:r>
          </a:p>
          <a:p>
            <a:pPr rtl="0"/>
            <a:r>
              <a:rPr lang="en-US" sz="1200" b="0" i="0" u="none" strike="noStrike" kern="1200" baseline="0" dirty="0">
                <a:solidFill>
                  <a:schemeClr val="tx1"/>
                </a:solidFill>
                <a:latin typeface="Arial" panose="020B0604020202020204" pitchFamily="34" charset="0"/>
                <a:ea typeface="+mn-ea"/>
                <a:cs typeface="+mn-cs"/>
              </a:rPr>
              <a:t>&gt;&gt;&gt;&gt;&gt;&gt;&gt;&gt;&gt;&gt;&gt;&gt;&gt;&gt;&gt;&gt;&gt;&gt;&gt;&gt;&gt;&gt;&gt;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0" dirty="0">
                <a:solidFill>
                  <a:srgbClr val="663300"/>
                </a:solidFill>
                <a:latin typeface="ZapfHumnst BT" pitchFamily="34" charset="0"/>
              </a:rPr>
              <a:t>“for theirs is the kingdom of heaven”  is an “inclusio”</a:t>
            </a:r>
          </a:p>
          <a:p>
            <a:pPr rtl="0"/>
            <a:r>
              <a:rPr lang="en-US" sz="1200" b="0" i="0" u="none" strike="noStrike" kern="1200" baseline="0" dirty="0">
                <a:solidFill>
                  <a:schemeClr val="tx1"/>
                </a:solidFill>
                <a:latin typeface="Arial" panose="020B0604020202020204" pitchFamily="34" charset="0"/>
                <a:ea typeface="+mn-ea"/>
                <a:cs typeface="+mn-cs"/>
              </a:rPr>
              <a:t>&gt;&gt;&gt;&gt;&gt;&gt;&gt;&gt;&gt;&gt;&gt;&gt;&gt;&gt;&gt;&gt;&gt;&gt;&gt;&gt;&gt;&gt;&gt;</a:t>
            </a:r>
          </a:p>
          <a:p>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86DE6D-7D97-4788-9AD2-5E257F2C2804}"/>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7D75FE-4FF7-4C70-9930-373F23F40F3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9682" name="Rectangle 2">
            <a:extLst>
              <a:ext uri="{FF2B5EF4-FFF2-40B4-BE49-F238E27FC236}">
                <a16:creationId xmlns:a16="http://schemas.microsoft.com/office/drawing/2014/main" id="{3AE93376-BC94-4E28-83AF-4580F3643859}"/>
              </a:ext>
            </a:extLst>
          </p:cNvPr>
          <p:cNvSpPr>
            <a:spLocks noGrp="1" noRot="1" noChangeAspect="1" noChangeArrowheads="1" noTextEdit="1"/>
          </p:cNvSpPr>
          <p:nvPr>
            <p:ph type="sldImg"/>
          </p:nvPr>
        </p:nvSpPr>
        <p:spPr>
          <a:xfrm>
            <a:off x="381000" y="685800"/>
            <a:ext cx="6096000" cy="3429000"/>
          </a:xfrm>
          <a:ln/>
        </p:spPr>
      </p:sp>
      <p:sp>
        <p:nvSpPr>
          <p:cNvPr id="199683" name="Rectangle 3">
            <a:extLst>
              <a:ext uri="{FF2B5EF4-FFF2-40B4-BE49-F238E27FC236}">
                <a16:creationId xmlns:a16="http://schemas.microsoft.com/office/drawing/2014/main" id="{E03F2658-B080-4E76-AF81-9C3FB94052F2}"/>
              </a:ext>
            </a:extLst>
          </p:cNvPr>
          <p:cNvSpPr>
            <a:spLocks noGrp="1" noChangeArrowheads="1"/>
          </p:cNvSpPr>
          <p:nvPr>
            <p:ph type="body" idx="1"/>
          </p:nvPr>
        </p:nvSpPr>
        <p:spPr/>
        <p:txBody>
          <a:bodyPr/>
          <a:lstStyle/>
          <a:p>
            <a:r>
              <a:rPr lang="en-US" altLang="en-US" dirty="0"/>
              <a:t>    1. There is one objection made for </a:t>
            </a:r>
            <a:r>
              <a:rPr lang="en-US" altLang="en-US" b="1" dirty="0"/>
              <a:t>Matthew 5:5</a:t>
            </a:r>
            <a:r>
              <a:rPr lang="en-US" altLang="en-US" dirty="0"/>
              <a:t>; “</a:t>
            </a:r>
            <a:r>
              <a:rPr lang="en-US" altLang="en-US" i="1" dirty="0"/>
              <a:t>Blessed are the meek, for they shall inherit the earth</a:t>
            </a:r>
            <a:r>
              <a:rPr lang="en-US" altLang="en-US" dirty="0"/>
              <a:t>.</a:t>
            </a:r>
          </a:p>
          <a:p>
            <a:r>
              <a:rPr lang="en-US" altLang="en-US" dirty="0"/>
              <a:t>&gt;&gt;&gt;&gt;&gt;&gt;&gt;&gt;&gt;&gt;&gt;&gt;&gt;&gt;&gt;&gt;&gt;&gt;&gt;&gt;&gt;&gt;</a:t>
            </a:r>
          </a:p>
          <a:p>
            <a:r>
              <a:rPr lang="en-US" altLang="en-US" dirty="0"/>
              <a:t>    2. </a:t>
            </a:r>
            <a:r>
              <a:rPr lang="en-US" altLang="en-US" b="1" dirty="0"/>
              <a:t>Earth</a:t>
            </a:r>
            <a:r>
              <a:rPr lang="en-US" altLang="en-US" dirty="0"/>
              <a:t> is from </a:t>
            </a:r>
            <a:r>
              <a:rPr lang="en-US" altLang="en-US" b="1" dirty="0" err="1"/>
              <a:t>ge</a:t>
            </a:r>
            <a:r>
              <a:rPr lang="en-US" altLang="en-US" dirty="0"/>
              <a:t> {</a:t>
            </a:r>
            <a:r>
              <a:rPr lang="en-US" altLang="en-US" dirty="0" err="1"/>
              <a:t>ghay</a:t>
            </a:r>
            <a:r>
              <a:rPr lang="en-US" altLang="en-US" dirty="0"/>
              <a:t>}, and it can only mean earth or land. </a:t>
            </a:r>
          </a:p>
          <a:p>
            <a:r>
              <a:rPr lang="en-US" altLang="en-US" dirty="0"/>
              <a:t>    3. Samuel G. Dawson, religious author, argues it refers to the land of Israel, part of the promise of the Old Law. </a:t>
            </a:r>
          </a:p>
          <a:p>
            <a:r>
              <a:rPr lang="en-US" altLang="en-US" dirty="0"/>
              <a:t>    4. The fact that the land of Israel is being promised proves this is part of </a:t>
            </a:r>
            <a:r>
              <a:rPr lang="en-US" altLang="en-US" b="1" dirty="0"/>
              <a:t>the Old Law </a:t>
            </a:r>
            <a:r>
              <a:rPr lang="en-US" altLang="en-US" dirty="0"/>
              <a:t>instead of the </a:t>
            </a:r>
            <a:r>
              <a:rPr lang="en-US" altLang="en-US" b="1" dirty="0"/>
              <a:t>New Covenant</a:t>
            </a:r>
            <a:r>
              <a:rPr lang="en-US" altLang="en-US" dirty="0"/>
              <a:t>. </a:t>
            </a:r>
          </a:p>
          <a:p>
            <a:r>
              <a:rPr lang="en-US" altLang="en-US" dirty="0"/>
              <a:t>    5. Is it true that Christians will inherit physical earthly Jerusalem as promised in the Old Testament?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    1. There are </a:t>
            </a:r>
            <a:r>
              <a:rPr lang="en-US" altLang="en-US" dirty="0"/>
              <a:t>Messianic Prophecies Including the Land in the Old Testament.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    2. Note the word Messianic in this descriptor.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i="1" dirty="0"/>
              <a:t>The sun shall no longer be your light by day, nor for brightness shall the moon give light to you; But the Lord will be to you an everlasting light, and your God your glory. </a:t>
            </a:r>
            <a:r>
              <a:rPr lang="en-US" altLang="en-US" sz="1200" i="1" baseline="30000" dirty="0"/>
              <a:t>20</a:t>
            </a:r>
            <a:r>
              <a:rPr lang="en-US" altLang="en-US" sz="1200" i="1" dirty="0"/>
              <a:t> Your sun shall no longer go down, nor shall your moon withdraw itself; For the Lord will be your everlasting light, and the days of your mourning shall be ended. </a:t>
            </a:r>
            <a:r>
              <a:rPr lang="en-US" altLang="en-US" sz="1200" i="1" baseline="30000" dirty="0"/>
              <a:t>21</a:t>
            </a:r>
            <a:r>
              <a:rPr lang="en-US" altLang="en-US" sz="1200" i="1" dirty="0"/>
              <a:t> Also your people shall all be righteous; </a:t>
            </a:r>
            <a:r>
              <a:rPr lang="en-US" altLang="en-US" sz="1200" b="1" i="1" dirty="0">
                <a:solidFill>
                  <a:schemeClr val="folHlink"/>
                </a:solidFill>
              </a:rPr>
              <a:t>They shall inherit the land forever</a:t>
            </a:r>
            <a:r>
              <a:rPr lang="en-US" altLang="en-US" sz="1200" i="1" dirty="0">
                <a:solidFill>
                  <a:schemeClr val="folHlink"/>
                </a:solidFill>
              </a:rPr>
              <a:t>,</a:t>
            </a:r>
            <a:r>
              <a:rPr lang="en-US" altLang="en-US" sz="1200" i="1" dirty="0"/>
              <a:t> the branch of My planting, the work of My hands, that I may be glorified. </a:t>
            </a:r>
            <a:r>
              <a:rPr lang="en-US" altLang="en-US" sz="1200" dirty="0"/>
              <a:t>(</a:t>
            </a:r>
            <a:r>
              <a:rPr lang="en-US" altLang="en-US" sz="1200" b="1" i="1" dirty="0"/>
              <a:t>Isaiah 60:19-21)</a:t>
            </a:r>
            <a:endParaRPr lang="en-US" altLang="en-US" sz="1200" b="1" dirty="0"/>
          </a:p>
          <a:p>
            <a:r>
              <a:rPr lang="en-US" dirty="0"/>
              <a:t>    3. If you leave it in context, Isaiah is talking about the “New Heaven and the New Earth”, not the one that Peter says will be burned up.</a:t>
            </a:r>
          </a:p>
          <a:p>
            <a:pPr rtl="0"/>
            <a:r>
              <a:rPr lang="en-US" sz="1200" b="0" i="1" u="none" strike="noStrike" kern="1200" baseline="0" dirty="0">
                <a:solidFill>
                  <a:schemeClr val="tx1"/>
                </a:solidFill>
                <a:latin typeface="Arial" panose="020B0604020202020204" pitchFamily="34" charset="0"/>
                <a:ea typeface="+mn-ea"/>
                <a:cs typeface="+mn-cs"/>
              </a:rPr>
              <a:t>But the day of the Lord will come as a thief in the night, in which the heavens will pass away with a great noise, and the elements will melt with fervent heat; both the earth and the works that are in it will be burned up.</a:t>
            </a:r>
            <a:r>
              <a:rPr lang="en-US" sz="1200" b="0" i="0" u="none" strike="noStrike" kern="1200" baseline="0" dirty="0">
                <a:solidFill>
                  <a:schemeClr val="tx1"/>
                </a:solidFill>
                <a:latin typeface="Arial" panose="020B0604020202020204" pitchFamily="34" charset="0"/>
                <a:ea typeface="+mn-ea"/>
                <a:cs typeface="+mn-cs"/>
              </a:rPr>
              <a:t> (</a:t>
            </a:r>
            <a:r>
              <a:rPr lang="en-US" sz="1200" b="1" i="0" u="none" strike="noStrike" kern="1200" baseline="0" dirty="0">
                <a:solidFill>
                  <a:schemeClr val="tx1"/>
                </a:solidFill>
                <a:latin typeface="Arial" panose="020B0604020202020204" pitchFamily="34" charset="0"/>
                <a:ea typeface="+mn-ea"/>
                <a:cs typeface="+mn-cs"/>
              </a:rPr>
              <a:t>2 Peter 3:10</a:t>
            </a:r>
            <a:r>
              <a:rPr lang="en-US" sz="1200" b="0" i="0" u="none" strike="noStrike" kern="1200" baseline="0" dirty="0">
                <a:solidFill>
                  <a:schemeClr val="tx1"/>
                </a:solidFill>
                <a:latin typeface="Arial" panose="020B0604020202020204" pitchFamily="34" charset="0"/>
                <a:ea typeface="+mn-ea"/>
                <a:cs typeface="+mn-cs"/>
              </a:rPr>
              <a:t>)</a:t>
            </a:r>
          </a:p>
          <a:p>
            <a:pPr rtl="0"/>
            <a:r>
              <a:rPr lang="en-US" sz="1200" b="0" i="0" u="none" strike="noStrike" kern="1200" baseline="0" dirty="0">
                <a:solidFill>
                  <a:schemeClr val="tx1"/>
                </a:solidFill>
                <a:latin typeface="Arial" panose="020B0604020202020204" pitchFamily="34" charset="0"/>
                <a:ea typeface="+mn-ea"/>
                <a:cs typeface="+mn-cs"/>
              </a:rPr>
              <a:t>    4. What else did Peter say about things for us to look forward to?</a:t>
            </a:r>
            <a:endParaRPr lang="en-US" dirty="0"/>
          </a:p>
          <a:p>
            <a:pPr rtl="0"/>
            <a:r>
              <a:rPr lang="en-US" sz="1200" b="0" i="1" u="none" strike="noStrike" kern="1200" baseline="0" dirty="0">
                <a:solidFill>
                  <a:schemeClr val="tx1"/>
                </a:solidFill>
                <a:latin typeface="Arial" panose="020B0604020202020204" pitchFamily="34" charset="0"/>
                <a:ea typeface="+mn-ea"/>
                <a:cs typeface="+mn-cs"/>
              </a:rPr>
              <a:t>Nevertheless we, according to His promise, look for new heavens and a new earth in which righteousness dwells. </a:t>
            </a:r>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2 Peter 3:13</a:t>
            </a:r>
            <a:r>
              <a:rPr lang="en-US" sz="1200" b="0" i="0" u="none" strike="noStrike" kern="1200" baseline="0" dirty="0">
                <a:solidFill>
                  <a:schemeClr val="tx1"/>
                </a:solidFill>
                <a:latin typeface="Arial" panose="020B0604020202020204" pitchFamily="34" charset="0"/>
                <a:ea typeface="+mn-ea"/>
                <a:cs typeface="+mn-cs"/>
              </a:rPr>
              <a:t>)</a:t>
            </a:r>
          </a:p>
          <a:p>
            <a:pPr rtl="0"/>
            <a:r>
              <a:rPr lang="en-US" sz="1200" b="0" i="0" u="none" strike="noStrike" kern="1200" baseline="0" dirty="0">
                <a:solidFill>
                  <a:schemeClr val="tx1"/>
                </a:solidFill>
                <a:latin typeface="Arial" panose="020B0604020202020204" pitchFamily="34" charset="0"/>
                <a:ea typeface="+mn-ea"/>
                <a:cs typeface="+mn-cs"/>
              </a:rPr>
              <a:t>    5. Peter is obviously way ahead of Dawson in his scripture knowledge.</a:t>
            </a:r>
          </a:p>
          <a:p>
            <a:pPr rtl="0"/>
            <a:endParaRPr lang="en-US" sz="1200" b="0" i="0" u="none" strike="noStrike" kern="1200" baseline="0" dirty="0">
              <a:solidFill>
                <a:schemeClr val="tx1"/>
              </a:solidFill>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5997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D666B42-3A6B-41AF-9E16-85CD9ABC2904}"/>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6AA978-2806-4769-875D-EB0E42B711A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1314" name="Rectangle 2">
            <a:extLst>
              <a:ext uri="{FF2B5EF4-FFF2-40B4-BE49-F238E27FC236}">
                <a16:creationId xmlns:a16="http://schemas.microsoft.com/office/drawing/2014/main" id="{CC7FF814-CF2A-46A3-8C65-9D69EA3A40D3}"/>
              </a:ext>
            </a:extLst>
          </p:cNvPr>
          <p:cNvSpPr>
            <a:spLocks noGrp="1" noRot="1" noChangeAspect="1" noChangeArrowheads="1" noTextEdit="1"/>
          </p:cNvSpPr>
          <p:nvPr>
            <p:ph type="sldImg"/>
          </p:nvPr>
        </p:nvSpPr>
        <p:spPr>
          <a:xfrm>
            <a:off x="381000" y="685800"/>
            <a:ext cx="6096000" cy="3429000"/>
          </a:xfrm>
          <a:ln/>
        </p:spPr>
      </p:sp>
      <p:sp>
        <p:nvSpPr>
          <p:cNvPr id="141315" name="Rectangle 3">
            <a:extLst>
              <a:ext uri="{FF2B5EF4-FFF2-40B4-BE49-F238E27FC236}">
                <a16:creationId xmlns:a16="http://schemas.microsoft.com/office/drawing/2014/main" id="{B7E786F5-8E2A-433D-BE58-7F46BE1BBD93}"/>
              </a:ext>
            </a:extLst>
          </p:cNvPr>
          <p:cNvSpPr>
            <a:spLocks noGrp="1" noChangeArrowheads="1"/>
          </p:cNvSpPr>
          <p:nvPr>
            <p:ph type="body" idx="1"/>
          </p:nvPr>
        </p:nvSpPr>
        <p:spPr/>
        <p:txBody>
          <a:bodyPr/>
          <a:lstStyle/>
          <a:p>
            <a:pPr rtl="0"/>
            <a:r>
              <a:rPr lang="en-US" sz="1200" b="0" i="1" u="none" strike="noStrike" kern="1200" baseline="0" dirty="0">
                <a:solidFill>
                  <a:schemeClr val="tx1"/>
                </a:solidFill>
                <a:latin typeface="Arial" panose="020B0604020202020204" pitchFamily="34" charset="0"/>
                <a:ea typeface="+mn-ea"/>
                <a:cs typeface="+mn-cs"/>
              </a:rPr>
              <a:t>The Gentiles shall see your righteousness, And all kings your glory. You shall be called by a new name, Which the mouth of the LORD will name. You shall also be a crown of glory In the hand of the LORD, And a royal diadem In the hand of your God. You shall no longer be termed Forsaken,  Nor shall your land any more be termed Desolate;  But you shall be called Hephzibah, and your land Beulah; For the LORD delights in you, And your land shall be married. For as a young man marries a virgin, So shall your sons marry you; And as the bridegroom rejoices over the bride, So shall your God rejoice over you. </a:t>
            </a:r>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Isaiah 62:2-5</a:t>
            </a:r>
            <a:r>
              <a:rPr lang="en-US" sz="1200" b="0" i="0" u="none" strike="noStrike" kern="1200" baseline="0" dirty="0">
                <a:solidFill>
                  <a:schemeClr val="tx1"/>
                </a:solidFill>
                <a:latin typeface="Arial" panose="020B0604020202020204" pitchFamily="34" charset="0"/>
                <a:ea typeface="+mn-ea"/>
                <a:cs typeface="+mn-cs"/>
              </a:rPr>
              <a:t>)</a:t>
            </a:r>
          </a:p>
          <a:p>
            <a:pPr rtl="0"/>
            <a:r>
              <a:rPr lang="en-US" sz="1200" b="0" i="0" u="none" strike="noStrike" kern="1200" baseline="0" dirty="0">
                <a:solidFill>
                  <a:schemeClr val="tx1"/>
                </a:solidFill>
                <a:latin typeface="Arial" panose="020B0604020202020204" pitchFamily="34" charset="0"/>
                <a:ea typeface="+mn-ea"/>
                <a:cs typeface="+mn-cs"/>
              </a:rPr>
              <a:t>    1. In relation to the Old Israel, did the Gentiles see their righteousness, were they called by a new name from the mouth of the LORD?  I think not!</a:t>
            </a:r>
          </a:p>
          <a:p>
            <a:pPr rtl="0"/>
            <a:r>
              <a:rPr lang="en-US" sz="1200" b="0" i="0" u="none" strike="noStrike" kern="1200" baseline="0" dirty="0">
                <a:solidFill>
                  <a:schemeClr val="tx1"/>
                </a:solidFill>
                <a:latin typeface="Arial" panose="020B0604020202020204" pitchFamily="34" charset="0"/>
                <a:ea typeface="+mn-ea"/>
                <a:cs typeface="+mn-cs"/>
              </a:rPr>
              <a:t>    2. Old Israel had forsaken God long before He forsook them.</a:t>
            </a:r>
            <a:endParaRPr lang="en-US" altLang="en-US" dirty="0"/>
          </a:p>
          <a:p>
            <a:pPr rtl="0"/>
            <a:r>
              <a:rPr lang="en-US" altLang="en-US" dirty="0"/>
              <a:t>    3. Hephzibah = </a:t>
            </a:r>
            <a:r>
              <a:rPr lang="en-US" sz="1200" b="0" i="1" u="none" strike="noStrike" kern="1200" baseline="0" dirty="0" err="1">
                <a:solidFill>
                  <a:schemeClr val="tx1"/>
                </a:solidFill>
                <a:latin typeface="Arial" panose="020B0604020202020204" pitchFamily="34" charset="0"/>
                <a:ea typeface="+mn-ea"/>
                <a:cs typeface="+mn-cs"/>
              </a:rPr>
              <a:t>khef-tsee</a:t>
            </a:r>
            <a:r>
              <a:rPr lang="en-US" sz="1200" b="0" i="1" u="none" strike="noStrike" kern="1200" baseline="0" dirty="0">
                <a:solidFill>
                  <a:schemeClr val="tx1"/>
                </a:solidFill>
                <a:latin typeface="Arial" panose="020B0604020202020204" pitchFamily="34" charset="0"/>
                <a:ea typeface="+mn-ea"/>
                <a:cs typeface="+mn-cs"/>
              </a:rPr>
              <a:t>' </a:t>
            </a:r>
            <a:r>
              <a:rPr lang="en-US" sz="1200" b="0" i="1" u="none" strike="noStrike" kern="1200" baseline="0" dirty="0" err="1">
                <a:solidFill>
                  <a:schemeClr val="tx1"/>
                </a:solidFill>
                <a:latin typeface="Arial" panose="020B0604020202020204" pitchFamily="34" charset="0"/>
                <a:ea typeface="+mn-ea"/>
                <a:cs typeface="+mn-cs"/>
              </a:rPr>
              <a:t>baw</a:t>
            </a:r>
            <a:r>
              <a:rPr lang="en-US" sz="1200" b="0" i="1" u="none" strike="noStrike" kern="1200" baseline="0" dirty="0">
                <a:solidFill>
                  <a:schemeClr val="tx1"/>
                </a:solidFill>
                <a:latin typeface="Arial" panose="020B0604020202020204" pitchFamily="34" charset="0"/>
                <a:ea typeface="+mn-ea"/>
                <a:cs typeface="+mn-cs"/>
              </a:rPr>
              <a:t>  </a:t>
            </a:r>
            <a:r>
              <a:rPr lang="en-US" sz="1200" b="0" i="0" u="none" strike="noStrike" kern="1200" baseline="0" dirty="0">
                <a:solidFill>
                  <a:schemeClr val="tx1"/>
                </a:solidFill>
                <a:latin typeface="Arial" panose="020B0604020202020204" pitchFamily="34" charset="0"/>
                <a:ea typeface="+mn-ea"/>
                <a:cs typeface="+mn-cs"/>
              </a:rPr>
              <a:t>From </a:t>
            </a:r>
            <a:r>
              <a:rPr lang="en-US" sz="1200" b="1" i="0" u="none" strike="noStrike" kern="1200" baseline="0" dirty="0">
                <a:solidFill>
                  <a:schemeClr val="tx1"/>
                </a:solidFill>
                <a:latin typeface="Arial" panose="020B0604020202020204" pitchFamily="34" charset="0"/>
                <a:ea typeface="+mn-ea"/>
                <a:cs typeface="+mn-cs"/>
              </a:rPr>
              <a:t>H2656</a:t>
            </a:r>
            <a:r>
              <a:rPr lang="en-US" sz="1200" b="0" i="0" u="none" strike="noStrike" kern="1200" baseline="0" dirty="0">
                <a:solidFill>
                  <a:schemeClr val="tx1"/>
                </a:solidFill>
                <a:latin typeface="Arial" panose="020B0604020202020204" pitchFamily="34" charset="0"/>
                <a:ea typeface="+mn-ea"/>
                <a:cs typeface="+mn-cs"/>
              </a:rPr>
              <a:t> </a:t>
            </a:r>
            <a:r>
              <a:rPr lang="en-US" sz="1200" b="0" i="1" u="none" strike="noStrike" kern="1200" baseline="0" dirty="0">
                <a:solidFill>
                  <a:schemeClr val="tx1"/>
                </a:solidFill>
                <a:latin typeface="Arial" panose="020B0604020202020204" pitchFamily="34" charset="0"/>
                <a:ea typeface="+mn-ea"/>
                <a:cs typeface="+mn-cs"/>
              </a:rPr>
              <a:t>my delight</a:t>
            </a:r>
            <a:r>
              <a:rPr lang="en-US" sz="1200" b="0" i="0" u="none" strike="noStrike" kern="1200" baseline="0" dirty="0">
                <a:solidFill>
                  <a:schemeClr val="tx1"/>
                </a:solidFill>
                <a:latin typeface="Arial" panose="020B0604020202020204" pitchFamily="34" charset="0"/>
                <a:ea typeface="+mn-ea"/>
                <a:cs typeface="+mn-cs"/>
              </a:rPr>
              <a:t> (is) </a:t>
            </a:r>
            <a:r>
              <a:rPr lang="en-US" sz="1200" b="0" i="1" u="none" strike="noStrike" kern="1200" baseline="0" dirty="0">
                <a:solidFill>
                  <a:schemeClr val="tx1"/>
                </a:solidFill>
                <a:latin typeface="Arial" panose="020B0604020202020204" pitchFamily="34" charset="0"/>
                <a:ea typeface="+mn-ea"/>
                <a:cs typeface="+mn-cs"/>
              </a:rPr>
              <a:t>in her</a:t>
            </a:r>
            <a:r>
              <a:rPr lang="en-US" sz="1200" b="0" i="0" u="none" strike="noStrike" kern="1200" baseline="0" dirty="0">
                <a:solidFill>
                  <a:schemeClr val="tx1"/>
                </a:solidFill>
                <a:latin typeface="Arial" panose="020B0604020202020204" pitchFamily="34" charset="0"/>
                <a:ea typeface="+mn-ea"/>
                <a:cs typeface="+mn-cs"/>
              </a:rPr>
              <a:t>; </a:t>
            </a:r>
          </a:p>
          <a:p>
            <a:pPr rtl="0"/>
            <a:r>
              <a:rPr lang="en-US" altLang="en-US" dirty="0"/>
              <a:t>    4. Beulah = Married as in Christ will marry the Church, His Bride.</a:t>
            </a:r>
          </a:p>
          <a:p>
            <a:pPr rtl="0"/>
            <a:r>
              <a:rPr lang="en-US" altLang="en-US" dirty="0"/>
              <a:t>    5. Jews and Gentiles form the New Israel with the new name given by God “Christians”.  </a:t>
            </a:r>
          </a:p>
          <a:p>
            <a:pPr rtl="0"/>
            <a:r>
              <a:rPr lang="en-US" altLang="en-US" dirty="0"/>
              <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    1. Notice Lord is not all capitals indicating that Jesus, the Son of God is the one doing the searching.  </a:t>
            </a:r>
          </a:p>
          <a:p>
            <a:pPr rtl="0"/>
            <a:r>
              <a:rPr lang="en-US" sz="1200" b="0" i="1" u="none" strike="noStrike" kern="1200" baseline="0" dirty="0">
                <a:solidFill>
                  <a:schemeClr val="tx1"/>
                </a:solidFill>
                <a:latin typeface="Times New Roman" panose="02020603050405020304" pitchFamily="18" charset="0"/>
                <a:ea typeface="+mn-ea"/>
                <a:cs typeface="Times New Roman" panose="02020603050405020304" pitchFamily="18" charset="0"/>
              </a:rPr>
              <a:t>I am the good shepherd; and I know My sheep, and am known by My own. </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a:t>
            </a:r>
            <a:r>
              <a:rPr lang="en-US" sz="1200" b="1" i="0" u="none" strike="noStrike" kern="1200" baseline="0" dirty="0">
                <a:solidFill>
                  <a:schemeClr val="tx1"/>
                </a:solidFill>
                <a:latin typeface="Times New Roman" panose="02020603050405020304" pitchFamily="18" charset="0"/>
                <a:ea typeface="+mn-ea"/>
                <a:cs typeface="Times New Roman" panose="02020603050405020304" pitchFamily="18" charset="0"/>
              </a:rPr>
              <a:t>John 10:14</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a:t>
            </a:r>
          </a:p>
          <a:p>
            <a:pPr rtl="0"/>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2. Jesus said that He would go and prepare a place for us and return again for us.</a:t>
            </a:r>
          </a:p>
          <a:p>
            <a:pPr rtl="0"/>
            <a:r>
              <a:rPr lang="en-US" sz="1200" b="1" i="1" u="none" strike="noStrike" kern="1200" baseline="0" dirty="0">
                <a:solidFill>
                  <a:schemeClr val="tx1"/>
                </a:solidFill>
                <a:latin typeface="Times New Roman" panose="02020603050405020304" pitchFamily="18" charset="0"/>
                <a:ea typeface="+mn-ea"/>
                <a:cs typeface="Times New Roman" panose="02020603050405020304" pitchFamily="18" charset="0"/>
              </a:rPr>
              <a:t>And if I go </a:t>
            </a:r>
            <a:r>
              <a:rPr lang="en-US" sz="1200" b="0" i="1" u="none" strike="noStrike" kern="1200" baseline="0" dirty="0">
                <a:solidFill>
                  <a:schemeClr val="tx1"/>
                </a:solidFill>
                <a:latin typeface="Times New Roman" panose="02020603050405020304" pitchFamily="18" charset="0"/>
                <a:ea typeface="+mn-ea"/>
                <a:cs typeface="Times New Roman" panose="02020603050405020304" pitchFamily="18" charset="0"/>
              </a:rPr>
              <a:t>and prepare a place for you, I will come again and receive you to Myself; that where I am, there you may be also.</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1200" b="1" i="0" u="none" strike="noStrike" kern="1200" baseline="0" dirty="0">
                <a:solidFill>
                  <a:schemeClr val="tx1"/>
                </a:solidFill>
                <a:latin typeface="Times New Roman" panose="02020603050405020304" pitchFamily="18" charset="0"/>
                <a:ea typeface="+mn-ea"/>
                <a:cs typeface="Times New Roman" panose="02020603050405020304" pitchFamily="18" charset="0"/>
              </a:rPr>
              <a:t>John 14:3</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a:t>
            </a:r>
          </a:p>
          <a:p>
            <a:pPr rtl="0"/>
            <a:endParaRPr lang="en-US" sz="1200" b="0" i="0" u="none" strike="noStrike" kern="1200" baseline="0" dirty="0">
              <a:solidFill>
                <a:schemeClr val="tx1"/>
              </a:solidFill>
              <a:latin typeface="Arial" panose="020B0604020202020204" pitchFamily="34" charset="0"/>
              <a:ea typeface="+mn-ea"/>
              <a:cs typeface="+mn-cs"/>
            </a:endParaRPr>
          </a:p>
          <a:p>
            <a:pPr rtl="0"/>
            <a:endParaRPr lang="en-US" sz="1200" b="0" i="0" u="none" strike="noStrike" kern="1200" baseline="0" dirty="0">
              <a:solidFill>
                <a:schemeClr val="tx1"/>
              </a:solidFill>
              <a:latin typeface="Arial" panose="020B0604020202020204" pitchFamily="34" charset="0"/>
              <a:ea typeface="+mn-ea"/>
              <a:cs typeface="+mn-cs"/>
            </a:endParaRPr>
          </a:p>
          <a:p>
            <a:pPr rtl="0"/>
            <a:endParaRPr lang="en-US" sz="1200" b="0" i="0" u="none" strike="noStrike" kern="1200" baseline="0" dirty="0">
              <a:solidFill>
                <a:schemeClr val="tx1"/>
              </a:solidFill>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69020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1A3EA73-DEB1-4CF5-AB12-9316BA809E6A}"/>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E01509-DE2F-41FF-A825-1527FAC808F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362" name="Rectangle 2">
            <a:extLst>
              <a:ext uri="{FF2B5EF4-FFF2-40B4-BE49-F238E27FC236}">
                <a16:creationId xmlns:a16="http://schemas.microsoft.com/office/drawing/2014/main" id="{B443A3DC-C000-49A5-8E5C-AD56F44F38E1}"/>
              </a:ext>
            </a:extLst>
          </p:cNvPr>
          <p:cNvSpPr>
            <a:spLocks noGrp="1" noRot="1" noChangeAspect="1" noChangeArrowheads="1" noTextEdit="1"/>
          </p:cNvSpPr>
          <p:nvPr>
            <p:ph type="sldImg"/>
          </p:nvPr>
        </p:nvSpPr>
        <p:spPr>
          <a:xfrm>
            <a:off x="381000" y="685800"/>
            <a:ext cx="6096000" cy="3429000"/>
          </a:xfrm>
          <a:ln/>
        </p:spPr>
      </p:sp>
      <p:sp>
        <p:nvSpPr>
          <p:cNvPr id="143363" name="Rectangle 3">
            <a:extLst>
              <a:ext uri="{FF2B5EF4-FFF2-40B4-BE49-F238E27FC236}">
                <a16:creationId xmlns:a16="http://schemas.microsoft.com/office/drawing/2014/main" id="{16F47F53-35B3-4FCA-8359-6CBCD252F074}"/>
              </a:ext>
            </a:extLst>
          </p:cNvPr>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i="1" dirty="0"/>
              <a:t>I will establish </a:t>
            </a:r>
            <a:r>
              <a:rPr lang="en-US" altLang="en-US" sz="1200" b="1" i="1" dirty="0">
                <a:solidFill>
                  <a:srgbClr val="FF0000"/>
                </a:solidFill>
              </a:rPr>
              <a:t>one shepherd </a:t>
            </a:r>
            <a:r>
              <a:rPr lang="en-US" altLang="en-US" sz="1200" i="1" dirty="0"/>
              <a:t>over them, and he shall feed them— </a:t>
            </a:r>
            <a:r>
              <a:rPr lang="en-US" altLang="en-US" sz="1200" b="1" i="1" dirty="0">
                <a:solidFill>
                  <a:srgbClr val="FF0000"/>
                </a:solidFill>
              </a:rPr>
              <a:t>My servant David. </a:t>
            </a:r>
            <a:r>
              <a:rPr lang="en-US" altLang="en-US" sz="1200" i="1" dirty="0"/>
              <a:t>He shall feed them and be their shepherd. </a:t>
            </a:r>
            <a:r>
              <a:rPr lang="en-US" altLang="en-US" sz="1200" i="1" baseline="30000" dirty="0"/>
              <a:t>24</a:t>
            </a:r>
            <a:r>
              <a:rPr lang="en-US" altLang="en-US" sz="1200" i="1" dirty="0"/>
              <a:t> And I, the Lord, will be their God, and My servant David a prince among them; I, the Lord, have spoken. </a:t>
            </a:r>
            <a:r>
              <a:rPr lang="en-US" altLang="en-US" sz="1200" i="1" baseline="30000" dirty="0"/>
              <a:t>25</a:t>
            </a:r>
            <a:r>
              <a:rPr lang="en-US" altLang="en-US" sz="1200" i="1" dirty="0"/>
              <a:t> I will make a </a:t>
            </a:r>
            <a:r>
              <a:rPr lang="en-US" altLang="en-US" sz="1200" b="1" i="1" dirty="0">
                <a:solidFill>
                  <a:srgbClr val="FF0000"/>
                </a:solidFill>
              </a:rPr>
              <a:t>covenant of peace </a:t>
            </a:r>
            <a:r>
              <a:rPr lang="en-US" altLang="en-US" sz="1200" i="1" dirty="0"/>
              <a:t>with them, </a:t>
            </a:r>
            <a:r>
              <a:rPr lang="en-US" altLang="en-US" sz="1200" b="1" i="1" dirty="0">
                <a:solidFill>
                  <a:srgbClr val="FF0000"/>
                </a:solidFill>
              </a:rPr>
              <a:t>and cause wild beasts to cease from the land. </a:t>
            </a:r>
            <a:r>
              <a:rPr lang="en-US" altLang="en-US" sz="1200" b="1" i="1" dirty="0"/>
              <a:t>Ezekiel 34:23-25</a:t>
            </a:r>
            <a:endParaRPr lang="en-US" altLang="en-US" dirty="0"/>
          </a:p>
          <a:p>
            <a:r>
              <a:rPr lang="en-US" altLang="en-US" dirty="0"/>
              <a:t>    1. Jesus is the one shepherd, the head of the church.</a:t>
            </a:r>
          </a:p>
          <a:p>
            <a:r>
              <a:rPr lang="en-US" altLang="en-US" dirty="0"/>
              <a:t>    2. He is of the root of David. </a:t>
            </a:r>
          </a:p>
          <a:p>
            <a:pPr rtl="0"/>
            <a:r>
              <a:rPr lang="en-US" sz="1200" b="0" i="1" u="none" strike="noStrike" kern="1200" baseline="0" dirty="0">
                <a:solidFill>
                  <a:schemeClr val="tx1"/>
                </a:solidFill>
                <a:latin typeface="Arial" panose="020B0604020202020204" pitchFamily="34" charset="0"/>
                <a:ea typeface="+mn-ea"/>
                <a:cs typeface="+mn-cs"/>
              </a:rPr>
              <a:t>But one of the elders said to me, "Do not weep. Behold, </a:t>
            </a:r>
            <a:r>
              <a:rPr lang="en-US" sz="1200" b="1" i="1" u="none" strike="noStrike" kern="1200" baseline="0" dirty="0">
                <a:solidFill>
                  <a:schemeClr val="tx1"/>
                </a:solidFill>
                <a:latin typeface="Arial" panose="020B0604020202020204" pitchFamily="34" charset="0"/>
                <a:ea typeface="+mn-ea"/>
                <a:cs typeface="+mn-cs"/>
              </a:rPr>
              <a:t>the Lion of the tribe of Judah</a:t>
            </a:r>
            <a:r>
              <a:rPr lang="en-US" sz="1200" b="0" i="1" u="none" strike="noStrike" kern="1200" baseline="0" dirty="0">
                <a:solidFill>
                  <a:schemeClr val="tx1"/>
                </a:solidFill>
                <a:latin typeface="Arial" panose="020B0604020202020204" pitchFamily="34" charset="0"/>
                <a:ea typeface="+mn-ea"/>
                <a:cs typeface="+mn-cs"/>
              </a:rPr>
              <a:t>, the </a:t>
            </a:r>
            <a:r>
              <a:rPr lang="en-US" sz="1200" b="1" i="1" u="none" strike="noStrike" kern="1200" baseline="0" dirty="0">
                <a:solidFill>
                  <a:schemeClr val="tx1"/>
                </a:solidFill>
                <a:latin typeface="Arial" panose="020B0604020202020204" pitchFamily="34" charset="0"/>
                <a:ea typeface="+mn-ea"/>
                <a:cs typeface="+mn-cs"/>
              </a:rPr>
              <a:t>Root of David</a:t>
            </a:r>
            <a:r>
              <a:rPr lang="en-US" sz="1200" b="0" i="1" u="none" strike="noStrike" kern="1200" baseline="0" dirty="0">
                <a:solidFill>
                  <a:schemeClr val="tx1"/>
                </a:solidFill>
                <a:latin typeface="Arial" panose="020B0604020202020204" pitchFamily="34" charset="0"/>
                <a:ea typeface="+mn-ea"/>
                <a:cs typeface="+mn-cs"/>
              </a:rPr>
              <a:t>, has prevailed to open the scroll and to loose its seven seals." </a:t>
            </a:r>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Revelation 5:5</a:t>
            </a:r>
            <a:r>
              <a:rPr lang="en-US" sz="1200" b="0" i="0" u="none" strike="noStrike" kern="1200" baseline="0" dirty="0">
                <a:solidFill>
                  <a:schemeClr val="tx1"/>
                </a:solidFill>
                <a:latin typeface="Arial" panose="020B0604020202020204" pitchFamily="34" charset="0"/>
                <a:ea typeface="+mn-ea"/>
                <a:cs typeface="+mn-cs"/>
              </a:rPr>
              <a:t>)</a:t>
            </a:r>
          </a:p>
          <a:p>
            <a:pPr rtl="0"/>
            <a:r>
              <a:rPr lang="en-US" sz="1200" b="0" i="0" u="none" strike="noStrike" kern="1200" baseline="0" dirty="0">
                <a:solidFill>
                  <a:schemeClr val="tx1"/>
                </a:solidFill>
                <a:latin typeface="Arial" panose="020B0604020202020204" pitchFamily="34" charset="0"/>
                <a:ea typeface="+mn-ea"/>
                <a:cs typeface="+mn-cs"/>
              </a:rPr>
              <a:t>    3. The covenant of peace is the New Testament. </a:t>
            </a:r>
          </a:p>
          <a:p>
            <a:pPr rtl="0"/>
            <a:r>
              <a:rPr lang="en-US" sz="1200" b="0" i="0" u="none" strike="noStrike" kern="1200" baseline="0" dirty="0">
                <a:solidFill>
                  <a:schemeClr val="tx1"/>
                </a:solidFill>
                <a:latin typeface="Arial" panose="020B0604020202020204" pitchFamily="34" charset="0"/>
                <a:ea typeface="+mn-ea"/>
                <a:cs typeface="+mn-cs"/>
              </a:rPr>
              <a:t>    4. The will be no wild beast in Heaven.</a:t>
            </a:r>
          </a:p>
          <a:p>
            <a:pPr rtl="0"/>
            <a:endParaRPr lang="en-US" sz="1200" b="0" i="0" u="none" strike="noStrike" kern="1200" baseline="0" dirty="0">
              <a:solidFill>
                <a:schemeClr val="tx1"/>
              </a:solidFill>
              <a:latin typeface="Arial" panose="020B0604020202020204" pitchFamily="34" charset="0"/>
              <a:ea typeface="+mn-ea"/>
              <a:cs typeface="+mn-cs"/>
            </a:endParaRPr>
          </a:p>
          <a:p>
            <a:pPr rtl="0"/>
            <a:r>
              <a:rPr lang="en-US" sz="1200" b="0" i="0" u="none" strike="noStrike" kern="1200" baseline="0" dirty="0">
                <a:solidFill>
                  <a:schemeClr val="tx1"/>
                </a:solidFill>
                <a:latin typeface="Arial" panose="020B0604020202020204" pitchFamily="34" charset="0"/>
                <a:ea typeface="+mn-ea"/>
                <a:cs typeface="+mn-cs"/>
              </a:rPr>
              <a:t>Time Check – Only If you have time.</a:t>
            </a:r>
            <a:endParaRPr lang="en-US" altLang="en-US" dirty="0"/>
          </a:p>
          <a:p>
            <a:pPr rtl="0"/>
            <a:r>
              <a:rPr lang="en-US" altLang="en-US" dirty="0"/>
              <a:t>Also:</a:t>
            </a:r>
            <a:r>
              <a:rPr lang="en-US" altLang="en-US" i="1" dirty="0"/>
              <a:t> </a:t>
            </a:r>
            <a:r>
              <a:rPr lang="en-US" altLang="en-US" b="1" i="1" dirty="0"/>
              <a:t>Ezekiel 37:11-14</a:t>
            </a:r>
            <a:r>
              <a:rPr lang="en-US" altLang="en-US" i="1" dirty="0"/>
              <a:t>   </a:t>
            </a:r>
            <a:r>
              <a:rPr lang="en-US" altLang="en-US" dirty="0"/>
              <a:t> The fulfillment – </a:t>
            </a:r>
            <a:r>
              <a:rPr lang="en-US" altLang="en-US" b="1" i="1" dirty="0"/>
              <a:t>John 5:25</a:t>
            </a:r>
            <a:br>
              <a:rPr lang="en-US" altLang="en-US" i="1" dirty="0"/>
            </a:br>
            <a:r>
              <a:rPr lang="en-US" sz="1200" b="0" i="1" u="none" strike="noStrike" kern="1200" baseline="0" dirty="0">
                <a:solidFill>
                  <a:schemeClr val="tx1"/>
                </a:solidFill>
                <a:latin typeface="Arial" panose="020B0604020202020204" pitchFamily="34" charset="0"/>
                <a:ea typeface="+mn-ea"/>
                <a:cs typeface="+mn-cs"/>
              </a:rPr>
              <a:t>Then He said to me, "Son of man, these bones are the whole house of Israel. They indeed say, 'Our bones are dry, our hope is lost, and we ourselves are cut off!' Therefore prophesy and say to them, 'Thus says the Lord GOD: "Behold, O My people, I will open your graves and cause you to come up from your graves, and bring you into the land of Israel. Then you shall know that I am the LORD, when I have opened your graves, O My people, and brought you up from your graves. I will put My Spirit in you, and you shall live, and I will place you in your own land. Then you shall know that I, the LORD, have spoken it and performed it," says the LORD.' " </a:t>
            </a:r>
          </a:p>
          <a:p>
            <a:pPr rtl="0"/>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Ezekiel 37:11-14</a:t>
            </a:r>
            <a:r>
              <a:rPr lang="en-US" sz="1200" b="0" i="0" u="none" strike="noStrike" kern="1200" baseline="0" dirty="0">
                <a:solidFill>
                  <a:schemeClr val="tx1"/>
                </a:solidFill>
                <a:latin typeface="Arial" panose="020B0604020202020204" pitchFamily="34" charset="0"/>
                <a:ea typeface="+mn-ea"/>
                <a:cs typeface="+mn-cs"/>
              </a:rPr>
              <a:t>)</a:t>
            </a:r>
          </a:p>
          <a:p>
            <a:pPr rtl="0"/>
            <a:r>
              <a:rPr lang="en-US" sz="1200" b="0" i="1" u="none" strike="noStrike" kern="1200" baseline="0" dirty="0">
                <a:solidFill>
                  <a:schemeClr val="tx1"/>
                </a:solidFill>
                <a:latin typeface="Arial" panose="020B0604020202020204" pitchFamily="34" charset="0"/>
                <a:ea typeface="+mn-ea"/>
                <a:cs typeface="+mn-cs"/>
              </a:rPr>
              <a:t>Most assuredly, I say to you, the hour is coming, and now is, when the dead will hear the voice of the Son of God; and those who hear will live. </a:t>
            </a:r>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John 5:25</a:t>
            </a:r>
            <a:r>
              <a:rPr lang="en-US" sz="1200" b="0" i="0" u="none" strike="noStrike" kern="1200" baseline="0" dirty="0">
                <a:solidFill>
                  <a:schemeClr val="tx1"/>
                </a:solidFill>
                <a:latin typeface="Arial" panose="020B0604020202020204" pitchFamily="34" charset="0"/>
                <a:ea typeface="+mn-ea"/>
                <a:cs typeface="+mn-cs"/>
              </a:rPr>
              <a:t>)</a:t>
            </a:r>
          </a:p>
          <a:p>
            <a:pPr rtl="0"/>
            <a:endParaRPr lang="en-US" sz="1200" b="0" i="0" u="none" strike="noStrike" kern="1200" baseline="0" dirty="0">
              <a:solidFill>
                <a:schemeClr val="tx1"/>
              </a:solidFill>
              <a:latin typeface="Arial" panose="020B0604020202020204" pitchFamily="34" charset="0"/>
              <a:ea typeface="+mn-ea"/>
              <a:cs typeface="+mn-cs"/>
            </a:endParaRPr>
          </a:p>
          <a:p>
            <a:pPr rtl="0"/>
            <a:endParaRPr lang="en-US" sz="1200" b="0" i="0" u="none" strike="noStrike" kern="1200" baseline="0" dirty="0">
              <a:solidFill>
                <a:schemeClr val="tx1"/>
              </a:solidFill>
              <a:latin typeface="Arial" panose="020B0604020202020204" pitchFamily="34" charset="0"/>
              <a:ea typeface="+mn-ea"/>
              <a:cs typeface="+mn-cs"/>
            </a:endParaRPr>
          </a:p>
          <a:p>
            <a:endParaRPr lang="en-US" altLang="en-US" i="1"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A82AB81-0312-46D3-BD88-991D16B4207B}"/>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1E63B9-375C-4892-BD6B-DD5BF2EC022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6434" name="Rectangle 2">
            <a:extLst>
              <a:ext uri="{FF2B5EF4-FFF2-40B4-BE49-F238E27FC236}">
                <a16:creationId xmlns:a16="http://schemas.microsoft.com/office/drawing/2014/main" id="{45CD8F86-7620-45C6-B147-F15B89C6B0AF}"/>
              </a:ext>
            </a:extLst>
          </p:cNvPr>
          <p:cNvSpPr>
            <a:spLocks noGrp="1" noRot="1" noChangeAspect="1" noChangeArrowheads="1" noTextEdit="1"/>
          </p:cNvSpPr>
          <p:nvPr>
            <p:ph type="sldImg"/>
          </p:nvPr>
        </p:nvSpPr>
        <p:spPr>
          <a:xfrm>
            <a:off x="381000" y="685800"/>
            <a:ext cx="6096000" cy="3429000"/>
          </a:xfrm>
          <a:ln/>
        </p:spPr>
      </p:sp>
      <p:sp>
        <p:nvSpPr>
          <p:cNvPr id="146435" name="Rectangle 3">
            <a:extLst>
              <a:ext uri="{FF2B5EF4-FFF2-40B4-BE49-F238E27FC236}">
                <a16:creationId xmlns:a16="http://schemas.microsoft.com/office/drawing/2014/main" id="{60C61786-BE9E-4329-A564-D3B4FCFB293A}"/>
              </a:ext>
            </a:extLst>
          </p:cNvPr>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aseline="30000" dirty="0"/>
              <a:t>24</a:t>
            </a:r>
            <a:r>
              <a:rPr lang="en-US" altLang="en-US" sz="1200" dirty="0"/>
              <a:t> </a:t>
            </a:r>
            <a:r>
              <a:rPr lang="en-US" altLang="en-US" sz="1200" b="1" dirty="0">
                <a:solidFill>
                  <a:srgbClr val="FF0000"/>
                </a:solidFill>
              </a:rPr>
              <a:t>David My servant shall be king over them, </a:t>
            </a:r>
            <a:r>
              <a:rPr lang="en-US" altLang="en-US" sz="1200" dirty="0"/>
              <a:t>and they shall all have one shepherd; they shall also walk in My judgments and observe My statutes, and do them. </a:t>
            </a:r>
            <a:r>
              <a:rPr lang="en-US" altLang="en-US" sz="1200" baseline="30000" dirty="0"/>
              <a:t>25</a:t>
            </a:r>
            <a:r>
              <a:rPr lang="en-US" altLang="en-US" sz="1200" dirty="0"/>
              <a:t> </a:t>
            </a:r>
            <a:r>
              <a:rPr lang="en-US" altLang="en-US" sz="1200" b="1" dirty="0">
                <a:solidFill>
                  <a:srgbClr val="FF0000"/>
                </a:solidFill>
              </a:rPr>
              <a:t>Then they shall dwell in the land</a:t>
            </a:r>
            <a:r>
              <a:rPr lang="en-US" altLang="en-US" sz="1200" dirty="0"/>
              <a:t>… and My servant David shall be </a:t>
            </a:r>
            <a:r>
              <a:rPr lang="en-US" altLang="en-US" sz="1200" b="1" dirty="0"/>
              <a:t>their prince forever</a:t>
            </a:r>
            <a:r>
              <a:rPr lang="en-US" altLang="en-US" sz="1200" dirty="0"/>
              <a:t>.  </a:t>
            </a:r>
            <a:r>
              <a:rPr lang="en-US" altLang="en-US" sz="1200" baseline="30000" dirty="0"/>
              <a:t>26</a:t>
            </a:r>
            <a:r>
              <a:rPr lang="en-US" altLang="en-US" sz="1200" dirty="0"/>
              <a:t> Moreover I will make a covenant of peace with them, and it shall be an everlasting covenant with them; I will establish them and multiply them, and  I will set My sanctuary in their midst forevermore. </a:t>
            </a:r>
            <a:r>
              <a:rPr lang="en-US" altLang="en-US" sz="1200" baseline="30000" dirty="0"/>
              <a:t>27</a:t>
            </a:r>
            <a:r>
              <a:rPr lang="en-US" altLang="en-US" sz="1200" dirty="0"/>
              <a:t> My tabernacle also shall be with them; indeed I will be their God, and they shall be My people. </a:t>
            </a:r>
            <a:r>
              <a:rPr lang="en-US" altLang="en-US" sz="1200" b="1" i="1" dirty="0"/>
              <a:t>Ezekiel 37:24-27</a:t>
            </a:r>
            <a:endParaRPr lang="en-US" altLang="en-US" sz="1200" b="1" dirty="0"/>
          </a:p>
          <a:p>
            <a:r>
              <a:rPr lang="en-US" altLang="en-US" dirty="0"/>
              <a:t>    1. “David my servant” is a clear reference to Jesus Christ, Jesus would come in the fullness of time.</a:t>
            </a:r>
          </a:p>
          <a:p>
            <a:r>
              <a:rPr lang="en-US" altLang="en-US" dirty="0"/>
              <a:t>    2. Jesus will be our prince forever in the land referred to as “New Heaven and the New Earth”.</a:t>
            </a:r>
          </a:p>
          <a:p>
            <a:r>
              <a:rPr lang="en-US" altLang="en-US" dirty="0"/>
              <a:t>    3. Once again we see the covenant of peace which is an everlasting covenant.  </a:t>
            </a:r>
          </a:p>
          <a:p>
            <a:r>
              <a:rPr lang="en-US" altLang="en-US" dirty="0"/>
              <a:t>    4. The New Testament is that covenant of peace.</a:t>
            </a:r>
          </a:p>
          <a:p>
            <a:r>
              <a:rPr lang="en-US" altLang="en-US" dirty="0"/>
              <a:t>------------------------------------</a:t>
            </a:r>
          </a:p>
          <a:p>
            <a:r>
              <a:rPr lang="en-US" altLang="en-US" dirty="0"/>
              <a:t>See </a:t>
            </a:r>
            <a:r>
              <a:rPr lang="en-US" altLang="en-US" b="1" dirty="0" err="1"/>
              <a:t>Ezek</a:t>
            </a:r>
            <a:r>
              <a:rPr lang="en-US" altLang="en-US" b="1" dirty="0"/>
              <a:t> 37:15-22 </a:t>
            </a:r>
            <a:r>
              <a:rPr lang="en-US" altLang="en-US" dirty="0"/>
              <a:t>– I will be their God and they shall be my people!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88A24E6-267A-444A-90DE-0AA82921D18A}"/>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B0222-EE54-44FA-BA9D-F3BF6F9F17B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3058" name="Rectangle 2">
            <a:extLst>
              <a:ext uri="{FF2B5EF4-FFF2-40B4-BE49-F238E27FC236}">
                <a16:creationId xmlns:a16="http://schemas.microsoft.com/office/drawing/2014/main" id="{06A16E78-316F-40FC-B63F-2745FCE08040}"/>
              </a:ext>
            </a:extLst>
          </p:cNvPr>
          <p:cNvSpPr>
            <a:spLocks noGrp="1" noRot="1" noChangeAspect="1" noChangeArrowheads="1" noTextEdit="1"/>
          </p:cNvSpPr>
          <p:nvPr>
            <p:ph type="sldImg"/>
          </p:nvPr>
        </p:nvSpPr>
        <p:spPr>
          <a:xfrm>
            <a:off x="381000" y="685800"/>
            <a:ext cx="6096000" cy="3429000"/>
          </a:xfrm>
          <a:ln/>
        </p:spPr>
      </p:sp>
      <p:sp>
        <p:nvSpPr>
          <p:cNvPr id="173059" name="Rectangle 3">
            <a:extLst>
              <a:ext uri="{FF2B5EF4-FFF2-40B4-BE49-F238E27FC236}">
                <a16:creationId xmlns:a16="http://schemas.microsoft.com/office/drawing/2014/main" id="{0A50D7B0-D519-48C2-A9E5-C52BFBC00628}"/>
              </a:ext>
            </a:extLst>
          </p:cNvPr>
          <p:cNvSpPr>
            <a:spLocks noGrp="1" noChangeArrowheads="1"/>
          </p:cNvSpPr>
          <p:nvPr>
            <p:ph type="body" idx="1"/>
          </p:nvPr>
        </p:nvSpPr>
        <p:spPr/>
        <p:txBody>
          <a:bodyPr/>
          <a:lstStyle/>
          <a:p>
            <a:r>
              <a:rPr lang="en-US" altLang="en-US" dirty="0"/>
              <a:t>See </a:t>
            </a:r>
            <a:r>
              <a:rPr lang="en-US" altLang="en-US" b="1" dirty="0" err="1"/>
              <a:t>Ezek</a:t>
            </a:r>
            <a:r>
              <a:rPr lang="en-US" altLang="en-US" b="1" dirty="0"/>
              <a:t> 37:15-22 </a:t>
            </a:r>
            <a:r>
              <a:rPr lang="en-US" altLang="en-US" dirty="0"/>
              <a:t>– I will be their God and they shall be my people!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AF726F2-9E00-4B72-B046-62A7FB4F8D92}"/>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F520CD-8DB6-4FE2-9914-D8943DAE46F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5106" name="Rectangle 2">
            <a:extLst>
              <a:ext uri="{FF2B5EF4-FFF2-40B4-BE49-F238E27FC236}">
                <a16:creationId xmlns:a16="http://schemas.microsoft.com/office/drawing/2014/main" id="{31BAAF18-564B-45E0-AB1C-DA139657541C}"/>
              </a:ext>
            </a:extLst>
          </p:cNvPr>
          <p:cNvSpPr>
            <a:spLocks noGrp="1" noRot="1" noChangeAspect="1" noChangeArrowheads="1" noTextEdit="1"/>
          </p:cNvSpPr>
          <p:nvPr>
            <p:ph type="sldImg"/>
          </p:nvPr>
        </p:nvSpPr>
        <p:spPr>
          <a:xfrm>
            <a:off x="381000" y="685800"/>
            <a:ext cx="6096000" cy="3429000"/>
          </a:xfrm>
          <a:ln/>
        </p:spPr>
      </p:sp>
      <p:sp>
        <p:nvSpPr>
          <p:cNvPr id="175107" name="Rectangle 3">
            <a:extLst>
              <a:ext uri="{FF2B5EF4-FFF2-40B4-BE49-F238E27FC236}">
                <a16:creationId xmlns:a16="http://schemas.microsoft.com/office/drawing/2014/main" id="{09358ABE-A5B8-4D82-937F-5D7F302CC306}"/>
              </a:ext>
            </a:extLst>
          </p:cNvPr>
          <p:cNvSpPr>
            <a:spLocks noGrp="1" noChangeArrowheads="1"/>
          </p:cNvSpPr>
          <p:nvPr>
            <p:ph type="body" idx="1"/>
          </p:nvPr>
        </p:nvSpPr>
        <p:spPr/>
        <p:txBody>
          <a:bodyPr/>
          <a:lstStyle/>
          <a:p>
            <a:r>
              <a:rPr lang="en-US" altLang="en-US" dirty="0"/>
              <a:t>See </a:t>
            </a:r>
            <a:r>
              <a:rPr lang="en-US" altLang="en-US" b="1" dirty="0" err="1"/>
              <a:t>Ezek</a:t>
            </a:r>
            <a:r>
              <a:rPr lang="en-US" altLang="en-US" b="1" dirty="0"/>
              <a:t> 37:15-22 </a:t>
            </a:r>
            <a:r>
              <a:rPr lang="en-US" altLang="en-US" dirty="0"/>
              <a:t>– I will be their God and they shall be my people!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464AE0B-D218-4E61-98ED-FEB6C30C7EBA}"/>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8CCFDF-2E11-4FE0-A115-C2EF48BF96D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6130" name="Rectangle 2">
            <a:extLst>
              <a:ext uri="{FF2B5EF4-FFF2-40B4-BE49-F238E27FC236}">
                <a16:creationId xmlns:a16="http://schemas.microsoft.com/office/drawing/2014/main" id="{0367F30F-F7D6-4278-B672-ED91451DF14E}"/>
              </a:ext>
            </a:extLst>
          </p:cNvPr>
          <p:cNvSpPr>
            <a:spLocks noGrp="1" noRot="1" noChangeAspect="1" noChangeArrowheads="1" noTextEdit="1"/>
          </p:cNvSpPr>
          <p:nvPr>
            <p:ph type="sldImg"/>
          </p:nvPr>
        </p:nvSpPr>
        <p:spPr>
          <a:xfrm>
            <a:off x="381000" y="685800"/>
            <a:ext cx="6096000" cy="3429000"/>
          </a:xfrm>
          <a:ln/>
        </p:spPr>
      </p:sp>
      <p:sp>
        <p:nvSpPr>
          <p:cNvPr id="176131" name="Rectangle 3">
            <a:extLst>
              <a:ext uri="{FF2B5EF4-FFF2-40B4-BE49-F238E27FC236}">
                <a16:creationId xmlns:a16="http://schemas.microsoft.com/office/drawing/2014/main" id="{ECAAE4ED-A52B-47A7-A50D-92D6D3414C1B}"/>
              </a:ext>
            </a:extLst>
          </p:cNvPr>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On that day I will raise up the tabernacle of David, which has fallen down, and repair its damages; I will raise up its ruins, and rebuild it as in the days of old; </a:t>
            </a:r>
            <a:r>
              <a:rPr lang="en-US" altLang="en-US" sz="1200" baseline="30000" dirty="0"/>
              <a:t>12</a:t>
            </a:r>
            <a:r>
              <a:rPr lang="en-US" altLang="en-US" sz="1200" dirty="0"/>
              <a:t> That they may possess the remnant of Edom, and all the Gentiles who are called by My name,” says the Lord who does this thing… </a:t>
            </a:r>
            <a:r>
              <a:rPr lang="en-US" altLang="en-US" sz="1200" b="1" baseline="30000" dirty="0">
                <a:solidFill>
                  <a:srgbClr val="FF0000"/>
                </a:solidFill>
              </a:rPr>
              <a:t>15</a:t>
            </a:r>
            <a:r>
              <a:rPr lang="en-US" altLang="en-US" sz="1200" b="1" dirty="0">
                <a:solidFill>
                  <a:srgbClr val="FF0000"/>
                </a:solidFill>
              </a:rPr>
              <a:t> I will plant them in their land, and no longer shall they be pulled up from the land I have given them,” </a:t>
            </a:r>
            <a:r>
              <a:rPr lang="en-US" altLang="en-US" sz="1200" dirty="0"/>
              <a:t>says the Lord your God. </a:t>
            </a:r>
            <a:r>
              <a:rPr lang="en-US" altLang="en-US" sz="1200" b="1" dirty="0"/>
              <a:t>Amos 9:11-15</a:t>
            </a:r>
            <a:endParaRPr lang="en-US" altLang="en-US" sz="1200" dirty="0"/>
          </a:p>
          <a:p>
            <a:r>
              <a:rPr lang="en-US" altLang="en-US" dirty="0"/>
              <a:t>-------------------------</a:t>
            </a:r>
          </a:p>
          <a:p>
            <a:r>
              <a:rPr lang="en-US" altLang="en-US" dirty="0"/>
              <a:t>Quoted in </a:t>
            </a:r>
            <a:r>
              <a:rPr lang="en-US" altLang="en-US" b="1" i="1" dirty="0"/>
              <a:t>Acts 15:16-17 </a:t>
            </a:r>
            <a:r>
              <a:rPr lang="en-US" altLang="en-US" dirty="0"/>
              <a:t>by James</a:t>
            </a:r>
          </a:p>
          <a:p>
            <a:r>
              <a:rPr lang="en-US" altLang="en-US" dirty="0"/>
              <a:t>The land is their </a:t>
            </a:r>
            <a:r>
              <a:rPr lang="en-US" altLang="en-US" b="1" dirty="0"/>
              <a:t>new, safe, secure home</a:t>
            </a:r>
            <a:r>
              <a:rPr lang="en-US" altLang="en-US" dirty="0"/>
              <a:t>, it is </a:t>
            </a:r>
            <a:r>
              <a:rPr lang="en-US" altLang="en-US" b="1" dirty="0"/>
              <a:t>the kingdom </a:t>
            </a:r>
            <a:r>
              <a:rPr lang="en-US" altLang="en-US" dirty="0"/>
              <a:t>that shall break in pieces the nations of men and endure for ever. </a:t>
            </a:r>
          </a:p>
          <a:p>
            <a:r>
              <a:rPr lang="en-US" altLang="en-US" dirty="0"/>
              <a:t>It is the church the gates of Hades will not prevail against. </a:t>
            </a:r>
          </a:p>
          <a:p>
            <a:pPr rtl="0"/>
            <a:endParaRPr lang="en-US" sz="1200" b="0" i="1" u="none" strike="noStrike" kern="1200" baseline="0" dirty="0">
              <a:solidFill>
                <a:schemeClr val="tx1"/>
              </a:solidFill>
              <a:latin typeface="Arial" panose="020B0604020202020204" pitchFamily="34" charset="0"/>
              <a:ea typeface="+mn-ea"/>
              <a:cs typeface="+mn-cs"/>
            </a:endParaRPr>
          </a:p>
          <a:p>
            <a:pPr rtl="0"/>
            <a:r>
              <a:rPr lang="en-US" sz="1200" b="0" i="1" u="none" strike="noStrike" kern="1200" baseline="0" dirty="0">
                <a:solidFill>
                  <a:schemeClr val="tx1"/>
                </a:solidFill>
                <a:latin typeface="Arial" panose="020B0604020202020204" pitchFamily="34" charset="0"/>
                <a:ea typeface="+mn-ea"/>
                <a:cs typeface="+mn-cs"/>
              </a:rPr>
              <a:t>'AFTER THIS I WILL RETURN AND WILL REBUILD THE TABERNACLE OF DAVID, WHICH HAS FALLEN DOWN; I WILL REBUILD ITS RUINS, AND I WILL SET IT UP; SO THAT THE REST OF MANKIND MAY SEEK THE LORD, EVEN ALL THE GENTILES WHO ARE CALLED BY MY NAME, SAYS THE LORD WHO DOES ALL THESE THINGS.' </a:t>
            </a:r>
          </a:p>
          <a:p>
            <a:pPr rtl="0"/>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Acts 15:16-17</a:t>
            </a:r>
            <a:r>
              <a:rPr lang="en-US" sz="1200" b="0" i="0" u="none" strike="noStrike" kern="1200" baseline="0" dirty="0">
                <a:solidFill>
                  <a:schemeClr val="tx1"/>
                </a:solidFill>
                <a:latin typeface="Arial" panose="020B0604020202020204" pitchFamily="34" charset="0"/>
                <a:ea typeface="+mn-ea"/>
                <a:cs typeface="+mn-cs"/>
              </a:rPr>
              <a:t>)</a:t>
            </a:r>
          </a:p>
          <a:p>
            <a:pPr rtl="0"/>
            <a:endParaRPr lang="en-US" sz="1200" b="0" i="0" u="none" strike="noStrike" kern="1200" baseline="0" dirty="0">
              <a:solidFill>
                <a:schemeClr val="tx1"/>
              </a:solidFill>
              <a:latin typeface="Arial" panose="020B0604020202020204" pitchFamily="34" charset="0"/>
              <a:ea typeface="+mn-ea"/>
              <a:cs typeface="+mn-cs"/>
            </a:endParaRPr>
          </a:p>
          <a:p>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795C982-4015-4A0C-94FC-3B3AC8AC466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00A569-324D-42E4-BA63-9716B94901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770" name="Rectangle 2">
            <a:extLst>
              <a:ext uri="{FF2B5EF4-FFF2-40B4-BE49-F238E27FC236}">
                <a16:creationId xmlns:a16="http://schemas.microsoft.com/office/drawing/2014/main" id="{411A9032-CF4A-4703-83D6-A32820B11C53}"/>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EACEDF0D-0A29-49B5-BD5A-4C8635C9FA9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4AE544D-C241-4869-BE6F-1CDFBF8964FC}"/>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480268-184B-4CB2-B4EC-EB36556C803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8482" name="Rectangle 2">
            <a:extLst>
              <a:ext uri="{FF2B5EF4-FFF2-40B4-BE49-F238E27FC236}">
                <a16:creationId xmlns:a16="http://schemas.microsoft.com/office/drawing/2014/main" id="{35DAE8F2-3141-4227-B6CF-D67FEE47D1A4}"/>
              </a:ext>
            </a:extLst>
          </p:cNvPr>
          <p:cNvSpPr>
            <a:spLocks noGrp="1" noRot="1" noChangeAspect="1" noChangeArrowheads="1" noTextEdit="1"/>
          </p:cNvSpPr>
          <p:nvPr>
            <p:ph type="sldImg"/>
          </p:nvPr>
        </p:nvSpPr>
        <p:spPr>
          <a:xfrm>
            <a:off x="381000" y="685800"/>
            <a:ext cx="6096000" cy="3429000"/>
          </a:xfrm>
          <a:ln/>
        </p:spPr>
      </p:sp>
      <p:sp>
        <p:nvSpPr>
          <p:cNvPr id="148483" name="Rectangle 3">
            <a:extLst>
              <a:ext uri="{FF2B5EF4-FFF2-40B4-BE49-F238E27FC236}">
                <a16:creationId xmlns:a16="http://schemas.microsoft.com/office/drawing/2014/main" id="{E83242A0-3EA9-44C9-8D78-BEC228BB43A5}"/>
              </a:ext>
            </a:extLst>
          </p:cNvPr>
          <p:cNvSpPr>
            <a:spLocks noGrp="1" noChangeArrowheads="1"/>
          </p:cNvSpPr>
          <p:nvPr>
            <p:ph type="body" idx="1"/>
          </p:nvPr>
        </p:nvSpPr>
        <p:spPr/>
        <p:txBody>
          <a:bodyPr/>
          <a:lstStyle/>
          <a:p>
            <a:r>
              <a:rPr lang="en-US" altLang="en-US" dirty="0"/>
              <a:t>    1. The context of today’s lesson is not Moses and the Law of Moses, it is the Law of Christ that Christ was teaching on the Sermon on the Mount.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        a. Because there is no “</a:t>
            </a:r>
            <a:r>
              <a:rPr lang="en-US" altLang="en-US" b="1" dirty="0"/>
              <a:t>inclusio</a:t>
            </a:r>
            <a:r>
              <a:rPr lang="en-US" altLang="en-US" dirty="0"/>
              <a:t>” on </a:t>
            </a:r>
            <a:r>
              <a:rPr lang="en-US" altLang="en-US" b="1" dirty="0"/>
              <a:t>Matthew 5:5</a:t>
            </a:r>
            <a:r>
              <a:rPr lang="en-US" altLang="en-US" b="0" dirty="0"/>
              <a:t> some consider it separate from the other </a:t>
            </a:r>
            <a:r>
              <a:rPr lang="en-US" sz="1200" b="1" i="0" u="none" strike="noStrike" kern="1200" baseline="0" dirty="0">
                <a:solidFill>
                  <a:schemeClr val="tx1"/>
                </a:solidFill>
                <a:latin typeface="Arial" panose="020B0604020202020204" pitchFamily="34" charset="0"/>
                <a:ea typeface="+mn-ea"/>
                <a:cs typeface="+mn-cs"/>
              </a:rPr>
              <a:t>Beatitudes</a:t>
            </a:r>
            <a:r>
              <a:rPr lang="en-US" sz="1200" b="0" i="0" u="none" strike="noStrike" kern="1200" baseline="0" dirty="0">
                <a:solidFill>
                  <a:schemeClr val="tx1"/>
                </a:solidFill>
                <a:latin typeface="Arial" panose="020B0604020202020204" pitchFamily="34" charset="0"/>
                <a:ea typeface="+mn-ea"/>
                <a:cs typeface="+mn-cs"/>
              </a:rPr>
              <a:t>.</a:t>
            </a:r>
            <a:endParaRPr lang="en-US" altLang="en-US" b="0" dirty="0"/>
          </a:p>
          <a:p>
            <a:r>
              <a:rPr lang="en-US" altLang="en-US" dirty="0"/>
              <a:t>    2. Many still insist that the word translated “</a:t>
            </a:r>
            <a:r>
              <a:rPr lang="en-US" altLang="en-US" b="1" dirty="0"/>
              <a:t>earth</a:t>
            </a:r>
            <a:r>
              <a:rPr lang="en-US" altLang="en-US" dirty="0"/>
              <a:t>” also means land. </a:t>
            </a:r>
          </a:p>
          <a:p>
            <a:r>
              <a:rPr lang="en-US" altLang="en-US" dirty="0"/>
              <a:t>    3. Samuel G. Dawson makes a big deal of that fact, trying to prove it is referring to the physical land promise to Israel. </a:t>
            </a:r>
          </a:p>
          <a:p>
            <a:r>
              <a:rPr lang="en-US" altLang="en-US" dirty="0"/>
              <a:t>    4. He fails to realize that Jesus is coming to fulfill the Law of Moses. </a:t>
            </a:r>
          </a:p>
          <a:p>
            <a:r>
              <a:rPr lang="en-US" altLang="en-US" dirty="0"/>
              <a:t>    5. The Law prophesied of the time when God’s people would receive the “Land” as a secure and permanent home.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31762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    1. Objection: “You have heard that it was said…” </a:t>
            </a:r>
            <a:r>
              <a:rPr lang="en-US" altLang="en-US" sz="1200" u="sng" dirty="0"/>
              <a:t>refers to perversions of the Pharisees</a:t>
            </a:r>
          </a:p>
          <a:p>
            <a:r>
              <a:rPr lang="en-US" altLang="en-US" sz="1200" dirty="0"/>
              <a:t>&gt;&gt;&gt;&gt;&gt;&gt;&gt;&gt;&gt;&gt;&gt;&gt;&gt;&gt;&gt;&gt;&gt;&gt;&gt;&gt;</a:t>
            </a:r>
          </a:p>
          <a:p>
            <a:pPr marL="0" indent="0">
              <a:spcBef>
                <a:spcPct val="70000"/>
              </a:spcBef>
              <a:buNone/>
            </a:pPr>
            <a:r>
              <a:rPr lang="en-US" altLang="en-US" sz="1200" b="0" i="0" dirty="0"/>
              <a:t>    2. </a:t>
            </a:r>
            <a:r>
              <a:rPr lang="en-US" altLang="en-US" sz="1200" b="1" i="1" dirty="0"/>
              <a:t>Matt 5:21 </a:t>
            </a:r>
            <a:r>
              <a:rPr lang="en-US" altLang="en-US" sz="1200" dirty="0">
                <a:solidFill>
                  <a:schemeClr val="folHlink"/>
                </a:solidFill>
              </a:rPr>
              <a:t>You have heard that it was said to those of old,</a:t>
            </a:r>
            <a:r>
              <a:rPr lang="en-US" altLang="en-US" sz="1200" dirty="0"/>
              <a:t> ‘You shall not murder</a:t>
            </a:r>
          </a:p>
          <a:p>
            <a:pPr marL="0" indent="0">
              <a:spcBef>
                <a:spcPct val="70000"/>
              </a:spcBef>
              <a:buNone/>
            </a:pPr>
            <a:r>
              <a:rPr lang="en-US" altLang="en-US" sz="1200" dirty="0"/>
              <a:t>&gt;&gt;&gt;&gt;&gt;&gt;&gt;&gt;&gt;&gt;&gt;&gt;&gt;&gt;&gt;&gt;&gt;&gt;&gt;&gt;</a:t>
            </a:r>
          </a:p>
          <a:p>
            <a:pPr marL="0" indent="0">
              <a:spcBef>
                <a:spcPct val="70000"/>
              </a:spcBef>
              <a:buNone/>
            </a:pPr>
            <a:r>
              <a:rPr lang="en-US" altLang="en-US" sz="1200" b="0" i="0" dirty="0"/>
              <a:t>    3. </a:t>
            </a:r>
            <a:r>
              <a:rPr lang="en-US" altLang="en-US" sz="1200" b="1" i="0" dirty="0"/>
              <a:t>Matt 5:27 </a:t>
            </a:r>
            <a:r>
              <a:rPr lang="en-US" altLang="en-US" sz="1200" dirty="0">
                <a:solidFill>
                  <a:schemeClr val="folHlink"/>
                </a:solidFill>
              </a:rPr>
              <a:t>You have heard that it was said to those of old,</a:t>
            </a:r>
            <a:r>
              <a:rPr lang="en-US" altLang="en-US" sz="1200" dirty="0"/>
              <a:t> ‘You shall not commit adultery.’</a:t>
            </a:r>
          </a:p>
          <a:p>
            <a:pPr marL="0" indent="0">
              <a:spcBef>
                <a:spcPct val="70000"/>
              </a:spcBef>
              <a:buNone/>
            </a:pPr>
            <a:r>
              <a:rPr lang="en-US" altLang="en-US" sz="1200" dirty="0"/>
              <a:t>&gt;&gt;&gt;&gt;&gt;&gt;&gt;&gt;&gt;&gt;&gt;&gt;&gt;&gt;&gt;&gt;&gt;&gt;&gt;&gt;</a:t>
            </a:r>
          </a:p>
          <a:p>
            <a:pPr marL="0" indent="0">
              <a:spcBef>
                <a:spcPct val="70000"/>
              </a:spcBef>
              <a:buNone/>
            </a:pPr>
            <a:r>
              <a:rPr lang="en-US" altLang="en-US" sz="1200" b="0" i="1" dirty="0"/>
              <a:t>    4. </a:t>
            </a:r>
            <a:r>
              <a:rPr lang="en-US" altLang="en-US" sz="1200" b="1" i="0" dirty="0"/>
              <a:t>Matt 5:31 </a:t>
            </a:r>
            <a:r>
              <a:rPr lang="en-US" altLang="en-US" sz="1200" dirty="0">
                <a:solidFill>
                  <a:schemeClr val="folHlink"/>
                </a:solidFill>
              </a:rPr>
              <a:t>Furthermore</a:t>
            </a:r>
            <a:r>
              <a:rPr lang="en-US" altLang="en-US" sz="1200" dirty="0"/>
              <a:t> </a:t>
            </a:r>
            <a:r>
              <a:rPr lang="en-US" altLang="en-US" sz="1200" dirty="0">
                <a:solidFill>
                  <a:schemeClr val="folHlink"/>
                </a:solidFill>
              </a:rPr>
              <a:t>it has been said,</a:t>
            </a:r>
            <a:r>
              <a:rPr lang="en-US" altLang="en-US" sz="1200" dirty="0"/>
              <a:t> ‘Whoever divorces his wife, let him give her a certificate of divorce.’</a:t>
            </a:r>
          </a:p>
          <a:p>
            <a:pPr marL="0" indent="0">
              <a:spcBef>
                <a:spcPct val="70000"/>
              </a:spcBef>
              <a:buNone/>
            </a:pPr>
            <a:r>
              <a:rPr lang="en-US" altLang="en-US" sz="1200" dirty="0"/>
              <a:t>&gt;&gt;&gt;&gt;&gt;&gt;&gt;&gt;&gt;&gt;&gt;&gt;&gt;&gt;&gt;&gt;&gt;&gt;&gt;&gt;</a:t>
            </a:r>
          </a:p>
          <a:p>
            <a:pPr marL="0" indent="0">
              <a:spcBef>
                <a:spcPct val="70000"/>
              </a:spcBef>
              <a:buNone/>
            </a:pPr>
            <a:r>
              <a:rPr lang="en-US" altLang="en-US" sz="1200" b="0" i="0" dirty="0"/>
              <a:t>    5. </a:t>
            </a:r>
            <a:r>
              <a:rPr lang="en-US" altLang="en-US" sz="1200" b="1" i="0" dirty="0"/>
              <a:t>Matt 5:33 </a:t>
            </a:r>
            <a:r>
              <a:rPr lang="en-US" altLang="en-US" sz="1200" dirty="0">
                <a:solidFill>
                  <a:schemeClr val="folHlink"/>
                </a:solidFill>
              </a:rPr>
              <a:t>Again you have heard that it was said to those of old,</a:t>
            </a:r>
            <a:r>
              <a:rPr lang="en-US" altLang="en-US" sz="1200" dirty="0"/>
              <a:t> ‘You shall not swear falsely…</a:t>
            </a:r>
          </a:p>
          <a:p>
            <a:pPr marL="0" indent="0">
              <a:spcBef>
                <a:spcPct val="70000"/>
              </a:spcBef>
              <a:buNone/>
            </a:pPr>
            <a:r>
              <a:rPr lang="en-US" altLang="en-US" sz="1200" dirty="0"/>
              <a:t>    6.  It is true that all of these scriptures have their foundation in the Old Testament.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87506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    1. The context: Is the beginning of the teachings of Jesus about His New Law.</a:t>
            </a:r>
            <a:br>
              <a:rPr lang="en-US" altLang="en-US" dirty="0"/>
            </a:br>
            <a:r>
              <a:rPr lang="en-US" altLang="en-US" i="1" dirty="0"/>
              <a:t>And </a:t>
            </a:r>
            <a:r>
              <a:rPr lang="en-US" altLang="en-US" i="1" dirty="0">
                <a:solidFill>
                  <a:schemeClr val="folHlink"/>
                </a:solidFill>
              </a:rPr>
              <a:t>seeing the multitudes</a:t>
            </a:r>
            <a:r>
              <a:rPr lang="en-US" altLang="en-US" i="1" dirty="0"/>
              <a:t>, He went up on a mountain, and when He was seated His disciples came to Him. Then </a:t>
            </a:r>
            <a:r>
              <a:rPr lang="en-US" altLang="en-US" i="1" dirty="0">
                <a:solidFill>
                  <a:schemeClr val="folHlink"/>
                </a:solidFill>
              </a:rPr>
              <a:t>He opened His mouth and taught them, </a:t>
            </a:r>
            <a:r>
              <a:rPr lang="en-US" altLang="en-US" i="1" dirty="0"/>
              <a:t>saying: </a:t>
            </a:r>
            <a:r>
              <a:rPr lang="en-US" altLang="en-US" b="1" i="0" dirty="0"/>
              <a:t>Matthew 5:1-2</a:t>
            </a:r>
            <a:endParaRPr lang="en-US" altLang="en-US" i="0" dirty="0"/>
          </a:p>
          <a:p>
            <a:r>
              <a:rPr lang="en-US" dirty="0"/>
              <a:t>    2. Jesus built His foundation upon the elements of the Old Testament.</a:t>
            </a:r>
          </a:p>
          <a:p>
            <a:r>
              <a:rPr lang="en-US" dirty="0"/>
              <a:t>    3. Jesus will be speaking to three groups of people at different points in His discourse, starting with the educated scribes and Pharisees.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10068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    1. Jesus is speaking to the crowd of educated Pharisees and those He knew could read, He says:</a:t>
            </a:r>
          </a:p>
          <a:p>
            <a:r>
              <a:rPr lang="en-US" altLang="en-US" sz="1200" i="1" dirty="0"/>
              <a:t>But He said to them, </a:t>
            </a:r>
            <a:r>
              <a:rPr lang="en-US" altLang="en-US" sz="1200" b="1" i="1" dirty="0">
                <a:solidFill>
                  <a:srgbClr val="FF0000"/>
                </a:solidFill>
              </a:rPr>
              <a:t>“Have you not read </a:t>
            </a:r>
            <a:r>
              <a:rPr lang="en-US" altLang="en-US" sz="1200" i="1" dirty="0"/>
              <a:t>what David did when he was hungry, he and those who were with him: </a:t>
            </a:r>
            <a:r>
              <a:rPr lang="en-US" altLang="en-US" sz="1200" i="1" baseline="30000" dirty="0"/>
              <a:t>4</a:t>
            </a:r>
            <a:r>
              <a:rPr lang="en-US" altLang="en-US" sz="1200" i="1" dirty="0"/>
              <a:t> how he entered the house of God and ate the showbread which was not lawful for him to eat, nor for those who were with him, but only for the priests? </a:t>
            </a:r>
            <a:r>
              <a:rPr lang="en-US" altLang="en-US" sz="1200" i="1" baseline="30000" dirty="0"/>
              <a:t>5</a:t>
            </a:r>
            <a:r>
              <a:rPr lang="en-US" altLang="en-US" sz="1200" i="1" dirty="0"/>
              <a:t> </a:t>
            </a:r>
            <a:r>
              <a:rPr lang="en-US" altLang="en-US" sz="1200" b="1" i="1" dirty="0">
                <a:solidFill>
                  <a:srgbClr val="FF0000"/>
                </a:solidFill>
              </a:rPr>
              <a:t>Or have you not read </a:t>
            </a:r>
            <a:r>
              <a:rPr lang="en-US" altLang="en-US" sz="1200" i="1" dirty="0"/>
              <a:t>in the law that on the Sabbath the priests in the temple profane the Sabbath, and are blameless? </a:t>
            </a:r>
            <a:r>
              <a:rPr lang="en-US" altLang="en-US" sz="1200" b="1" dirty="0"/>
              <a:t>Matthew 12:3-5</a:t>
            </a:r>
            <a:endParaRPr lang="en-US" altLang="en-US" sz="1200" b="0" dirty="0"/>
          </a:p>
          <a:p>
            <a:r>
              <a:rPr lang="en-US" altLang="en-US" sz="1200" b="0" dirty="0"/>
              <a:t>    2. Jesus knew that both the scribes and Pharisees had read the Septuagint and were familiar whit the Law of Moses. </a:t>
            </a:r>
            <a:endParaRPr lang="en-US" alt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66797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    1. Still speaking to the educated Pharisees:</a:t>
            </a:r>
          </a:p>
          <a:p>
            <a:r>
              <a:rPr lang="en-US" altLang="en-US" sz="1200" i="1" dirty="0"/>
              <a:t>And He answered and said to them, </a:t>
            </a:r>
            <a:r>
              <a:rPr lang="en-US" altLang="en-US" sz="1200" b="1" i="1" dirty="0">
                <a:solidFill>
                  <a:srgbClr val="FF0000"/>
                </a:solidFill>
              </a:rPr>
              <a:t>“Have you not read </a:t>
            </a:r>
            <a:r>
              <a:rPr lang="en-US" altLang="en-US" sz="1200" i="1" dirty="0"/>
              <a:t>that He who made them at the beginning ‘made them male and female,’</a:t>
            </a:r>
            <a:r>
              <a:rPr lang="en-US" altLang="en-US" sz="1200" dirty="0"/>
              <a:t> </a:t>
            </a:r>
            <a:r>
              <a:rPr lang="en-US" altLang="en-US" sz="1200" b="1" dirty="0"/>
              <a:t>Matthew 19:4</a:t>
            </a:r>
            <a:endParaRPr lang="en-US" alt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69877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    1. Speaking to the educated Sadducees:</a:t>
            </a:r>
          </a:p>
          <a:p>
            <a:r>
              <a:rPr lang="en-US" altLang="en-US" i="1" dirty="0"/>
              <a:t>For in </a:t>
            </a:r>
            <a:r>
              <a:rPr lang="en-US" altLang="en-US" b="1" i="1" dirty="0"/>
              <a:t>the resurrection </a:t>
            </a:r>
            <a:r>
              <a:rPr lang="en-US" altLang="en-US" i="1" dirty="0"/>
              <a:t>they neither marry nor are given in marriage, but are like angels of God in heaven. </a:t>
            </a:r>
            <a:r>
              <a:rPr lang="en-US" altLang="en-US" i="1" baseline="30000" dirty="0"/>
              <a:t>31</a:t>
            </a:r>
            <a:r>
              <a:rPr lang="en-US" altLang="en-US" i="1" dirty="0"/>
              <a:t> But concerning </a:t>
            </a:r>
            <a:r>
              <a:rPr lang="en-US" altLang="en-US" b="1" i="1" dirty="0"/>
              <a:t>the resurrection </a:t>
            </a:r>
            <a:r>
              <a:rPr lang="en-US" altLang="en-US" i="1" dirty="0"/>
              <a:t>of the dead, </a:t>
            </a:r>
            <a:r>
              <a:rPr lang="en-US" altLang="en-US" b="1" i="1" dirty="0">
                <a:solidFill>
                  <a:srgbClr val="FF0000"/>
                </a:solidFill>
              </a:rPr>
              <a:t>have you not read </a:t>
            </a:r>
            <a:r>
              <a:rPr lang="en-US" altLang="en-US" i="1" dirty="0"/>
              <a:t>what was spoken to you by God…?</a:t>
            </a:r>
            <a:r>
              <a:rPr lang="en-US" altLang="en-US" dirty="0"/>
              <a:t> </a:t>
            </a:r>
            <a:r>
              <a:rPr lang="en-US" altLang="en-US" b="1" dirty="0"/>
              <a:t>Matthew 22:30-31</a:t>
            </a:r>
            <a:endParaRPr lang="en-US" altLang="en-US" dirty="0"/>
          </a:p>
          <a:p>
            <a:r>
              <a:rPr lang="en-US" dirty="0"/>
              <a:t>    2. The Sadducees did not believe in the resurrection from the dead, but Jesus knew that they had read the Messianic Prophecies.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48455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en-US" dirty="0"/>
              <a:t>    1. Speaking to the uneducated multitudes, Jesus turned to their hearing:</a:t>
            </a:r>
          </a:p>
          <a:p>
            <a:pPr>
              <a:buFont typeface="Wingdings" panose="05000000000000000000" pitchFamily="2" charset="2"/>
              <a:buChar char="§"/>
            </a:pPr>
            <a:r>
              <a:rPr lang="en-US" altLang="en-US" b="1" dirty="0"/>
              <a:t> Matt 5:21</a:t>
            </a:r>
            <a:r>
              <a:rPr lang="en-US" altLang="en-US" b="1" i="1" dirty="0"/>
              <a:t> </a:t>
            </a:r>
            <a:r>
              <a:rPr lang="en-US" altLang="en-US" b="1" i="1" dirty="0">
                <a:solidFill>
                  <a:srgbClr val="FF0000"/>
                </a:solidFill>
              </a:rPr>
              <a:t>You have heard </a:t>
            </a:r>
            <a:r>
              <a:rPr lang="en-US" altLang="en-US" i="1" dirty="0"/>
              <a:t>that it was said to those of old, ‘You shall not murder</a:t>
            </a:r>
          </a:p>
          <a:p>
            <a:pPr>
              <a:buFont typeface="Wingdings" panose="05000000000000000000" pitchFamily="2" charset="2"/>
              <a:buChar char="§"/>
            </a:pPr>
            <a:r>
              <a:rPr lang="en-US" altLang="en-US" b="1" dirty="0"/>
              <a:t> Matt 5:27 </a:t>
            </a:r>
            <a:r>
              <a:rPr lang="en-US" altLang="en-US" b="1" i="1" dirty="0">
                <a:solidFill>
                  <a:srgbClr val="FF0000"/>
                </a:solidFill>
              </a:rPr>
              <a:t>You have heard </a:t>
            </a:r>
            <a:r>
              <a:rPr lang="en-US" altLang="en-US" i="1" dirty="0"/>
              <a:t>that it was said to those of old, ‘You shall not commit adultery.’</a:t>
            </a:r>
          </a:p>
          <a:p>
            <a:pPr>
              <a:buFont typeface="Wingdings" panose="05000000000000000000" pitchFamily="2" charset="2"/>
              <a:buChar char="§"/>
            </a:pPr>
            <a:r>
              <a:rPr lang="en-US" altLang="en-US" b="1" dirty="0"/>
              <a:t> Matt 5:31 </a:t>
            </a:r>
            <a:r>
              <a:rPr lang="en-US" altLang="en-US" b="1" i="1" dirty="0">
                <a:solidFill>
                  <a:srgbClr val="FF0000"/>
                </a:solidFill>
              </a:rPr>
              <a:t>Furthermore it has been said, </a:t>
            </a:r>
            <a:r>
              <a:rPr lang="en-US" altLang="en-US" i="1" dirty="0"/>
              <a:t>‘Whoever divorces his wife, let him give her a certificate of divorce.’</a:t>
            </a:r>
          </a:p>
          <a:p>
            <a:pPr>
              <a:buFont typeface="Wingdings" panose="05000000000000000000" pitchFamily="2" charset="2"/>
              <a:buChar char="§"/>
            </a:pPr>
            <a:r>
              <a:rPr lang="en-US" altLang="en-US" b="1" i="1" dirty="0"/>
              <a:t> </a:t>
            </a:r>
            <a:r>
              <a:rPr lang="en-US" altLang="en-US" b="1" i="0" dirty="0"/>
              <a:t>Matt 5:33 </a:t>
            </a:r>
            <a:r>
              <a:rPr lang="en-US" altLang="en-US" b="1" dirty="0">
                <a:solidFill>
                  <a:srgbClr val="FF0000"/>
                </a:solidFill>
              </a:rPr>
              <a:t>Again you have heard </a:t>
            </a:r>
            <a:r>
              <a:rPr lang="en-US" altLang="en-US" dirty="0"/>
              <a:t>that it was said to those of old, ‘You shall not swear falsely…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19206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    1. Speaking to the educated and uneducated, Jesus had this to say:</a:t>
            </a:r>
            <a:br>
              <a:rPr lang="en-US" altLang="en-US" i="1" dirty="0"/>
            </a:br>
            <a:r>
              <a:rPr lang="en-US" altLang="en-US" i="1" dirty="0"/>
              <a:t>Blessed is </a:t>
            </a:r>
            <a:r>
              <a:rPr lang="en-US" altLang="en-US" i="1" dirty="0">
                <a:solidFill>
                  <a:schemeClr val="folHlink"/>
                </a:solidFill>
              </a:rPr>
              <a:t>he </a:t>
            </a:r>
            <a:r>
              <a:rPr lang="en-US" altLang="en-US" b="1" i="1" dirty="0">
                <a:solidFill>
                  <a:schemeClr val="folHlink"/>
                </a:solidFill>
              </a:rPr>
              <a:t>who reads</a:t>
            </a:r>
            <a:r>
              <a:rPr lang="en-US" altLang="en-US" b="1" i="1" dirty="0"/>
              <a:t> </a:t>
            </a:r>
            <a:r>
              <a:rPr lang="en-US" altLang="en-US" i="1" dirty="0"/>
              <a:t>and </a:t>
            </a:r>
            <a:r>
              <a:rPr lang="en-US" altLang="en-US" i="1" dirty="0">
                <a:solidFill>
                  <a:schemeClr val="folHlink"/>
                </a:solidFill>
              </a:rPr>
              <a:t>those </a:t>
            </a:r>
            <a:r>
              <a:rPr lang="en-US" altLang="en-US" b="1" i="1" dirty="0">
                <a:solidFill>
                  <a:schemeClr val="folHlink"/>
                </a:solidFill>
              </a:rPr>
              <a:t>who hear</a:t>
            </a:r>
            <a:r>
              <a:rPr lang="en-US" altLang="en-US" b="1" i="1" dirty="0"/>
              <a:t> </a:t>
            </a:r>
            <a:r>
              <a:rPr lang="en-US" altLang="en-US" i="1" dirty="0"/>
              <a:t>the words of this prophecy, and keep those things which are written in it; for the time is near. Revelation 1:3</a:t>
            </a:r>
            <a:endParaRPr lang="en-US"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99434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EC4E26-820E-493E-AFDE-9B8CFD459A86}"/>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837BC5-8E0A-4D75-848D-2B70AD64E00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0226" name="Rectangle 2">
            <a:extLst>
              <a:ext uri="{FF2B5EF4-FFF2-40B4-BE49-F238E27FC236}">
                <a16:creationId xmlns:a16="http://schemas.microsoft.com/office/drawing/2014/main" id="{46A93E0C-CD2A-4E63-9C43-536740486B84}"/>
              </a:ext>
            </a:extLst>
          </p:cNvPr>
          <p:cNvSpPr>
            <a:spLocks noGrp="1" noRot="1" noChangeAspect="1" noChangeArrowheads="1" noTextEdit="1"/>
          </p:cNvSpPr>
          <p:nvPr>
            <p:ph type="sldImg"/>
          </p:nvPr>
        </p:nvSpPr>
        <p:spPr>
          <a:xfrm>
            <a:off x="381000" y="685800"/>
            <a:ext cx="6096000" cy="3429000"/>
          </a:xfrm>
          <a:ln/>
        </p:spPr>
      </p:sp>
      <p:sp>
        <p:nvSpPr>
          <p:cNvPr id="180227" name="Rectangle 3">
            <a:extLst>
              <a:ext uri="{FF2B5EF4-FFF2-40B4-BE49-F238E27FC236}">
                <a16:creationId xmlns:a16="http://schemas.microsoft.com/office/drawing/2014/main" id="{D8B8A82C-D77C-44C4-B5FC-C305CDD26FD7}"/>
              </a:ext>
            </a:extLst>
          </p:cNvPr>
          <p:cNvSpPr>
            <a:spLocks noGrp="1" noChangeArrowheads="1"/>
          </p:cNvSpPr>
          <p:nvPr>
            <p:ph type="body" idx="1"/>
          </p:nvPr>
        </p:nvSpPr>
        <p:spPr/>
        <p:txBody>
          <a:bodyPr/>
          <a:lstStyle/>
          <a:p>
            <a:pPr rtl="0"/>
            <a:r>
              <a:rPr lang="en-US" sz="1200" b="0" i="1" u="none" strike="noStrike" kern="1200" baseline="0" dirty="0">
                <a:solidFill>
                  <a:schemeClr val="tx1"/>
                </a:solidFill>
                <a:latin typeface="Arial" panose="020B0604020202020204" pitchFamily="34" charset="0"/>
                <a:ea typeface="+mn-ea"/>
                <a:cs typeface="+mn-cs"/>
              </a:rPr>
              <a:t>"You have heard that it was said to those of old, </a:t>
            </a:r>
            <a:r>
              <a:rPr lang="en-US" sz="1200" b="1" i="1" u="none" strike="noStrike" kern="1200" baseline="0" dirty="0">
                <a:solidFill>
                  <a:schemeClr val="tx1"/>
                </a:solidFill>
                <a:latin typeface="Arial" panose="020B0604020202020204" pitchFamily="34" charset="0"/>
                <a:ea typeface="+mn-ea"/>
                <a:cs typeface="+mn-cs"/>
              </a:rPr>
              <a:t>'YOU SHALL NOT MURDER</a:t>
            </a:r>
            <a:r>
              <a:rPr lang="en-US" sz="1200" b="0" i="1" u="none" strike="noStrike" kern="1200" baseline="0" dirty="0">
                <a:solidFill>
                  <a:schemeClr val="tx1"/>
                </a:solidFill>
                <a:latin typeface="Arial" panose="020B0604020202020204" pitchFamily="34" charset="0"/>
                <a:ea typeface="+mn-ea"/>
                <a:cs typeface="+mn-cs"/>
              </a:rPr>
              <a:t>, and whoever murders will be in danger of the judgment.' But I say to you that whoever is angry with his brother without a cause shall be in danger of the judgment.</a:t>
            </a:r>
            <a:r>
              <a:rPr lang="en-US" sz="1200" b="0" i="0" u="none" strike="noStrike" kern="1200" baseline="0" dirty="0">
                <a:solidFill>
                  <a:schemeClr val="tx1"/>
                </a:solidFill>
                <a:latin typeface="Arial" panose="020B0604020202020204" pitchFamily="34" charset="0"/>
                <a:ea typeface="+mn-ea"/>
                <a:cs typeface="+mn-cs"/>
              </a:rPr>
              <a:t> (</a:t>
            </a:r>
            <a:r>
              <a:rPr lang="en-US" sz="1200" b="1" i="0" u="none" strike="noStrike" kern="1200" baseline="0" dirty="0">
                <a:solidFill>
                  <a:schemeClr val="tx1"/>
                </a:solidFill>
                <a:latin typeface="Arial" panose="020B0604020202020204" pitchFamily="34" charset="0"/>
                <a:ea typeface="+mn-ea"/>
                <a:cs typeface="+mn-cs"/>
              </a:rPr>
              <a:t>Matthew 5:21-22a</a:t>
            </a:r>
            <a:r>
              <a:rPr lang="en-US" sz="1200" b="0" i="0" u="none" strike="noStrike" kern="1200" baseline="0" dirty="0">
                <a:solidFill>
                  <a:schemeClr val="tx1"/>
                </a:solidFill>
                <a:latin typeface="Arial" panose="020B0604020202020204" pitchFamily="34" charset="0"/>
                <a:ea typeface="+mn-ea"/>
                <a:cs typeface="+mn-cs"/>
              </a:rPr>
              <a:t>)</a:t>
            </a:r>
            <a:endParaRPr lang="en-US" altLang="en-US" dirty="0"/>
          </a:p>
          <a:p>
            <a:r>
              <a:rPr lang="en-US" altLang="en-US" dirty="0"/>
              <a:t>    1. The judgment in the Old Law for murder was execution. </a:t>
            </a:r>
          </a:p>
          <a:p>
            <a:r>
              <a:rPr lang="en-US" altLang="en-US" dirty="0"/>
              <a:t>    2. No provisions were given for begin angry. </a:t>
            </a:r>
          </a:p>
          <a:p>
            <a:r>
              <a:rPr lang="en-US" altLang="en-US" dirty="0"/>
              <a:t>    3. A man </a:t>
            </a:r>
            <a:r>
              <a:rPr lang="en-US" altLang="en-US" b="1" dirty="0"/>
              <a:t>was not </a:t>
            </a:r>
            <a:r>
              <a:rPr lang="en-US" altLang="en-US" dirty="0"/>
              <a:t>put on trial for anger; although it has always been against God’s will.  </a:t>
            </a:r>
          </a:p>
          <a:p>
            <a:r>
              <a:rPr lang="en-US" altLang="en-US" dirty="0"/>
              <a:t>    4. In the New Covenant, the new King can bring judgment on those who are angry without cause.  (</a:t>
            </a:r>
            <a:r>
              <a:rPr lang="en-US" altLang="en-US" b="1" dirty="0"/>
              <a:t>Matthew 5: 22a</a:t>
            </a:r>
            <a:r>
              <a:rPr lang="en-US" altLang="en-US" dirty="0"/>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0" dirty="0">
                <a:solidFill>
                  <a:schemeClr val="folHlink"/>
                </a:solidFill>
              </a:rPr>
              <a:t>You shall not murder</a:t>
            </a:r>
            <a:r>
              <a:rPr lang="en-US" altLang="en-US" sz="1200" i="0" dirty="0">
                <a:solidFill>
                  <a:schemeClr val="folHlink"/>
                </a:solidFill>
              </a:rPr>
              <a:t>. </a:t>
            </a:r>
            <a:r>
              <a:rPr lang="en-US" altLang="en-US" sz="1200" b="1" dirty="0"/>
              <a:t>Exodus 20:13</a:t>
            </a:r>
            <a:endParaRPr lang="en-US" altLang="en-US" sz="1200" dirty="0">
              <a:solidFill>
                <a:schemeClr val="folHlink"/>
              </a:solidFill>
            </a:endParaRPr>
          </a:p>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591C333-8FD8-411E-BD96-63B5F44008C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D99449-FEAD-4420-A41C-187CE495452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818" name="Rectangle 2">
            <a:extLst>
              <a:ext uri="{FF2B5EF4-FFF2-40B4-BE49-F238E27FC236}">
                <a16:creationId xmlns:a16="http://schemas.microsoft.com/office/drawing/2014/main" id="{26B764DC-DC44-4FCE-BBD5-EB4645FF8B5C}"/>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0F1C75C2-8781-4AF6-99D7-B84B501FFAC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B946B4-B90D-48A9-BF8C-88D56727806B}"/>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EB9E5D-8230-4C14-B3B0-7384E6EF62E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6610" name="Rectangle 2">
            <a:extLst>
              <a:ext uri="{FF2B5EF4-FFF2-40B4-BE49-F238E27FC236}">
                <a16:creationId xmlns:a16="http://schemas.microsoft.com/office/drawing/2014/main" id="{FEECF415-77D5-481D-A4F5-5E38E24CDDF1}"/>
              </a:ext>
            </a:extLst>
          </p:cNvPr>
          <p:cNvSpPr>
            <a:spLocks noGrp="1" noRot="1" noChangeAspect="1" noChangeArrowheads="1" noTextEdit="1"/>
          </p:cNvSpPr>
          <p:nvPr>
            <p:ph type="sldImg"/>
          </p:nvPr>
        </p:nvSpPr>
        <p:spPr>
          <a:xfrm>
            <a:off x="381000" y="685800"/>
            <a:ext cx="6096000" cy="3429000"/>
          </a:xfrm>
          <a:ln/>
        </p:spPr>
      </p:sp>
      <p:sp>
        <p:nvSpPr>
          <p:cNvPr id="196611" name="Rectangle 3">
            <a:extLst>
              <a:ext uri="{FF2B5EF4-FFF2-40B4-BE49-F238E27FC236}">
                <a16:creationId xmlns:a16="http://schemas.microsoft.com/office/drawing/2014/main" id="{B437C587-9FAE-47FC-8FCF-F6F02B7915CF}"/>
              </a:ext>
            </a:extLst>
          </p:cNvPr>
          <p:cNvSpPr>
            <a:spLocks noGrp="1" noChangeArrowheads="1"/>
          </p:cNvSpPr>
          <p:nvPr>
            <p:ph type="body" idx="1"/>
          </p:nvPr>
        </p:nvSpPr>
        <p:spPr/>
        <p:txBody>
          <a:bodyPr/>
          <a:lstStyle/>
          <a:p>
            <a:r>
              <a:rPr lang="en-US" altLang="en-US" dirty="0"/>
              <a:t>    1. In addition to </a:t>
            </a:r>
            <a:r>
              <a:rPr lang="en-US" altLang="en-US" b="1" dirty="0"/>
              <a:t>Matthew 5:21-22 </a:t>
            </a:r>
            <a:r>
              <a:rPr lang="en-US" altLang="en-US" dirty="0"/>
              <a:t>we have the Old Testament Scriptures for the foundation of Jesus’ teachings.</a:t>
            </a:r>
          </a:p>
          <a:p>
            <a:r>
              <a:rPr lang="en-US" altLang="en-US" dirty="0"/>
              <a:t>&gt;&gt;&gt;&gt;&gt;&gt;&gt;&gt;&gt;&gt;&gt;&gt;&gt;&gt;&gt;&gt;&gt;&gt;&gt;&gt;&gt;&gt;&gt;&gt;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i="1" dirty="0"/>
              <a:t>He who strikes a man so that </a:t>
            </a:r>
            <a:r>
              <a:rPr lang="en-US" altLang="en-US" sz="1200" b="1" i="1" dirty="0">
                <a:solidFill>
                  <a:srgbClr val="FF0000"/>
                </a:solidFill>
              </a:rPr>
              <a:t>he dies </a:t>
            </a:r>
            <a:r>
              <a:rPr lang="en-US" altLang="en-US" sz="1200" i="1" dirty="0"/>
              <a:t>shall surely be put to death… </a:t>
            </a:r>
            <a:r>
              <a:rPr lang="en-US" altLang="en-US" sz="1200" b="1" dirty="0"/>
              <a:t>Exodus 21:12-14</a:t>
            </a:r>
            <a:endParaRPr lang="en-US" altLang="en-US" sz="1200" dirty="0"/>
          </a:p>
          <a:p>
            <a:r>
              <a:rPr lang="en-US" altLang="en-US" dirty="0"/>
              <a:t>&gt;&gt;&gt;&gt;&gt;&gt;&gt;&gt;&gt;&gt;&gt;&gt;&gt;&gt;&gt;&gt;&gt;&gt;&gt;&gt;&gt;&gt;&gt;&gt;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solidFill>
                  <a:srgbClr val="FF0000"/>
                </a:solidFill>
              </a:rPr>
              <a:t>Whoever kills </a:t>
            </a:r>
            <a:r>
              <a:rPr lang="en-US" altLang="en-US" sz="1200" i="1" dirty="0"/>
              <a:t>any man shall surely be put to death. </a:t>
            </a:r>
            <a:r>
              <a:rPr lang="en-US" altLang="en-US" sz="1200" b="1" dirty="0"/>
              <a:t>Leviticus 24:17</a:t>
            </a:r>
          </a:p>
          <a:p>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1B8D37D-596D-4106-BF78-B6ACAB657073}"/>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245B83-68B4-45D2-B9A0-E91D27DC0FE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1250" name="Rectangle 2">
            <a:extLst>
              <a:ext uri="{FF2B5EF4-FFF2-40B4-BE49-F238E27FC236}">
                <a16:creationId xmlns:a16="http://schemas.microsoft.com/office/drawing/2014/main" id="{1E880555-5D95-4414-A5DF-A4B53C2C3BF9}"/>
              </a:ext>
            </a:extLst>
          </p:cNvPr>
          <p:cNvSpPr>
            <a:spLocks noGrp="1" noRot="1" noChangeAspect="1" noChangeArrowheads="1" noTextEdit="1"/>
          </p:cNvSpPr>
          <p:nvPr>
            <p:ph type="sldImg"/>
          </p:nvPr>
        </p:nvSpPr>
        <p:spPr>
          <a:xfrm>
            <a:off x="381000" y="685800"/>
            <a:ext cx="6096000" cy="3429000"/>
          </a:xfrm>
          <a:ln/>
        </p:spPr>
      </p:sp>
      <p:sp>
        <p:nvSpPr>
          <p:cNvPr id="181251" name="Rectangle 3">
            <a:extLst>
              <a:ext uri="{FF2B5EF4-FFF2-40B4-BE49-F238E27FC236}">
                <a16:creationId xmlns:a16="http://schemas.microsoft.com/office/drawing/2014/main" id="{069D211A-45A6-4C24-834E-098DE022F108}"/>
              </a:ext>
            </a:extLst>
          </p:cNvPr>
          <p:cNvSpPr>
            <a:spLocks noGrp="1" noChangeArrowheads="1"/>
          </p:cNvSpPr>
          <p:nvPr>
            <p:ph type="body" idx="1"/>
          </p:nvPr>
        </p:nvSpPr>
        <p:spPr/>
        <p:txBody>
          <a:bodyPr/>
          <a:lstStyle/>
          <a:p>
            <a:r>
              <a:rPr lang="en-US" altLang="en-US" dirty="0"/>
              <a:t>    1. When Jesus taught about adultery, </a:t>
            </a:r>
          </a:p>
          <a:p>
            <a:r>
              <a:rPr lang="en-US" altLang="en-US" dirty="0"/>
              <a:t>&gt;&gt;&gt;&gt;&gt;&gt;&gt;&gt;&gt;&gt;&gt;&gt;&gt;&gt;&gt;&gt;&gt;&gt;&gt;&gt;&gt;&gt;&gt;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You have heard that it was said to those of old, </a:t>
            </a:r>
            <a:br>
              <a:rPr lang="en-US" altLang="en-US" sz="1200" dirty="0"/>
            </a:br>
            <a:r>
              <a:rPr lang="en-US" altLang="en-US" sz="1200" b="1" dirty="0">
                <a:solidFill>
                  <a:srgbClr val="FF0000"/>
                </a:solidFill>
              </a:rPr>
              <a:t>‘You shall not commit adultery.’</a:t>
            </a:r>
            <a:r>
              <a:rPr lang="en-US" altLang="en-US" sz="1200" b="1" baseline="30000" dirty="0">
                <a:solidFill>
                  <a:srgbClr val="FF0000"/>
                </a:solidFill>
              </a:rPr>
              <a:t> </a:t>
            </a:r>
            <a:r>
              <a:rPr lang="en-US" altLang="en-US" sz="1200" baseline="30000" dirty="0"/>
              <a:t>28</a:t>
            </a:r>
            <a:r>
              <a:rPr lang="en-US" altLang="en-US" sz="1200" dirty="0"/>
              <a:t> But I say to you that whoever looks at a woman to lust for her has already committed adultery with her in his heart. </a:t>
            </a:r>
            <a:r>
              <a:rPr lang="en-US" altLang="en-US" sz="1200" b="1" dirty="0"/>
              <a:t>Matthew 5:27-28</a:t>
            </a:r>
            <a:endParaRPr lang="en-US" altLang="en-US" sz="1200" dirty="0"/>
          </a:p>
          <a:p>
            <a:r>
              <a:rPr lang="en-US" altLang="en-US" dirty="0"/>
              <a:t>&gt;&gt;&gt;&gt;&gt;&gt;&gt;&gt;&gt;&gt;&gt;&gt;&gt;&gt;&gt;&gt;&gt;&gt;&gt;&gt;&gt;&gt;&gt;&gt;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    2. He had a foundation in the Old Law in </a:t>
            </a:r>
            <a:r>
              <a:rPr lang="en-US" altLang="en-US" b="1" dirty="0"/>
              <a:t>Exodus 20:14.</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solidFill>
                  <a:srgbClr val="FF0000"/>
                </a:solidFill>
              </a:rPr>
              <a:t>You shall not commit adultery.</a:t>
            </a:r>
            <a:r>
              <a:rPr lang="en-US" altLang="en-US" sz="1200" b="0" dirty="0">
                <a:solidFill>
                  <a:srgbClr val="FF0000"/>
                </a:solidFill>
              </a:rPr>
              <a:t> -</a:t>
            </a:r>
            <a:r>
              <a:rPr lang="en-US" altLang="en-US" sz="1200" b="1" dirty="0">
                <a:solidFill>
                  <a:srgbClr val="FF0000"/>
                </a:solidFill>
              </a:rPr>
              <a:t> </a:t>
            </a:r>
            <a:r>
              <a:rPr lang="en-US" altLang="en-US" sz="1200" b="1" dirty="0"/>
              <a:t>Exodus 20:14</a:t>
            </a:r>
            <a:endParaRPr lang="en-US" altLang="en-US" sz="1200" b="1" dirty="0">
              <a:solidFill>
                <a:srgbClr val="FF0000"/>
              </a:solidFill>
            </a:endParaRPr>
          </a:p>
          <a:p>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0968B57-1F07-4BDC-A54D-4BFBD6C93196}"/>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9CBBD7-A124-4C07-8D1D-57DAC4B482E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6674" name="Rectangle 2">
            <a:extLst>
              <a:ext uri="{FF2B5EF4-FFF2-40B4-BE49-F238E27FC236}">
                <a16:creationId xmlns:a16="http://schemas.microsoft.com/office/drawing/2014/main" id="{18CD016F-D34E-480B-8EB0-15718C6547DB}"/>
              </a:ext>
            </a:extLst>
          </p:cNvPr>
          <p:cNvSpPr>
            <a:spLocks noGrp="1" noRot="1" noChangeAspect="1" noChangeArrowheads="1" noTextEdit="1"/>
          </p:cNvSpPr>
          <p:nvPr>
            <p:ph type="sldImg"/>
          </p:nvPr>
        </p:nvSpPr>
        <p:spPr>
          <a:xfrm>
            <a:off x="381000" y="685800"/>
            <a:ext cx="6096000" cy="3429000"/>
          </a:xfrm>
          <a:ln/>
        </p:spPr>
      </p:sp>
      <p:sp>
        <p:nvSpPr>
          <p:cNvPr id="156675" name="Rectangle 3">
            <a:extLst>
              <a:ext uri="{FF2B5EF4-FFF2-40B4-BE49-F238E27FC236}">
                <a16:creationId xmlns:a16="http://schemas.microsoft.com/office/drawing/2014/main" id="{89DE1263-572B-4E64-87E9-65B7C36DD77B}"/>
              </a:ext>
            </a:extLst>
          </p:cNvPr>
          <p:cNvSpPr>
            <a:spLocks noGrp="1" noChangeArrowheads="1"/>
          </p:cNvSpPr>
          <p:nvPr>
            <p:ph type="body" idx="1"/>
          </p:nvPr>
        </p:nvSpPr>
        <p:spPr/>
        <p:txBody>
          <a:bodyPr/>
          <a:lstStyle/>
          <a:p>
            <a:r>
              <a:rPr lang="en-US" altLang="en-US" dirty="0"/>
              <a:t>    1. Concerning adultery, Jesus’ teaching of looking in lust at a woman was adultery of the heart, He did not call for civil law to put both of them to death as it was under the Old Law.</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The man who </a:t>
            </a:r>
            <a:r>
              <a:rPr lang="en-US" altLang="en-US" sz="1200" b="1" dirty="0"/>
              <a:t>commits adultery</a:t>
            </a:r>
            <a:r>
              <a:rPr lang="en-US" altLang="en-US" sz="1200" dirty="0"/>
              <a:t> with </a:t>
            </a:r>
            <a:r>
              <a:rPr lang="en-US" altLang="en-US" sz="1200" b="1" dirty="0"/>
              <a:t>another man’s wife</a:t>
            </a:r>
            <a:r>
              <a:rPr lang="en-US" altLang="en-US" sz="1200" dirty="0"/>
              <a:t>, he who commits adultery with his neighbor’s wife, the adulterer and the adulteress, shall surely be put to death. </a:t>
            </a:r>
            <a:r>
              <a:rPr lang="en-US" altLang="en-US" sz="1200" b="1" dirty="0"/>
              <a:t>Leviticus 20:10</a:t>
            </a:r>
            <a:endParaRPr lang="en-US" altLang="en-US" sz="1200" dirty="0"/>
          </a:p>
          <a:p>
            <a:r>
              <a:rPr lang="en-US" altLang="en-US" dirty="0"/>
              <a:t>&gt;&gt;&gt;&gt;&gt;&gt;&gt;&gt;&gt;&gt;&gt;&gt;&gt;&gt;&gt;&gt;&gt;&gt;&gt;</a:t>
            </a:r>
          </a:p>
          <a:p>
            <a:r>
              <a:rPr lang="en-US" altLang="en-US" dirty="0"/>
              <a:t>    2. Even </a:t>
            </a:r>
            <a:r>
              <a:rPr lang="en-US" altLang="en-US" b="1" dirty="0"/>
              <a:t>before the Law</a:t>
            </a:r>
            <a:r>
              <a:rPr lang="en-US" altLang="en-US" dirty="0"/>
              <a:t>, Job understood </a:t>
            </a:r>
            <a:r>
              <a:rPr lang="en-US" altLang="en-US" b="1" dirty="0"/>
              <a:t>lusting</a:t>
            </a:r>
            <a:r>
              <a:rPr lang="en-US" altLang="en-US" dirty="0"/>
              <a:t> was wrong, but there were no provisions for putting a man on </a:t>
            </a:r>
            <a:r>
              <a:rPr lang="en-US" altLang="en-US" b="1" dirty="0"/>
              <a:t>trial and punishing </a:t>
            </a:r>
            <a:r>
              <a:rPr lang="en-US" altLang="en-US" dirty="0"/>
              <a:t>him under the Law of Moses. </a:t>
            </a:r>
          </a:p>
          <a:p>
            <a:r>
              <a:rPr lang="en-US" altLang="en-US" dirty="0"/>
              <a:t>    3. Christ, being King of His Kingdom, now shows that in the new kingdom judgment will be based on </a:t>
            </a:r>
            <a:r>
              <a:rPr lang="en-US" altLang="en-US" b="1" dirty="0"/>
              <a:t>thoughts</a:t>
            </a:r>
            <a:r>
              <a:rPr lang="en-US" altLang="en-US" dirty="0"/>
              <a:t> too. </a:t>
            </a:r>
          </a:p>
          <a:p>
            <a:r>
              <a:rPr lang="en-US" altLang="en-US" dirty="0"/>
              <a:t>    4. (The Lord is capable of prosecuting </a:t>
            </a:r>
            <a:r>
              <a:rPr lang="en-US" altLang="en-US" b="1" dirty="0"/>
              <a:t>“thought crimes” </a:t>
            </a:r>
            <a:r>
              <a:rPr lang="en-US" altLang="en-US" dirty="0"/>
              <a:t>unlike the ability of men.)</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i="1" dirty="0"/>
              <a:t>You have heard that it was said, </a:t>
            </a:r>
            <a:r>
              <a:rPr lang="en-US" altLang="en-US" sz="1200" b="1" i="1" dirty="0">
                <a:solidFill>
                  <a:srgbClr val="FF0000"/>
                </a:solidFill>
              </a:rPr>
              <a:t>‘An eye for an eye and a tooth for a tooth.’ </a:t>
            </a:r>
            <a:r>
              <a:rPr lang="en-US" altLang="en-US" sz="1200" i="1" baseline="30000" dirty="0"/>
              <a:t>39</a:t>
            </a:r>
            <a:r>
              <a:rPr lang="en-US" altLang="en-US" sz="1200" i="1" dirty="0"/>
              <a:t> But I tell you </a:t>
            </a:r>
            <a:r>
              <a:rPr lang="en-US" altLang="en-US" sz="1200" b="1" i="1" dirty="0"/>
              <a:t>not</a:t>
            </a:r>
            <a:r>
              <a:rPr lang="en-US" altLang="en-US" sz="1200" i="1" dirty="0"/>
              <a:t> to resist an evil person. But whoever slaps you on your right cheek, turn the other to him also. </a:t>
            </a:r>
            <a:r>
              <a:rPr lang="en-US" altLang="en-US" sz="1200" i="1" baseline="30000" dirty="0"/>
              <a:t>40</a:t>
            </a:r>
            <a:r>
              <a:rPr lang="en-US" altLang="en-US" sz="1200" i="1" dirty="0"/>
              <a:t> If anyone wants to sue you and take away your tunic, let him have your cloak also. </a:t>
            </a:r>
            <a:r>
              <a:rPr lang="en-US" altLang="en-US" sz="1200" i="1" baseline="30000" dirty="0"/>
              <a:t>41 </a:t>
            </a:r>
            <a:r>
              <a:rPr lang="en-US" altLang="en-US" sz="1200" i="1" dirty="0"/>
              <a:t>And whoever compels you to go one mile, go with him two. </a:t>
            </a:r>
            <a:r>
              <a:rPr lang="en-US" altLang="en-US" sz="1200" b="1" dirty="0"/>
              <a:t>Matthew 5:38-41</a:t>
            </a:r>
            <a:br>
              <a:rPr lang="en-US" altLang="en-US" sz="1200" dirty="0"/>
            </a:br>
            <a:r>
              <a:rPr lang="en-US" altLang="en-US" sz="1200" dirty="0"/>
              <a:t>    1. The Law of Christ is superior to the Law of Moses.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    2. You right a wrong by reflecting you Christ like nature.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    3. Do more good for him than he could do bad to you.</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16205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4EAE566-6E2A-4400-8931-12940DC7C3E3}"/>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24E488-85D3-4D25-A599-1C61BCD0279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874" name="Rectangle 2">
            <a:extLst>
              <a:ext uri="{FF2B5EF4-FFF2-40B4-BE49-F238E27FC236}">
                <a16:creationId xmlns:a16="http://schemas.microsoft.com/office/drawing/2014/main" id="{B13B765A-F5E7-4DAA-8564-E2BBD06D0398}"/>
              </a:ext>
            </a:extLst>
          </p:cNvPr>
          <p:cNvSpPr>
            <a:spLocks noGrp="1" noRot="1" noChangeAspect="1" noChangeArrowheads="1" noTextEdit="1"/>
          </p:cNvSpPr>
          <p:nvPr>
            <p:ph type="sldImg"/>
          </p:nvPr>
        </p:nvSpPr>
        <p:spPr>
          <a:xfrm>
            <a:off x="381000" y="685800"/>
            <a:ext cx="6096000" cy="3429000"/>
          </a:xfrm>
          <a:ln/>
        </p:spPr>
      </p:sp>
      <p:sp>
        <p:nvSpPr>
          <p:cNvPr id="207875" name="Rectangle 3">
            <a:extLst>
              <a:ext uri="{FF2B5EF4-FFF2-40B4-BE49-F238E27FC236}">
                <a16:creationId xmlns:a16="http://schemas.microsoft.com/office/drawing/2014/main" id="{6E5B48FB-4A3D-4FF9-B3C5-66593F20DEEF}"/>
              </a:ext>
            </a:extLst>
          </p:cNvPr>
          <p:cNvSpPr>
            <a:spLocks noGrp="1" noChangeArrowheads="1"/>
          </p:cNvSpPr>
          <p:nvPr>
            <p:ph type="body" idx="1"/>
          </p:nvPr>
        </p:nvSpPr>
        <p:spPr/>
        <p:txBody>
          <a:bodyPr/>
          <a:lstStyle/>
          <a:p>
            <a:r>
              <a:rPr lang="en-US" altLang="en-US" dirty="0"/>
              <a:t>    1. The old law taught fairness in the eyes and mind of child.</a:t>
            </a:r>
          </a:p>
          <a:p>
            <a:r>
              <a:rPr lang="en-US" altLang="en-US" dirty="0"/>
              <a:t>&gt;&gt;&gt;&gt;&gt;&gt;&gt;&gt;&gt;&gt;&gt;&gt;&gt;&gt;&gt;&gt;&gt;&gt;&gt;&gt;&gt;&gt;&gt;&gt;&gt;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i="1" dirty="0"/>
              <a:t>You have heard that it was said, </a:t>
            </a:r>
            <a:r>
              <a:rPr lang="en-US" altLang="en-US" sz="1200" i="1" dirty="0">
                <a:solidFill>
                  <a:schemeClr val="folHlink"/>
                </a:solidFill>
              </a:rPr>
              <a:t>‘An eye for an eye and a tooth for a tooth.’ </a:t>
            </a:r>
            <a:r>
              <a:rPr lang="en-US" altLang="en-US" sz="1200" b="1" dirty="0"/>
              <a:t>Matthew 5:38-41</a:t>
            </a:r>
            <a:endParaRPr lang="en-US" altLang="en-US" sz="1200" dirty="0">
              <a:solidFill>
                <a:schemeClr val="folHlink"/>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i="1" dirty="0"/>
              <a:t>&gt;&gt;&gt;&gt;&gt;&gt;&gt;&gt;&gt;&gt;&gt;&gt;&gt;&gt;&gt;&gt;&gt;&gt;&gt;&gt;&gt;&gt;&gt;&gt;&gt;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i="1" dirty="0"/>
              <a:t>If a man causes disfigurement of his neighbor, as he has done, so shall it be done to him — </a:t>
            </a:r>
            <a:r>
              <a:rPr lang="en-US" altLang="en-US" sz="1200" i="1" baseline="30000" dirty="0"/>
              <a:t>20</a:t>
            </a:r>
            <a:r>
              <a:rPr lang="en-US" altLang="en-US" sz="1200" i="1" dirty="0"/>
              <a:t> fracture for fracture, </a:t>
            </a:r>
            <a:r>
              <a:rPr lang="en-US" altLang="en-US" sz="1200" i="1" dirty="0">
                <a:solidFill>
                  <a:schemeClr val="folHlink"/>
                </a:solidFill>
              </a:rPr>
              <a:t>eye for eye, tooth for tooth;</a:t>
            </a:r>
            <a:r>
              <a:rPr lang="en-US" altLang="en-US" sz="1200" i="1" dirty="0"/>
              <a:t> as he has caused disfigurement of a man, so shall it be done to him.</a:t>
            </a:r>
            <a:r>
              <a:rPr lang="en-US" altLang="en-US" sz="1200" dirty="0"/>
              <a:t> </a:t>
            </a:r>
            <a:r>
              <a:rPr lang="en-US" altLang="en-US" sz="1200" b="1" dirty="0"/>
              <a:t>Leviticus 24:19-20</a:t>
            </a:r>
            <a:endParaRPr lang="en-US" altLang="en-US" sz="1200" dirty="0"/>
          </a:p>
          <a:p>
            <a:r>
              <a:rPr lang="en-US" altLang="en-US" dirty="0"/>
              <a:t>&gt;&gt;&gt;&gt;&gt;&gt;&gt;&gt;&gt;&gt;&gt;&gt;&gt;&gt;&gt;&gt;&gt;&gt;&gt;&gt;&gt;&gt;&gt;&gt;&gt;</a:t>
            </a:r>
          </a:p>
          <a:p>
            <a:r>
              <a:rPr lang="en-US" altLang="en-US" dirty="0"/>
              <a:t>    2. The punishment should meet the crime, not exceed the crime. </a:t>
            </a:r>
          </a:p>
          <a:p>
            <a:r>
              <a:rPr lang="en-US" altLang="en-US" dirty="0"/>
              <a:t>    3. If someone knocked a tooth out, you don’t kill him in return but limit the punishment to just knock out one of his teeth.</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90000"/>
              </a:spcBef>
            </a:pPr>
            <a:r>
              <a:rPr lang="en-US" altLang="en-US" sz="1200" i="1" dirty="0">
                <a:latin typeface="Times New Roman" panose="02020603050405020304" pitchFamily="18" charset="0"/>
                <a:cs typeface="Times New Roman" panose="02020603050405020304" pitchFamily="18" charset="0"/>
              </a:rPr>
              <a:t>Again you have heard that it was said to those of old, </a:t>
            </a:r>
            <a:r>
              <a:rPr lang="en-US" altLang="en-US" sz="1200" b="1" i="1" dirty="0">
                <a:solidFill>
                  <a:srgbClr val="FF0000"/>
                </a:solidFill>
                <a:latin typeface="Times New Roman" panose="02020603050405020304" pitchFamily="18" charset="0"/>
                <a:cs typeface="Times New Roman" panose="02020603050405020304" pitchFamily="18" charset="0"/>
              </a:rPr>
              <a:t>‘You shall not swear falsely, </a:t>
            </a:r>
            <a:r>
              <a:rPr lang="en-US" altLang="en-US" sz="1200" i="1" dirty="0">
                <a:latin typeface="Times New Roman" panose="02020603050405020304" pitchFamily="18" charset="0"/>
                <a:cs typeface="Times New Roman" panose="02020603050405020304" pitchFamily="18" charset="0"/>
              </a:rPr>
              <a:t>but shall perform your oaths to the Lord.’ </a:t>
            </a:r>
            <a:r>
              <a:rPr lang="en-US" altLang="en-US" sz="1200" i="1" baseline="30000" dirty="0">
                <a:latin typeface="Times New Roman" panose="02020603050405020304" pitchFamily="18" charset="0"/>
                <a:cs typeface="Times New Roman" panose="02020603050405020304" pitchFamily="18" charset="0"/>
              </a:rPr>
              <a:t>34</a:t>
            </a:r>
            <a:r>
              <a:rPr lang="en-US" altLang="en-US" sz="1200" i="1" dirty="0">
                <a:latin typeface="Times New Roman" panose="02020603050405020304" pitchFamily="18" charset="0"/>
                <a:cs typeface="Times New Roman" panose="02020603050405020304" pitchFamily="18" charset="0"/>
              </a:rPr>
              <a:t> But I say to you, do not swear at all…</a:t>
            </a:r>
            <a:r>
              <a:rPr lang="en-US" altLang="en-US" sz="1200" b="1" i="1" dirty="0">
                <a:latin typeface="Times New Roman" panose="02020603050405020304" pitchFamily="18" charset="0"/>
                <a:cs typeface="Times New Roman" panose="02020603050405020304" pitchFamily="18" charset="0"/>
              </a:rPr>
              <a:t> </a:t>
            </a:r>
            <a:r>
              <a:rPr lang="en-US" altLang="en-US" sz="1200" b="1" dirty="0">
                <a:latin typeface="Times New Roman" panose="02020603050405020304" pitchFamily="18" charset="0"/>
                <a:cs typeface="Times New Roman" panose="02020603050405020304" pitchFamily="18" charset="0"/>
              </a:rPr>
              <a:t>Matthew 5:33-34</a:t>
            </a:r>
            <a:endParaRPr lang="en-US" altLang="en-US" sz="1200" dirty="0">
              <a:latin typeface="Times New Roman" panose="02020603050405020304" pitchFamily="18" charset="0"/>
              <a:cs typeface="Times New Roman" panose="02020603050405020304" pitchFamily="18" charset="0"/>
            </a:endParaRPr>
          </a:p>
          <a:p>
            <a:pPr>
              <a:spcBef>
                <a:spcPct val="90000"/>
              </a:spcBef>
            </a:pPr>
            <a:r>
              <a:rPr lang="en-US" altLang="en-US" sz="1200" dirty="0">
                <a:latin typeface="Times New Roman" panose="02020603050405020304" pitchFamily="18" charset="0"/>
                <a:cs typeface="Times New Roman" panose="02020603050405020304" pitchFamily="18" charset="0"/>
              </a:rPr>
              <a:t>    1. Under the Old Law, the Jews were accustom to swearing by anything valuable.</a:t>
            </a:r>
          </a:p>
          <a:p>
            <a:pPr>
              <a:spcBef>
                <a:spcPct val="90000"/>
              </a:spcBef>
            </a:pPr>
            <a:r>
              <a:rPr lang="en-US" altLang="en-US" sz="1200" dirty="0">
                <a:latin typeface="Times New Roman" panose="02020603050405020304" pitchFamily="18" charset="0"/>
                <a:cs typeface="Times New Roman" panose="02020603050405020304" pitchFamily="18" charset="0"/>
              </a:rPr>
              <a:t>    2. Any oath they made to the Lord must be kept, they were forbidden to swear falsely.</a:t>
            </a:r>
          </a:p>
          <a:p>
            <a:pPr>
              <a:spcBef>
                <a:spcPct val="90000"/>
              </a:spcBef>
            </a:pPr>
            <a:r>
              <a:rPr lang="en-US" altLang="en-US" sz="1200" dirty="0">
                <a:latin typeface="Times New Roman" panose="02020603050405020304" pitchFamily="18" charset="0"/>
                <a:cs typeface="Times New Roman" panose="02020603050405020304" pitchFamily="18" charset="0"/>
              </a:rPr>
              <a:t>&gt;&gt;&gt;&gt;&gt;&gt;&gt;&gt;&gt;&gt;&gt;&gt;&gt;&gt;&gt;&gt;&gt;&gt;&gt;&gt;&gt;</a:t>
            </a:r>
          </a:p>
          <a:p>
            <a:pPr>
              <a:spcBef>
                <a:spcPct val="90000"/>
              </a:spcBef>
            </a:pPr>
            <a:r>
              <a:rPr lang="en-US" altLang="en-US" sz="1200" i="1" dirty="0">
                <a:latin typeface="Times New Roman" panose="02020603050405020304" pitchFamily="18" charset="0"/>
                <a:cs typeface="Times New Roman" panose="02020603050405020304" pitchFamily="18" charset="0"/>
              </a:rPr>
              <a:t>And </a:t>
            </a:r>
            <a:r>
              <a:rPr lang="en-US" altLang="en-US" sz="1200" b="1" i="1" dirty="0">
                <a:solidFill>
                  <a:srgbClr val="FF0000"/>
                </a:solidFill>
                <a:latin typeface="Times New Roman" panose="02020603050405020304" pitchFamily="18" charset="0"/>
                <a:cs typeface="Times New Roman" panose="02020603050405020304" pitchFamily="18" charset="0"/>
              </a:rPr>
              <a:t>you shall not swear by My name falsely, </a:t>
            </a:r>
            <a:r>
              <a:rPr lang="en-US" altLang="en-US" sz="1200" i="1" dirty="0">
                <a:latin typeface="Times New Roman" panose="02020603050405020304" pitchFamily="18" charset="0"/>
                <a:cs typeface="Times New Roman" panose="02020603050405020304" pitchFamily="18" charset="0"/>
              </a:rPr>
              <a:t>nor shall you profane the name of your God: I am the Lord.</a:t>
            </a:r>
            <a:r>
              <a:rPr lang="en-US" altLang="en-US" sz="1200" dirty="0">
                <a:latin typeface="Times New Roman" panose="02020603050405020304" pitchFamily="18" charset="0"/>
                <a:cs typeface="Times New Roman" panose="02020603050405020304" pitchFamily="18" charset="0"/>
              </a:rPr>
              <a:t> </a:t>
            </a:r>
            <a:r>
              <a:rPr lang="en-US" altLang="en-US" sz="1200" b="1" dirty="0">
                <a:latin typeface="Times New Roman" panose="02020603050405020304" pitchFamily="18" charset="0"/>
                <a:cs typeface="Times New Roman" panose="02020603050405020304" pitchFamily="18" charset="0"/>
              </a:rPr>
              <a:t>Leviticus 19:12</a:t>
            </a:r>
            <a:endParaRPr lang="en-US" altLang="en-US" sz="1200" dirty="0">
              <a:latin typeface="Times New Roman" panose="02020603050405020304" pitchFamily="18" charset="0"/>
              <a:cs typeface="Times New Roman" panose="02020603050405020304" pitchFamily="18" charset="0"/>
            </a:endParaRPr>
          </a:p>
          <a:p>
            <a:pPr>
              <a:spcBef>
                <a:spcPct val="90000"/>
              </a:spcBef>
            </a:pPr>
            <a:r>
              <a:rPr lang="en-US" altLang="en-US" sz="1200" b="0" i="0" dirty="0">
                <a:latin typeface="Times New Roman" panose="02020603050405020304" pitchFamily="18" charset="0"/>
                <a:cs typeface="Times New Roman" panose="02020603050405020304" pitchFamily="18" charset="0"/>
              </a:rPr>
              <a:t>    1. Falsely is the operative word when swearing by God’s name under the Old Testament.</a:t>
            </a:r>
          </a:p>
          <a:p>
            <a:pPr>
              <a:spcBef>
                <a:spcPct val="90000"/>
              </a:spcBef>
            </a:pPr>
            <a:r>
              <a:rPr lang="en-US" altLang="en-US" sz="1200" b="0" i="0" dirty="0">
                <a:latin typeface="Times New Roman" panose="02020603050405020304" pitchFamily="18" charset="0"/>
                <a:cs typeface="Times New Roman" panose="02020603050405020304" pitchFamily="18" charset="0"/>
              </a:rPr>
              <a:t>&gt;&gt;&gt;&gt;&gt;&gt;&gt;&gt;&gt;&gt;&gt;&gt;&gt;&gt;&gt;&gt;&gt;&gt;&gt;&gt;</a:t>
            </a:r>
          </a:p>
          <a:p>
            <a:pPr>
              <a:spcBef>
                <a:spcPct val="90000"/>
              </a:spcBef>
            </a:pPr>
            <a:r>
              <a:rPr lang="en-US" altLang="en-US" sz="1200" b="1" i="1" dirty="0">
                <a:latin typeface="Times New Roman" panose="02020603050405020304" pitchFamily="18" charset="0"/>
                <a:cs typeface="Times New Roman" panose="02020603050405020304" pitchFamily="18" charset="0"/>
              </a:rPr>
              <a:t>Num. 30:1-5,  Deut. 10:20, 23:21-23</a:t>
            </a:r>
            <a:endParaRPr lang="en-US" altLang="en-US" sz="1200" b="0" i="0" dirty="0">
              <a:latin typeface="Times New Roman" panose="02020603050405020304" pitchFamily="18" charset="0"/>
              <a:cs typeface="Times New Roman" panose="02020603050405020304" pitchFamily="18" charset="0"/>
            </a:endParaRPr>
          </a:p>
          <a:p>
            <a:pPr rtl="0"/>
            <a:r>
              <a:rPr lang="en-US" sz="1200" b="0" i="1" u="none" strike="noStrike" kern="1200" baseline="0" dirty="0">
                <a:solidFill>
                  <a:schemeClr val="tx1"/>
                </a:solidFill>
                <a:latin typeface="Arial" panose="020B0604020202020204" pitchFamily="34" charset="0"/>
                <a:ea typeface="+mn-ea"/>
                <a:cs typeface="+mn-cs"/>
              </a:rPr>
              <a:t>You shall fear the LORD your God; you shall serve Him, and to Him you shall hold fast, and take oaths </a:t>
            </a:r>
            <a:r>
              <a:rPr lang="en-US" sz="1200" b="1" i="1" u="sng" strike="noStrike" kern="1200" baseline="0" dirty="0">
                <a:solidFill>
                  <a:schemeClr val="tx1"/>
                </a:solidFill>
                <a:latin typeface="Arial" panose="020B0604020202020204" pitchFamily="34" charset="0"/>
                <a:ea typeface="+mn-ea"/>
                <a:cs typeface="+mn-cs"/>
              </a:rPr>
              <a:t>in His name</a:t>
            </a:r>
            <a:r>
              <a:rPr lang="en-US" sz="1200" b="0" i="1" u="none" strike="noStrike" kern="1200" baseline="0" dirty="0">
                <a:solidFill>
                  <a:schemeClr val="tx1"/>
                </a:solidFill>
                <a:latin typeface="Arial" panose="020B0604020202020204" pitchFamily="34" charset="0"/>
                <a:ea typeface="+mn-ea"/>
                <a:cs typeface="+mn-cs"/>
              </a:rPr>
              <a:t>. </a:t>
            </a:r>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Deuteronomy 10:20</a:t>
            </a:r>
            <a:r>
              <a:rPr lang="en-US" sz="1200" b="0" i="0" u="none" strike="noStrike" kern="1200" baseline="0" dirty="0">
                <a:solidFill>
                  <a:schemeClr val="tx1"/>
                </a:solidFill>
                <a:latin typeface="Arial" panose="020B0604020202020204" pitchFamily="34" charset="0"/>
                <a:ea typeface="+mn-ea"/>
                <a:cs typeface="+mn-cs"/>
              </a:rPr>
              <a:t>)</a:t>
            </a:r>
          </a:p>
          <a:p>
            <a:pPr rtl="0"/>
            <a:r>
              <a:rPr lang="en-US" sz="1200" b="0" i="0" u="none" strike="noStrike" kern="1200" baseline="0" dirty="0">
                <a:solidFill>
                  <a:schemeClr val="tx1"/>
                </a:solidFill>
                <a:latin typeface="Arial" panose="020B0604020202020204" pitchFamily="34" charset="0"/>
                <a:ea typeface="+mn-ea"/>
                <a:cs typeface="+mn-cs"/>
              </a:rPr>
              <a:t>-----------------------------------</a:t>
            </a:r>
          </a:p>
          <a:p>
            <a:pPr rtl="0"/>
            <a:r>
              <a:rPr lang="en-US" sz="1200" b="0" i="1" u="none" strike="noStrike" kern="1200" baseline="0" dirty="0">
                <a:solidFill>
                  <a:schemeClr val="tx1"/>
                </a:solidFill>
                <a:latin typeface="Arial" panose="020B0604020202020204" pitchFamily="34" charset="0"/>
                <a:ea typeface="+mn-ea"/>
                <a:cs typeface="+mn-cs"/>
              </a:rPr>
              <a:t>"When you make a vow to the LORD your God, you shall not delay to pay it; for the LORD your God will surely require it of you, and it would be sin to you. But if you abstain from vowing, it shall not be sin to you. That which has gone from your lips you shall keep and perform, for you voluntarily vowed to the LORD your God what you have promised with your mouth. </a:t>
            </a:r>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Deuteronomy 23:21-23</a:t>
            </a:r>
            <a:r>
              <a:rPr lang="en-US" sz="1200" b="0" i="0" u="none" strike="noStrike" kern="1200" baseline="0" dirty="0">
                <a:solidFill>
                  <a:schemeClr val="tx1"/>
                </a:solidFill>
                <a:latin typeface="Arial" panose="020B0604020202020204" pitchFamily="34" charset="0"/>
                <a:ea typeface="+mn-ea"/>
                <a:cs typeface="+mn-cs"/>
              </a:rPr>
              <a:t>)</a:t>
            </a:r>
          </a:p>
          <a:p>
            <a:pPr rtl="0"/>
            <a:r>
              <a:rPr lang="en-US" sz="1200" b="0" i="0" u="none" strike="noStrike" kern="1200" baseline="0" dirty="0">
                <a:solidFill>
                  <a:schemeClr val="tx1"/>
                </a:solidFill>
                <a:latin typeface="Arial" panose="020B0604020202020204" pitchFamily="34" charset="0"/>
                <a:ea typeface="+mn-ea"/>
                <a:cs typeface="+mn-cs"/>
              </a:rPr>
              <a:t>------------------------------------</a:t>
            </a:r>
          </a:p>
          <a:p>
            <a:pPr rtl="0"/>
            <a:r>
              <a:rPr lang="en-US" sz="1200" b="0" i="1" u="none" strike="noStrike" kern="1200" baseline="0" dirty="0">
                <a:solidFill>
                  <a:schemeClr val="tx1"/>
                </a:solidFill>
                <a:latin typeface="Arial" panose="020B0604020202020204" pitchFamily="34" charset="0"/>
                <a:ea typeface="+mn-ea"/>
                <a:cs typeface="+mn-cs"/>
              </a:rPr>
              <a:t>If a man makes a vow to the LORD, or swears an oath to bind himself by some agreement, he shall not break his word; he shall do according to all that proceeds out of his mouth. </a:t>
            </a:r>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Numbers 30:2</a:t>
            </a:r>
            <a:r>
              <a:rPr lang="en-US" sz="1200" b="0" i="0" u="none" strike="noStrike" kern="1200" baseline="0" dirty="0">
                <a:solidFill>
                  <a:schemeClr val="tx1"/>
                </a:solidFill>
                <a:latin typeface="Arial" panose="020B0604020202020204" pitchFamily="34" charset="0"/>
                <a:ea typeface="+mn-ea"/>
                <a:cs typeface="+mn-cs"/>
              </a:rPr>
              <a:t>)</a:t>
            </a:r>
          </a:p>
          <a:p>
            <a:pPr rtl="0"/>
            <a:endParaRPr lang="en-US" sz="1200" b="0" i="0" u="none" strike="noStrike" kern="1200" baseline="0" dirty="0">
              <a:solidFill>
                <a:schemeClr val="tx1"/>
              </a:solidFill>
              <a:latin typeface="Arial" panose="020B0604020202020204" pitchFamily="34" charset="0"/>
              <a:ea typeface="+mn-ea"/>
              <a:cs typeface="+mn-cs"/>
            </a:endParaRPr>
          </a:p>
          <a:p>
            <a:pPr rtl="0"/>
            <a:endParaRPr lang="en-US" sz="1200" b="0" i="0" u="none" strike="noStrike" kern="1200" baseline="0" dirty="0">
              <a:solidFill>
                <a:schemeClr val="tx1"/>
              </a:solidFill>
              <a:latin typeface="Arial" panose="020B0604020202020204" pitchFamily="34" charset="0"/>
              <a:ea typeface="+mn-ea"/>
              <a:cs typeface="+mn-cs"/>
            </a:endParaRPr>
          </a:p>
          <a:p>
            <a:pPr rtl="0"/>
            <a:endParaRPr lang="en-US" sz="1200" b="0" i="0" u="none" strike="noStrike" kern="1200" baseline="0" dirty="0">
              <a:solidFill>
                <a:schemeClr val="tx1"/>
              </a:solidFill>
              <a:latin typeface="Arial" panose="020B0604020202020204" pitchFamily="34" charset="0"/>
              <a:ea typeface="+mn-ea"/>
              <a:cs typeface="+mn-cs"/>
            </a:endParaRPr>
          </a:p>
          <a:p>
            <a:pPr>
              <a:spcBef>
                <a:spcPct val="90000"/>
              </a:spcBef>
            </a:pPr>
            <a:endParaRPr lang="en-US" altLang="en-US" sz="1200" b="1" i="1" dirty="0">
              <a:latin typeface="Times New Roman" panose="02020603050405020304" pitchFamily="18" charset="0"/>
              <a:cs typeface="Times New Roman" panose="02020603050405020304" pitchFamily="18" charset="0"/>
            </a:endParaRPr>
          </a:p>
          <a:p>
            <a:pPr>
              <a:spcBef>
                <a:spcPct val="90000"/>
              </a:spcBef>
            </a:pPr>
            <a:endParaRPr lang="en-US" sz="1200" b="1" i="1" dirty="0">
              <a:latin typeface="Times New Roman" panose="02020603050405020304" pitchFamily="18" charset="0"/>
              <a:cs typeface="Times New Roman" panose="02020603050405020304" pitchFamily="18" charset="0"/>
            </a:endParaRPr>
          </a:p>
          <a:p>
            <a:pPr>
              <a:spcBef>
                <a:spcPct val="90000"/>
              </a:spcBef>
            </a:pP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16409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i="1" dirty="0"/>
              <a:t>You have heard that it was said, </a:t>
            </a:r>
            <a:r>
              <a:rPr lang="en-US" altLang="en-US" sz="1200" b="1" i="1" dirty="0">
                <a:solidFill>
                  <a:srgbClr val="FF0000"/>
                </a:solidFill>
              </a:rPr>
              <a:t>‘You shall love your neighbor and hate your enemy.’</a:t>
            </a:r>
            <a:r>
              <a:rPr lang="en-US" altLang="en-US" sz="1200" i="1" dirty="0"/>
              <a:t> </a:t>
            </a:r>
            <a:r>
              <a:rPr lang="en-US" altLang="en-US" sz="1200" i="1" baseline="30000" dirty="0"/>
              <a:t>44</a:t>
            </a:r>
            <a:r>
              <a:rPr lang="en-US" altLang="en-US" sz="1200" i="1" dirty="0"/>
              <a:t> But I say to you, </a:t>
            </a:r>
            <a:r>
              <a:rPr lang="en-US" altLang="en-US" sz="1200" b="1" i="1" dirty="0"/>
              <a:t>love your enemies</a:t>
            </a:r>
            <a:r>
              <a:rPr lang="en-US" altLang="en-US" sz="1200" i="1" dirty="0"/>
              <a:t>, </a:t>
            </a:r>
            <a:r>
              <a:rPr lang="en-US" altLang="en-US" sz="1200" b="1" i="1" dirty="0"/>
              <a:t>bless</a:t>
            </a:r>
            <a:r>
              <a:rPr lang="en-US" altLang="en-US" sz="1200" i="1" dirty="0"/>
              <a:t> those who curse you, </a:t>
            </a:r>
            <a:r>
              <a:rPr lang="en-US" altLang="en-US" sz="1200" b="1" i="1" dirty="0"/>
              <a:t>do good </a:t>
            </a:r>
            <a:r>
              <a:rPr lang="en-US" altLang="en-US" sz="1200" i="1" dirty="0"/>
              <a:t>to those who hate you, and </a:t>
            </a:r>
            <a:r>
              <a:rPr lang="en-US" altLang="en-US" sz="1200" b="1" i="1" dirty="0"/>
              <a:t>pray </a:t>
            </a:r>
            <a:r>
              <a:rPr lang="en-US" altLang="en-US" sz="1200" i="1" dirty="0"/>
              <a:t>for those who spitefully use you and persecute you, </a:t>
            </a:r>
            <a:r>
              <a:rPr lang="en-US" altLang="en-US" sz="1200" i="1" baseline="30000" dirty="0"/>
              <a:t>45</a:t>
            </a:r>
            <a:r>
              <a:rPr lang="en-US" altLang="en-US" sz="1200" i="1" dirty="0"/>
              <a:t> that you may be sons of your Father in heaven; for He makes His sun rise on the evil and on the good, and sends rain on the just and on the unjust. </a:t>
            </a:r>
            <a:r>
              <a:rPr lang="en-US" altLang="en-US" sz="1200" b="1" i="1" dirty="0"/>
              <a:t> </a:t>
            </a:r>
            <a:r>
              <a:rPr lang="en-US" altLang="en-US" b="1" dirty="0"/>
              <a:t>Matthew 5:43-45</a:t>
            </a:r>
            <a:endParaRPr lang="en-US" altLang="en-US" dirty="0"/>
          </a:p>
          <a:p>
            <a:r>
              <a:rPr lang="en-US" dirty="0"/>
              <a:t>    1. To love your enemy is to do your enemy no harm.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37654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i="1" dirty="0"/>
              <a:t>You have heard that it was said, </a:t>
            </a:r>
            <a:r>
              <a:rPr lang="en-US" altLang="en-US" sz="1200" b="1" i="1" dirty="0">
                <a:solidFill>
                  <a:srgbClr val="FF0000"/>
                </a:solidFill>
              </a:rPr>
              <a:t>‘You shall love your neighbor and hate your enemy.’ </a:t>
            </a:r>
            <a:r>
              <a:rPr lang="en-US" altLang="en-US" sz="1200" b="1" dirty="0"/>
              <a:t>Matthew 5:43-45</a:t>
            </a:r>
            <a:endParaRPr lang="en-US" altLang="en-US" sz="1200" baseline="30000" dirty="0"/>
          </a:p>
          <a:p>
            <a:pPr>
              <a:spcBef>
                <a:spcPct val="95000"/>
              </a:spcBef>
            </a:pPr>
            <a:r>
              <a:rPr lang="en-US" altLang="en-US" sz="1200" i="0" dirty="0"/>
              <a:t>    1. Jesus said that we must love our enemy and do them no harm.</a:t>
            </a:r>
          </a:p>
          <a:p>
            <a:pPr>
              <a:spcBef>
                <a:spcPct val="95000"/>
              </a:spcBef>
            </a:pPr>
            <a:r>
              <a:rPr lang="en-US" altLang="en-US" sz="1200" i="1" dirty="0"/>
              <a:t>&gt;&gt;&gt;&gt;&gt;&gt;&gt;&gt;&gt;&gt;&gt;&gt;&gt;&gt;&gt;&gt;&gt;&gt;&gt;&gt;&gt;&gt;&gt;&gt;</a:t>
            </a:r>
          </a:p>
          <a:p>
            <a:pPr>
              <a:spcBef>
                <a:spcPct val="95000"/>
              </a:spcBef>
            </a:pPr>
            <a:r>
              <a:rPr lang="en-US" altLang="en-US" sz="1200" i="1" dirty="0"/>
              <a:t>You shall not </a:t>
            </a:r>
            <a:r>
              <a:rPr lang="en-US" altLang="en-US" sz="1200" b="1" i="1" dirty="0"/>
              <a:t>take vengeance</a:t>
            </a:r>
            <a:r>
              <a:rPr lang="en-US" altLang="en-US" sz="1200" i="1" dirty="0"/>
              <a:t>, nor </a:t>
            </a:r>
            <a:r>
              <a:rPr lang="en-US" altLang="en-US" sz="1200" b="1" i="1" dirty="0"/>
              <a:t>bear any grudge </a:t>
            </a:r>
            <a:r>
              <a:rPr lang="en-US" altLang="en-US" sz="1200" i="1" dirty="0"/>
              <a:t>against the children of your people, </a:t>
            </a:r>
            <a:r>
              <a:rPr lang="en-US" altLang="en-US" sz="1200" b="1" i="1" dirty="0">
                <a:solidFill>
                  <a:srgbClr val="FF0000"/>
                </a:solidFill>
              </a:rPr>
              <a:t>but you shall love your neighbor </a:t>
            </a:r>
            <a:r>
              <a:rPr lang="en-US" altLang="en-US" sz="1200" i="1" dirty="0"/>
              <a:t>as yourself: I am the Lord. </a:t>
            </a:r>
            <a:r>
              <a:rPr lang="en-US" altLang="en-US" sz="1200" b="1" dirty="0"/>
              <a:t>Leviticus 19:18</a:t>
            </a:r>
            <a:endParaRPr lang="en-US" altLang="en-US" sz="1200" baseline="30000" dirty="0"/>
          </a:p>
          <a:p>
            <a:r>
              <a:rPr lang="en-US" dirty="0"/>
              <a:t>    2. If you would do no harm to yourself, you must do no harm to your neighbor as well.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9318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6A329AF-9782-4255-BB01-4CB7A9071807}"/>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5C2AE6-B81C-4353-8169-4DF044B8B46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1730" name="Rectangle 2">
            <a:extLst>
              <a:ext uri="{FF2B5EF4-FFF2-40B4-BE49-F238E27FC236}">
                <a16:creationId xmlns:a16="http://schemas.microsoft.com/office/drawing/2014/main" id="{A9278EF0-D0F2-40F6-8C81-09C88CCB5AF9}"/>
              </a:ext>
            </a:extLst>
          </p:cNvPr>
          <p:cNvSpPr>
            <a:spLocks noGrp="1" noRot="1" noChangeAspect="1" noChangeArrowheads="1" noTextEdit="1"/>
          </p:cNvSpPr>
          <p:nvPr>
            <p:ph type="sldImg"/>
          </p:nvPr>
        </p:nvSpPr>
        <p:spPr>
          <a:xfrm>
            <a:off x="381000" y="685800"/>
            <a:ext cx="6096000" cy="3429000"/>
          </a:xfrm>
          <a:ln/>
        </p:spPr>
      </p:sp>
      <p:sp>
        <p:nvSpPr>
          <p:cNvPr id="201731" name="Rectangle 3">
            <a:extLst>
              <a:ext uri="{FF2B5EF4-FFF2-40B4-BE49-F238E27FC236}">
                <a16:creationId xmlns:a16="http://schemas.microsoft.com/office/drawing/2014/main" id="{A368B516-3B5D-4BEC-9550-82B8191CFBE1}"/>
              </a:ext>
            </a:extLst>
          </p:cNvPr>
          <p:cNvSpPr>
            <a:spLocks noGrp="1" noChangeArrowheads="1"/>
          </p:cNvSpPr>
          <p:nvPr>
            <p:ph type="body" idx="1"/>
          </p:nvPr>
        </p:nvSpPr>
        <p:spPr/>
        <p:txBody>
          <a:bodyPr/>
          <a:lstStyle/>
          <a:p>
            <a:r>
              <a:rPr lang="en-US" altLang="en-US" dirty="0"/>
              <a:t>    1. Not to abhor and Edomite or Egyptian implies that an Ammonite or Moabite is to be abhorred under the Old Law.</a:t>
            </a:r>
          </a:p>
          <a:p>
            <a:r>
              <a:rPr lang="en-US" altLang="en-US" dirty="0"/>
              <a:t>    2. But Jesus is teaching a new law.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6B1DA21-1D65-4AF5-B73B-B2E50896E83F}"/>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4DAD9-C697-4307-AB1B-8947F5B4740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2754" name="Rectangle 2">
            <a:extLst>
              <a:ext uri="{FF2B5EF4-FFF2-40B4-BE49-F238E27FC236}">
                <a16:creationId xmlns:a16="http://schemas.microsoft.com/office/drawing/2014/main" id="{ABDDC13A-7694-466E-AEED-1411547263BD}"/>
              </a:ext>
            </a:extLst>
          </p:cNvPr>
          <p:cNvSpPr>
            <a:spLocks noGrp="1" noRot="1" noChangeAspect="1" noChangeArrowheads="1" noTextEdit="1"/>
          </p:cNvSpPr>
          <p:nvPr>
            <p:ph type="sldImg"/>
          </p:nvPr>
        </p:nvSpPr>
        <p:spPr>
          <a:xfrm>
            <a:off x="381000" y="685800"/>
            <a:ext cx="6096000" cy="3429000"/>
          </a:xfrm>
          <a:ln/>
        </p:spPr>
      </p:sp>
      <p:sp>
        <p:nvSpPr>
          <p:cNvPr id="202755" name="Rectangle 3">
            <a:extLst>
              <a:ext uri="{FF2B5EF4-FFF2-40B4-BE49-F238E27FC236}">
                <a16:creationId xmlns:a16="http://schemas.microsoft.com/office/drawing/2014/main" id="{EAA36A72-C803-4198-B068-12ED38C80230}"/>
              </a:ext>
            </a:extLst>
          </p:cNvPr>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165000"/>
              </a:spcBef>
              <a:spcAft>
                <a:spcPct val="0"/>
              </a:spcAft>
              <a:buClrTx/>
              <a:buSzTx/>
              <a:buFontTx/>
              <a:buNone/>
              <a:tabLst/>
              <a:defRPr/>
            </a:pPr>
            <a:r>
              <a:rPr lang="en-US" altLang="en-US" sz="1200" i="0" dirty="0"/>
              <a:t>    1. Looking at more Old Testament teachings”</a:t>
            </a:r>
          </a:p>
          <a:p>
            <a:pPr marL="0" marR="0" lvl="0" indent="0" algn="l" defTabSz="914400" rtl="0" eaLnBrk="1" fontAlgn="base" latinLnBrk="0" hangingPunct="1">
              <a:lnSpc>
                <a:spcPct val="100000"/>
              </a:lnSpc>
              <a:spcBef>
                <a:spcPct val="165000"/>
              </a:spcBef>
              <a:spcAft>
                <a:spcPct val="0"/>
              </a:spcAft>
              <a:buClrTx/>
              <a:buSzTx/>
              <a:buFontTx/>
              <a:buNone/>
              <a:tabLst/>
              <a:defRPr/>
            </a:pPr>
            <a:r>
              <a:rPr lang="en-US" altLang="en-US" sz="1200" i="0" dirty="0"/>
              <a:t>&gt;&gt;&gt;&gt;&gt;&gt;&gt;&gt;&gt;&gt;&gt;&gt;&gt;&gt;&gt;&gt;&gt;&gt;&gt;&gt;&gt;&gt;&gt;&gt;</a:t>
            </a:r>
          </a:p>
          <a:p>
            <a:pPr marL="0" marR="0" lvl="0" indent="0" algn="l" defTabSz="914400" rtl="0" eaLnBrk="1" fontAlgn="base" latinLnBrk="0" hangingPunct="1">
              <a:lnSpc>
                <a:spcPct val="100000"/>
              </a:lnSpc>
              <a:spcBef>
                <a:spcPct val="165000"/>
              </a:spcBef>
              <a:spcAft>
                <a:spcPct val="0"/>
              </a:spcAft>
              <a:buClrTx/>
              <a:buSzTx/>
              <a:buFontTx/>
              <a:buNone/>
              <a:tabLst/>
              <a:defRPr/>
            </a:pPr>
            <a:r>
              <a:rPr lang="en-US" altLang="en-US" sz="1200" i="1" dirty="0"/>
              <a:t>Also </a:t>
            </a:r>
            <a:r>
              <a:rPr lang="en-US" altLang="en-US" sz="1200" b="1" i="1" dirty="0">
                <a:solidFill>
                  <a:srgbClr val="FF0000"/>
                </a:solidFill>
              </a:rPr>
              <a:t>you shall destroy all the peoples </a:t>
            </a:r>
            <a:r>
              <a:rPr lang="en-US" altLang="en-US" sz="1200" i="1" dirty="0"/>
              <a:t>whom the Lord your God delivers over to you; </a:t>
            </a:r>
            <a:r>
              <a:rPr lang="en-US" altLang="en-US" sz="1200" b="1" i="1" dirty="0">
                <a:solidFill>
                  <a:srgbClr val="FF0000"/>
                </a:solidFill>
              </a:rPr>
              <a:t>your eye shall have no pity on them… </a:t>
            </a:r>
            <a:r>
              <a:rPr lang="en-US" altLang="en-US" sz="1200" b="1" i="1" dirty="0"/>
              <a:t>Deuteronomy 7:15-16</a:t>
            </a:r>
            <a:endParaRPr lang="en-US" altLang="en-US" sz="1200" i="1" dirty="0">
              <a:solidFill>
                <a:schemeClr val="folHlink"/>
              </a:solidFill>
            </a:endParaRPr>
          </a:p>
          <a:p>
            <a:pPr>
              <a:spcBef>
                <a:spcPct val="165000"/>
              </a:spcBef>
            </a:pPr>
            <a:r>
              <a:rPr lang="en-US" altLang="en-US" b="1" dirty="0"/>
              <a:t>---------------------------------------</a:t>
            </a:r>
          </a:p>
          <a:p>
            <a:pPr>
              <a:spcBef>
                <a:spcPct val="165000"/>
              </a:spcBef>
            </a:pPr>
            <a:r>
              <a:rPr lang="en-US" altLang="en-US" b="1" dirty="0"/>
              <a:t>Deut. 7:1-4,  25:17-19 </a:t>
            </a:r>
            <a:r>
              <a:rPr lang="en-US" altLang="en-US" dirty="0"/>
              <a:t>say the same thing and for the same reason.</a:t>
            </a:r>
          </a:p>
          <a:p>
            <a:pPr>
              <a:spcBef>
                <a:spcPct val="165000"/>
              </a:spcBef>
            </a:pPr>
            <a:r>
              <a:rPr lang="en-US" altLang="en-US" dirty="0"/>
              <a:t>----------------------------------------</a:t>
            </a:r>
          </a:p>
          <a:p>
            <a:pPr rtl="0"/>
            <a:r>
              <a:rPr lang="en-US" sz="1200" b="0" i="1" u="none" strike="noStrike" kern="1200" baseline="0" dirty="0">
                <a:solidFill>
                  <a:schemeClr val="tx1"/>
                </a:solidFill>
                <a:latin typeface="Arial" panose="020B0604020202020204" pitchFamily="34" charset="0"/>
                <a:ea typeface="+mn-ea"/>
                <a:cs typeface="+mn-cs"/>
              </a:rPr>
              <a:t>For </a:t>
            </a:r>
            <a:r>
              <a:rPr lang="en-US" sz="1200" b="1" i="1" u="none" strike="noStrike" kern="1200" baseline="0" dirty="0">
                <a:solidFill>
                  <a:schemeClr val="tx1"/>
                </a:solidFill>
                <a:latin typeface="Arial" panose="020B0604020202020204" pitchFamily="34" charset="0"/>
                <a:ea typeface="+mn-ea"/>
                <a:cs typeface="+mn-cs"/>
              </a:rPr>
              <a:t>they will turn your sons away from following Me</a:t>
            </a:r>
            <a:r>
              <a:rPr lang="en-US" sz="1200" b="0" i="1" u="none" strike="noStrike" kern="1200" baseline="0" dirty="0">
                <a:solidFill>
                  <a:schemeClr val="tx1"/>
                </a:solidFill>
                <a:latin typeface="Arial" panose="020B0604020202020204" pitchFamily="34" charset="0"/>
                <a:ea typeface="+mn-ea"/>
                <a:cs typeface="+mn-cs"/>
              </a:rPr>
              <a:t>, to serve other gods; so the anger of the </a:t>
            </a:r>
            <a:r>
              <a:rPr lang="en-US" sz="1200" b="1" i="1" u="none" strike="noStrike" kern="1200" baseline="0" dirty="0">
                <a:solidFill>
                  <a:schemeClr val="tx1"/>
                </a:solidFill>
                <a:latin typeface="Arial" panose="020B0604020202020204" pitchFamily="34" charset="0"/>
                <a:ea typeface="+mn-ea"/>
                <a:cs typeface="+mn-cs"/>
              </a:rPr>
              <a:t>LORD will be aroused against you and destroy you </a:t>
            </a:r>
            <a:r>
              <a:rPr lang="en-US" sz="1200" b="0" i="1" u="none" strike="noStrike" kern="1200" baseline="0" dirty="0">
                <a:solidFill>
                  <a:schemeClr val="tx1"/>
                </a:solidFill>
                <a:latin typeface="Arial" panose="020B0604020202020204" pitchFamily="34" charset="0"/>
                <a:ea typeface="+mn-ea"/>
                <a:cs typeface="+mn-cs"/>
              </a:rPr>
              <a:t>suddenly. </a:t>
            </a:r>
          </a:p>
          <a:p>
            <a:pPr rtl="0"/>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Deuteronomy 7:4</a:t>
            </a:r>
            <a:r>
              <a:rPr lang="en-US" sz="1200" b="0" i="0" u="none" strike="noStrike" kern="1200" baseline="0" dirty="0">
                <a:solidFill>
                  <a:schemeClr val="tx1"/>
                </a:solidFill>
                <a:latin typeface="Arial" panose="020B0604020202020204" pitchFamily="34" charset="0"/>
                <a:ea typeface="+mn-ea"/>
                <a:cs typeface="+mn-cs"/>
              </a:rPr>
              <a:t>)</a:t>
            </a:r>
          </a:p>
          <a:p>
            <a:pPr rtl="0"/>
            <a:endParaRPr lang="en-US" sz="1200" b="0" i="0" u="none" strike="noStrike" kern="1200" baseline="0" dirty="0">
              <a:solidFill>
                <a:schemeClr val="tx1"/>
              </a:solidFill>
              <a:latin typeface="Arial" panose="020B0604020202020204" pitchFamily="34" charset="0"/>
              <a:ea typeface="+mn-ea"/>
              <a:cs typeface="+mn-cs"/>
            </a:endParaRPr>
          </a:p>
          <a:p>
            <a:pPr>
              <a:spcBef>
                <a:spcPct val="165000"/>
              </a:spcBef>
            </a:pP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477CFE9-20AF-4B1C-B854-ED837DC719F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D15E29-3094-47C6-BFB0-2E1DB6CAD33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842" name="Rectangle 2">
            <a:extLst>
              <a:ext uri="{FF2B5EF4-FFF2-40B4-BE49-F238E27FC236}">
                <a16:creationId xmlns:a16="http://schemas.microsoft.com/office/drawing/2014/main" id="{8DF60845-6CC9-46CF-9A38-C15E920491B0}"/>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0FCF8A28-168C-48D1-A7E2-CD734D7B960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5000"/>
              </a:spcBef>
            </a:pPr>
            <a:r>
              <a:rPr lang="en-US" altLang="en-US" sz="1200" dirty="0"/>
              <a:t>I hate the assembly of evildoers… </a:t>
            </a:r>
            <a:r>
              <a:rPr lang="en-US" altLang="en-US" sz="1200" b="1" dirty="0"/>
              <a:t>Psalm 26:5 </a:t>
            </a:r>
          </a:p>
          <a:p>
            <a:pPr>
              <a:spcBef>
                <a:spcPct val="60000"/>
              </a:spcBef>
            </a:pPr>
            <a:r>
              <a:rPr lang="en-US" altLang="en-US" sz="1200" dirty="0"/>
              <a:t>&gt;&gt;&gt;&gt;&gt;&gt;&gt;&gt;&gt;&gt;&gt;&gt;&gt;&gt;&gt;&gt;&gt;</a:t>
            </a:r>
          </a:p>
          <a:p>
            <a:pPr marL="0" marR="0" lvl="0" indent="0" algn="l" defTabSz="914400" rtl="0" eaLnBrk="1" fontAlgn="base" latinLnBrk="0" hangingPunct="1">
              <a:lnSpc>
                <a:spcPct val="100000"/>
              </a:lnSpc>
              <a:spcBef>
                <a:spcPct val="60000"/>
              </a:spcBef>
              <a:spcAft>
                <a:spcPct val="0"/>
              </a:spcAft>
              <a:buClrTx/>
              <a:buSzTx/>
              <a:buFontTx/>
              <a:buNone/>
              <a:tabLst/>
              <a:defRPr/>
            </a:pPr>
            <a:r>
              <a:rPr lang="en-US" altLang="en-US" sz="1200" dirty="0"/>
              <a:t>I hate those who regard vain idols… </a:t>
            </a:r>
            <a:r>
              <a:rPr lang="en-US" altLang="en-US" sz="1200" b="1" dirty="0"/>
              <a:t>Psalm 31:6</a:t>
            </a:r>
            <a:endParaRPr lang="en-US" altLang="en-US" sz="1200" dirty="0"/>
          </a:p>
          <a:p>
            <a:pPr>
              <a:spcBef>
                <a:spcPct val="60000"/>
              </a:spcBef>
            </a:pPr>
            <a:r>
              <a:rPr lang="en-US" altLang="en-US" sz="1200" dirty="0"/>
              <a:t>&gt;&gt;&gt;&gt;&gt;&gt;&gt;&gt;&gt;&gt;&gt;&gt;&gt;&gt;&gt;&gt;&gt;</a:t>
            </a:r>
          </a:p>
          <a:p>
            <a:pPr>
              <a:spcBef>
                <a:spcPct val="60000"/>
              </a:spcBef>
            </a:pPr>
            <a:r>
              <a:rPr lang="en-US" altLang="en-US" sz="1200" dirty="0"/>
              <a:t>I hate those who are double-minded… </a:t>
            </a:r>
            <a:r>
              <a:rPr lang="en-US" altLang="en-US" sz="1200" b="1" dirty="0"/>
              <a:t>Psalm 119:113</a:t>
            </a:r>
          </a:p>
          <a:p>
            <a:pPr>
              <a:spcBef>
                <a:spcPct val="60000"/>
              </a:spcBef>
            </a:pPr>
            <a:r>
              <a:rPr lang="en-US" dirty="0"/>
              <a:t>    1. In the Apostolic Bible text, to hate can be to love less as in detest.</a:t>
            </a:r>
          </a:p>
          <a:p>
            <a:pPr>
              <a:spcBef>
                <a:spcPct val="60000"/>
              </a:spcBef>
            </a:pPr>
            <a:r>
              <a:rPr lang="en-US" dirty="0"/>
              <a:t>    2. David is here declaring to God that he has no part with the wicked of this world.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08356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A036120-D736-4D38-9102-5CFB70DC01D0}"/>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7A7BB0-3B8E-489D-A47F-C7E4F272EF1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0706" name="Rectangle 2">
            <a:extLst>
              <a:ext uri="{FF2B5EF4-FFF2-40B4-BE49-F238E27FC236}">
                <a16:creationId xmlns:a16="http://schemas.microsoft.com/office/drawing/2014/main" id="{37852BFB-31E5-4B3F-A1DF-5CB7A286974F}"/>
              </a:ext>
            </a:extLst>
          </p:cNvPr>
          <p:cNvSpPr>
            <a:spLocks noGrp="1" noRot="1" noChangeAspect="1" noChangeArrowheads="1" noTextEdit="1"/>
          </p:cNvSpPr>
          <p:nvPr>
            <p:ph type="sldImg"/>
          </p:nvPr>
        </p:nvSpPr>
        <p:spPr>
          <a:xfrm>
            <a:off x="381000" y="685800"/>
            <a:ext cx="6096000" cy="3429000"/>
          </a:xfrm>
          <a:ln/>
        </p:spPr>
      </p:sp>
      <p:sp>
        <p:nvSpPr>
          <p:cNvPr id="200707" name="Rectangle 3">
            <a:extLst>
              <a:ext uri="{FF2B5EF4-FFF2-40B4-BE49-F238E27FC236}">
                <a16:creationId xmlns:a16="http://schemas.microsoft.com/office/drawing/2014/main" id="{AE33A278-D313-4359-BED5-DF302F0A8DAD}"/>
              </a:ext>
            </a:extLst>
          </p:cNvPr>
          <p:cNvSpPr>
            <a:spLocks noGrp="1" noChangeArrowheads="1"/>
          </p:cNvSpPr>
          <p:nvPr>
            <p:ph type="body" idx="1"/>
          </p:nvPr>
        </p:nvSpPr>
        <p:spPr/>
        <p:txBody>
          <a:bodyPr/>
          <a:lstStyle/>
          <a:p>
            <a:r>
              <a:rPr lang="en-US" altLang="en-US" sz="1200" b="1" dirty="0">
                <a:solidFill>
                  <a:srgbClr val="FF0000"/>
                </a:solidFill>
              </a:rPr>
              <a:t>Do I not hate them, </a:t>
            </a:r>
            <a:r>
              <a:rPr lang="en-US" altLang="en-US" sz="1200" dirty="0"/>
              <a:t>O Lord , who hate You? And </a:t>
            </a:r>
            <a:r>
              <a:rPr lang="en-US" altLang="en-US" sz="1200" b="1" dirty="0">
                <a:solidFill>
                  <a:srgbClr val="FF0000"/>
                </a:solidFill>
              </a:rPr>
              <a:t>do I not loathe those </a:t>
            </a:r>
            <a:r>
              <a:rPr lang="en-US" altLang="en-US" sz="1200" dirty="0"/>
              <a:t>who rise up against You?  </a:t>
            </a:r>
            <a:r>
              <a:rPr lang="en-US" altLang="en-US" sz="1200" b="1" dirty="0">
                <a:solidFill>
                  <a:srgbClr val="FF0000"/>
                </a:solidFill>
              </a:rPr>
              <a:t>I hate them with perfect hatred; </a:t>
            </a:r>
            <a:r>
              <a:rPr lang="en-US" altLang="en-US" sz="1200" dirty="0"/>
              <a:t>I count them my enemies.   </a:t>
            </a:r>
            <a:endParaRPr lang="en-US" altLang="en-US" dirty="0"/>
          </a:p>
          <a:p>
            <a:r>
              <a:rPr lang="en-US" altLang="en-US" dirty="0"/>
              <a:t>    1. Here, David is asking God to examine his heart and purge him from his sins, the enemies of God are his own enemies because his life and thoughts are tied t to God’s.</a:t>
            </a:r>
          </a:p>
          <a:p>
            <a:r>
              <a:rPr lang="en-US" altLang="en-US" dirty="0"/>
              <a:t>    2. Compare this to Jesus and Stephen. </a:t>
            </a:r>
          </a:p>
          <a:p>
            <a:pPr rtl="0"/>
            <a:r>
              <a:rPr lang="en-US" sz="1200" b="0" i="1" u="none" strike="noStrike" kern="1200" baseline="0" dirty="0">
                <a:solidFill>
                  <a:schemeClr val="tx1"/>
                </a:solidFill>
                <a:latin typeface="Arial" panose="020B0604020202020204" pitchFamily="34" charset="0"/>
                <a:ea typeface="+mn-ea"/>
                <a:cs typeface="+mn-cs"/>
              </a:rPr>
              <a:t>Then Jesus said, "Father, forgive them, for they do not know what they do." And they divided His garments and cast lots.</a:t>
            </a:r>
            <a:r>
              <a:rPr lang="en-US" sz="1200" b="0" i="0" u="none" strike="noStrike" kern="1200" baseline="0" dirty="0">
                <a:solidFill>
                  <a:schemeClr val="tx1"/>
                </a:solidFill>
                <a:latin typeface="Arial" panose="020B0604020202020204" pitchFamily="34" charset="0"/>
                <a:ea typeface="+mn-ea"/>
                <a:cs typeface="+mn-cs"/>
              </a:rPr>
              <a:t> (</a:t>
            </a:r>
            <a:r>
              <a:rPr lang="en-US" sz="1200" b="1" i="0" u="none" strike="noStrike" kern="1200" baseline="0" dirty="0">
                <a:solidFill>
                  <a:schemeClr val="tx1"/>
                </a:solidFill>
                <a:latin typeface="Arial" panose="020B0604020202020204" pitchFamily="34" charset="0"/>
                <a:ea typeface="+mn-ea"/>
                <a:cs typeface="+mn-cs"/>
              </a:rPr>
              <a:t>Luke 23:34</a:t>
            </a:r>
            <a:r>
              <a:rPr lang="en-US" sz="1200" b="0" i="0" u="none" strike="noStrike" kern="1200" baseline="0" dirty="0">
                <a:solidFill>
                  <a:schemeClr val="tx1"/>
                </a:solidFill>
                <a:latin typeface="Arial" panose="020B0604020202020204" pitchFamily="34" charset="0"/>
                <a:ea typeface="+mn-ea"/>
                <a:cs typeface="+mn-cs"/>
              </a:rPr>
              <a:t>)</a:t>
            </a:r>
            <a:endParaRPr lang="en-US" altLang="en-US" dirty="0"/>
          </a:p>
          <a:p>
            <a:pPr rtl="0"/>
            <a:r>
              <a:rPr lang="en-US" sz="1200" b="0" i="1" u="none" strike="noStrike" kern="1200" baseline="0" dirty="0">
                <a:solidFill>
                  <a:schemeClr val="tx1"/>
                </a:solidFill>
                <a:latin typeface="Arial" panose="020B0604020202020204" pitchFamily="34" charset="0"/>
                <a:ea typeface="+mn-ea"/>
                <a:cs typeface="+mn-cs"/>
              </a:rPr>
              <a:t>Then he knelt down and cried out with a loud voice, "</a:t>
            </a:r>
            <a:r>
              <a:rPr lang="en-US" sz="1200" b="1" i="1" u="none" strike="noStrike" kern="1200" baseline="0" dirty="0">
                <a:solidFill>
                  <a:schemeClr val="tx1"/>
                </a:solidFill>
                <a:latin typeface="Arial" panose="020B0604020202020204" pitchFamily="34" charset="0"/>
                <a:ea typeface="+mn-ea"/>
                <a:cs typeface="+mn-cs"/>
              </a:rPr>
              <a:t>Lord, do not charge them with this sin</a:t>
            </a:r>
            <a:r>
              <a:rPr lang="en-US" sz="1200" b="0" i="1" u="none" strike="noStrike" kern="1200" baseline="0" dirty="0">
                <a:solidFill>
                  <a:schemeClr val="tx1"/>
                </a:solidFill>
                <a:latin typeface="Arial" panose="020B0604020202020204" pitchFamily="34" charset="0"/>
                <a:ea typeface="+mn-ea"/>
                <a:cs typeface="+mn-cs"/>
              </a:rPr>
              <a:t>." And when he had said this, he fell asleep. </a:t>
            </a:r>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Acts 7:60</a:t>
            </a:r>
            <a:r>
              <a:rPr lang="en-US" sz="1200" b="0" i="0" u="none" strike="noStrike" kern="1200" baseline="0" dirty="0">
                <a:solidFill>
                  <a:schemeClr val="tx1"/>
                </a:solidFill>
                <a:latin typeface="Arial" panose="020B0604020202020204" pitchFamily="34" charset="0"/>
                <a:ea typeface="+mn-ea"/>
                <a:cs typeface="+mn-cs"/>
              </a:rPr>
              <a:t>)</a:t>
            </a:r>
          </a:p>
          <a:p>
            <a:pPr rtl="0"/>
            <a:endParaRPr lang="en-US" sz="1200" b="0" i="0" u="none" strike="noStrike" kern="1200" baseline="0" dirty="0">
              <a:solidFill>
                <a:schemeClr val="tx1"/>
              </a:solidFill>
              <a:latin typeface="Arial" panose="020B0604020202020204" pitchFamily="34" charset="0"/>
              <a:ea typeface="+mn-ea"/>
              <a:cs typeface="+mn-cs"/>
            </a:endParaRPr>
          </a:p>
          <a:p>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1" u="none" strike="noStrike" kern="1200" baseline="0" dirty="0">
                <a:solidFill>
                  <a:schemeClr val="tx1"/>
                </a:solidFill>
                <a:latin typeface="Arial" panose="020B0604020202020204" pitchFamily="34" charset="0"/>
                <a:ea typeface="+mn-ea"/>
                <a:cs typeface="+mn-cs"/>
              </a:rPr>
              <a:t>"Furthermore it has been said, </a:t>
            </a:r>
            <a:r>
              <a:rPr lang="en-US" sz="1200" b="1" i="1" u="none" strike="noStrike" kern="1200" baseline="0" dirty="0">
                <a:solidFill>
                  <a:schemeClr val="tx1"/>
                </a:solidFill>
                <a:latin typeface="Arial" panose="020B0604020202020204" pitchFamily="34" charset="0"/>
                <a:ea typeface="+mn-ea"/>
                <a:cs typeface="+mn-cs"/>
              </a:rPr>
              <a:t>'Whoever divorces his wife, let him give her a certificate of divorce</a:t>
            </a:r>
            <a:r>
              <a:rPr lang="en-US" sz="1200" b="0" i="1" u="none" strike="noStrike" kern="1200" baseline="0" dirty="0">
                <a:solidFill>
                  <a:schemeClr val="tx1"/>
                </a:solidFill>
                <a:latin typeface="Arial" panose="020B0604020202020204" pitchFamily="34" charset="0"/>
                <a:ea typeface="+mn-ea"/>
                <a:cs typeface="+mn-cs"/>
              </a:rPr>
              <a:t>.’ </a:t>
            </a:r>
          </a:p>
          <a:p>
            <a:pPr rtl="0"/>
            <a:r>
              <a:rPr lang="en-US" sz="1200" b="0" i="1" u="none" strike="noStrike" kern="1200" baseline="0" dirty="0">
                <a:solidFill>
                  <a:schemeClr val="tx1"/>
                </a:solidFill>
                <a:latin typeface="Arial" panose="020B0604020202020204" pitchFamily="34" charset="0"/>
                <a:ea typeface="+mn-ea"/>
                <a:cs typeface="+mn-cs"/>
              </a:rPr>
              <a:t>But I say to you that whoever divorces his wife </a:t>
            </a:r>
            <a:r>
              <a:rPr lang="en-US" sz="1200" b="1" i="1" u="none" strike="noStrike" kern="1200" baseline="0" dirty="0">
                <a:solidFill>
                  <a:schemeClr val="tx1"/>
                </a:solidFill>
                <a:latin typeface="Arial" panose="020B0604020202020204" pitchFamily="34" charset="0"/>
                <a:ea typeface="+mn-ea"/>
                <a:cs typeface="+mn-cs"/>
              </a:rPr>
              <a:t>for any reason except sexual immorality</a:t>
            </a:r>
            <a:r>
              <a:rPr lang="en-US" sz="1200" b="0" i="1" u="none" strike="noStrike" kern="1200" baseline="0" dirty="0">
                <a:solidFill>
                  <a:schemeClr val="tx1"/>
                </a:solidFill>
                <a:latin typeface="Arial" panose="020B0604020202020204" pitchFamily="34" charset="0"/>
                <a:ea typeface="+mn-ea"/>
                <a:cs typeface="+mn-cs"/>
              </a:rPr>
              <a:t> causes her to commit adultery; and </a:t>
            </a:r>
            <a:r>
              <a:rPr lang="en-US" sz="1200" b="1" i="1" u="none" strike="noStrike" kern="1200" baseline="0" dirty="0">
                <a:solidFill>
                  <a:schemeClr val="tx1"/>
                </a:solidFill>
                <a:latin typeface="Arial" panose="020B0604020202020204" pitchFamily="34" charset="0"/>
                <a:ea typeface="+mn-ea"/>
                <a:cs typeface="+mn-cs"/>
              </a:rPr>
              <a:t>whoever marries a woman who is divorced commits adultery</a:t>
            </a:r>
            <a:r>
              <a:rPr lang="en-US" sz="1200" b="0" i="1" u="none" strike="noStrike" kern="1200" baseline="0" dirty="0">
                <a:solidFill>
                  <a:schemeClr val="tx1"/>
                </a:solidFill>
                <a:latin typeface="Arial" panose="020B0604020202020204" pitchFamily="34" charset="0"/>
                <a:ea typeface="+mn-ea"/>
                <a:cs typeface="+mn-cs"/>
              </a:rPr>
              <a:t>. </a:t>
            </a:r>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Matthew 5:31-32</a:t>
            </a:r>
            <a:r>
              <a:rPr lang="en-US" sz="1200" b="0" i="0" u="none" strike="noStrike" kern="1200" baseline="0" dirty="0">
                <a:solidFill>
                  <a:schemeClr val="tx1"/>
                </a:solidFill>
                <a:latin typeface="Arial" panose="020B0604020202020204" pitchFamily="34" charset="0"/>
                <a:ea typeface="+mn-ea"/>
                <a:cs typeface="+mn-cs"/>
              </a:rPr>
              <a:t>)</a:t>
            </a:r>
          </a:p>
          <a:p>
            <a:pPr rtl="0"/>
            <a:r>
              <a:rPr lang="en-US" sz="1200" b="0" i="0" u="none" strike="noStrike" kern="1200" baseline="0" dirty="0">
                <a:solidFill>
                  <a:schemeClr val="tx1"/>
                </a:solidFill>
                <a:latin typeface="Arial" panose="020B0604020202020204" pitchFamily="34" charset="0"/>
                <a:ea typeface="+mn-ea"/>
                <a:cs typeface="+mn-cs"/>
              </a:rPr>
              <a:t>    1. This is reiterated in </a:t>
            </a:r>
            <a:r>
              <a:rPr lang="en-US" sz="1200" b="1" i="0" u="none" strike="noStrike" kern="1200" baseline="0" dirty="0">
                <a:solidFill>
                  <a:schemeClr val="tx1"/>
                </a:solidFill>
                <a:latin typeface="Arial" panose="020B0604020202020204" pitchFamily="34" charset="0"/>
                <a:ea typeface="+mn-ea"/>
                <a:cs typeface="+mn-cs"/>
              </a:rPr>
              <a:t>Matthew 19:9</a:t>
            </a:r>
            <a:r>
              <a:rPr lang="en-US" sz="1200" b="0" i="0" u="none" strike="noStrike" kern="1200" baseline="0" dirty="0">
                <a:solidFill>
                  <a:schemeClr val="tx1"/>
                </a:solidFill>
                <a:latin typeface="Arial" panose="020B0604020202020204" pitchFamily="34" charset="0"/>
                <a:ea typeface="+mn-ea"/>
                <a:cs typeface="+mn-cs"/>
              </a:rPr>
              <a:t>.</a:t>
            </a:r>
          </a:p>
          <a:p>
            <a:pPr rtl="0"/>
            <a:endParaRPr lang="en-US" sz="1200" b="0" i="0" u="none" strike="noStrike" kern="1200" baseline="0" dirty="0">
              <a:solidFill>
                <a:schemeClr val="tx1"/>
              </a:solidFill>
              <a:latin typeface="Arial" panose="020B0604020202020204" pitchFamily="34" charset="0"/>
              <a:ea typeface="+mn-ea"/>
              <a:cs typeface="+mn-cs"/>
            </a:endParaRPr>
          </a:p>
          <a:p>
            <a:pPr rtl="0"/>
            <a:r>
              <a:rPr lang="el-GR" sz="1200" b="0" i="0" u="none" strike="noStrike" kern="1200" baseline="0" dirty="0">
                <a:solidFill>
                  <a:schemeClr val="tx1"/>
                </a:solidFill>
                <a:latin typeface="Arial" panose="020B0604020202020204" pitchFamily="34" charset="0"/>
                <a:ea typeface="+mn-ea"/>
                <a:cs typeface="+mn-cs"/>
              </a:rPr>
              <a:t>Πορνεία</a:t>
            </a:r>
            <a:r>
              <a:rPr lang="en-US" sz="1200" b="0" i="0" u="none" strike="noStrike" kern="1200" baseline="0" dirty="0">
                <a:solidFill>
                  <a:schemeClr val="tx1"/>
                </a:solidFill>
                <a:latin typeface="Arial" panose="020B0604020202020204" pitchFamily="34" charset="0"/>
                <a:ea typeface="+mn-ea"/>
                <a:cs typeface="+mn-cs"/>
              </a:rPr>
              <a:t>  </a:t>
            </a:r>
            <a:r>
              <a:rPr lang="en-US" sz="1200" b="0" i="0" u="none" strike="noStrike" kern="1200" baseline="0" dirty="0" err="1">
                <a:solidFill>
                  <a:schemeClr val="tx1"/>
                </a:solidFill>
                <a:latin typeface="Arial" panose="020B0604020202020204" pitchFamily="34" charset="0"/>
                <a:ea typeface="+mn-ea"/>
                <a:cs typeface="+mn-cs"/>
              </a:rPr>
              <a:t>porneia</a:t>
            </a:r>
            <a:r>
              <a:rPr lang="en-US" sz="1200" b="0" i="0" u="none" strike="noStrike" kern="1200" baseline="0" dirty="0">
                <a:solidFill>
                  <a:schemeClr val="tx1"/>
                </a:solidFill>
                <a:latin typeface="Arial" panose="020B0604020202020204" pitchFamily="34" charset="0"/>
                <a:ea typeface="+mn-ea"/>
                <a:cs typeface="+mn-cs"/>
              </a:rPr>
              <a:t>  </a:t>
            </a:r>
            <a:r>
              <a:rPr lang="en-US" sz="1200" b="0" i="1" u="none" strike="noStrike" kern="1200" baseline="0" dirty="0">
                <a:solidFill>
                  <a:schemeClr val="tx1"/>
                </a:solidFill>
                <a:latin typeface="Arial" panose="020B0604020202020204" pitchFamily="34" charset="0"/>
                <a:ea typeface="+mn-ea"/>
                <a:cs typeface="+mn-cs"/>
              </a:rPr>
              <a:t>por-</a:t>
            </a:r>
            <a:r>
              <a:rPr lang="en-US" sz="1200" b="0" i="1" u="none" strike="noStrike" kern="1200" baseline="0" dirty="0" err="1">
                <a:solidFill>
                  <a:schemeClr val="tx1"/>
                </a:solidFill>
                <a:latin typeface="Arial" panose="020B0604020202020204" pitchFamily="34" charset="0"/>
                <a:ea typeface="+mn-ea"/>
                <a:cs typeface="+mn-cs"/>
              </a:rPr>
              <a:t>ni</a:t>
            </a:r>
            <a:r>
              <a:rPr lang="en-US" sz="1200" b="0" i="1" u="none" strike="noStrike" kern="1200" baseline="0" dirty="0">
                <a:solidFill>
                  <a:schemeClr val="tx1"/>
                </a:solidFill>
                <a:latin typeface="Arial" panose="020B0604020202020204" pitchFamily="34" charset="0"/>
                <a:ea typeface="+mn-ea"/>
                <a:cs typeface="+mn-cs"/>
              </a:rPr>
              <a:t>'-ah</a:t>
            </a:r>
            <a:endParaRPr lang="en-US" sz="1200" b="0" i="0" u="none" strike="noStrike" kern="1200" baseline="0" dirty="0">
              <a:solidFill>
                <a:schemeClr val="tx1"/>
              </a:solidFill>
              <a:latin typeface="Arial" panose="020B0604020202020204" pitchFamily="34" charset="0"/>
              <a:ea typeface="+mn-ea"/>
              <a:cs typeface="+mn-cs"/>
            </a:endParaRPr>
          </a:p>
          <a:p>
            <a:pPr rtl="0"/>
            <a:r>
              <a:rPr lang="en-US" sz="1200" b="0" i="0" u="none" strike="noStrike" kern="1200" baseline="0" dirty="0">
                <a:solidFill>
                  <a:schemeClr val="tx1"/>
                </a:solidFill>
                <a:latin typeface="Arial" panose="020B0604020202020204" pitchFamily="34" charset="0"/>
                <a:ea typeface="+mn-ea"/>
                <a:cs typeface="+mn-cs"/>
              </a:rPr>
              <a:t>From </a:t>
            </a:r>
            <a:r>
              <a:rPr lang="en-US" sz="1200" b="1" i="0" u="none" strike="noStrike" kern="1200" baseline="0" dirty="0">
                <a:solidFill>
                  <a:schemeClr val="tx1"/>
                </a:solidFill>
                <a:latin typeface="Arial" panose="020B0604020202020204" pitchFamily="34" charset="0"/>
                <a:ea typeface="+mn-ea"/>
                <a:cs typeface="+mn-cs"/>
              </a:rPr>
              <a:t>G4203</a:t>
            </a:r>
            <a:r>
              <a:rPr lang="en-US" sz="1200" b="0" i="0" u="none" strike="noStrike" kern="1200" baseline="0" dirty="0">
                <a:solidFill>
                  <a:schemeClr val="tx1"/>
                </a:solidFill>
                <a:latin typeface="Arial" panose="020B0604020202020204" pitchFamily="34" charset="0"/>
                <a:ea typeface="+mn-ea"/>
                <a:cs typeface="+mn-cs"/>
              </a:rPr>
              <a:t>; </a:t>
            </a:r>
            <a:r>
              <a:rPr lang="en-US" sz="1200" b="1" i="1" u="none" strike="noStrike" kern="1200" baseline="0" dirty="0">
                <a:solidFill>
                  <a:schemeClr val="tx1"/>
                </a:solidFill>
                <a:latin typeface="Arial" panose="020B0604020202020204" pitchFamily="34" charset="0"/>
                <a:ea typeface="+mn-ea"/>
                <a:cs typeface="+mn-cs"/>
              </a:rPr>
              <a:t>harlotry</a:t>
            </a:r>
            <a:r>
              <a:rPr lang="en-US" sz="1200" b="0" i="0" u="none" strike="noStrike" kern="1200" baseline="0" dirty="0">
                <a:solidFill>
                  <a:schemeClr val="tx1"/>
                </a:solidFill>
                <a:latin typeface="Arial" panose="020B0604020202020204" pitchFamily="34" charset="0"/>
                <a:ea typeface="+mn-ea"/>
                <a:cs typeface="+mn-cs"/>
              </a:rPr>
              <a:t> (including </a:t>
            </a:r>
            <a:r>
              <a:rPr lang="en-US" sz="1200" b="1" i="1" u="none" strike="noStrike" kern="1200" baseline="0" dirty="0">
                <a:solidFill>
                  <a:schemeClr val="tx1"/>
                </a:solidFill>
                <a:latin typeface="Arial" panose="020B0604020202020204" pitchFamily="34" charset="0"/>
                <a:ea typeface="+mn-ea"/>
                <a:cs typeface="+mn-cs"/>
              </a:rPr>
              <a:t>adultery</a:t>
            </a:r>
            <a:r>
              <a:rPr lang="en-US" sz="1200" b="0" i="0" u="none" strike="noStrike" kern="1200" baseline="0" dirty="0">
                <a:solidFill>
                  <a:schemeClr val="tx1"/>
                </a:solidFill>
                <a:latin typeface="Arial" panose="020B0604020202020204" pitchFamily="34" charset="0"/>
                <a:ea typeface="+mn-ea"/>
                <a:cs typeface="+mn-cs"/>
              </a:rPr>
              <a:t> and </a:t>
            </a:r>
            <a:r>
              <a:rPr lang="en-US" sz="1200" b="1" i="1" u="none" strike="noStrike" kern="1200" baseline="0" dirty="0">
                <a:solidFill>
                  <a:schemeClr val="tx1"/>
                </a:solidFill>
                <a:latin typeface="Arial" panose="020B0604020202020204" pitchFamily="34" charset="0"/>
                <a:ea typeface="+mn-ea"/>
                <a:cs typeface="+mn-cs"/>
              </a:rPr>
              <a:t>incest</a:t>
            </a:r>
            <a:r>
              <a:rPr lang="en-US" sz="1200" b="0" i="0" u="none" strike="noStrike" kern="1200" baseline="0" dirty="0">
                <a:solidFill>
                  <a:schemeClr val="tx1"/>
                </a:solidFill>
                <a:latin typeface="Arial" panose="020B0604020202020204" pitchFamily="34" charset="0"/>
                <a:ea typeface="+mn-ea"/>
                <a:cs typeface="+mn-cs"/>
              </a:rPr>
              <a:t>); figuratively </a:t>
            </a:r>
            <a:r>
              <a:rPr lang="en-US" sz="1200" b="1" i="1" u="none" strike="noStrike" kern="1200" baseline="0" dirty="0">
                <a:solidFill>
                  <a:schemeClr val="tx1"/>
                </a:solidFill>
                <a:latin typeface="Arial" panose="020B0604020202020204" pitchFamily="34" charset="0"/>
                <a:ea typeface="+mn-ea"/>
                <a:cs typeface="+mn-cs"/>
              </a:rPr>
              <a:t>idolatry</a:t>
            </a:r>
            <a:r>
              <a:rPr lang="en-US" sz="1200" b="0" i="1" u="none" strike="noStrike" kern="1200" baseline="0" dirty="0">
                <a:solidFill>
                  <a:schemeClr val="tx1"/>
                </a:solidFill>
                <a:latin typeface="Arial" panose="020B0604020202020204" pitchFamily="34" charset="0"/>
                <a:ea typeface="+mn-ea"/>
                <a:cs typeface="+mn-cs"/>
              </a:rPr>
              <a:t>:</a:t>
            </a:r>
            <a:r>
              <a:rPr lang="en-US" sz="1200" b="0" i="0" u="none" strike="noStrike" kern="1200" baseline="0" dirty="0">
                <a:solidFill>
                  <a:schemeClr val="tx1"/>
                </a:solidFill>
                <a:latin typeface="Arial" panose="020B0604020202020204" pitchFamily="34" charset="0"/>
                <a:ea typeface="+mn-ea"/>
                <a:cs typeface="+mn-cs"/>
              </a:rPr>
              <a:t> - </a:t>
            </a:r>
            <a:r>
              <a:rPr lang="en-US" sz="1200" b="1" i="0" u="none" strike="noStrike" kern="1200" baseline="0" dirty="0">
                <a:solidFill>
                  <a:schemeClr val="tx1"/>
                </a:solidFill>
                <a:latin typeface="Arial" panose="020B0604020202020204" pitchFamily="34" charset="0"/>
                <a:ea typeface="+mn-ea"/>
                <a:cs typeface="+mn-cs"/>
              </a:rPr>
              <a:t>fornication</a:t>
            </a:r>
            <a:r>
              <a:rPr lang="en-US" sz="1200" b="0" i="0" u="none" strike="noStrike" kern="1200" baseline="0" dirty="0">
                <a:solidFill>
                  <a:schemeClr val="tx1"/>
                </a:solidFill>
                <a:latin typeface="Arial" panose="020B0604020202020204" pitchFamily="34" charset="0"/>
                <a:ea typeface="+mn-ea"/>
                <a:cs typeface="+mn-cs"/>
              </a:rPr>
              <a:t>.</a:t>
            </a:r>
          </a:p>
          <a:p>
            <a:pPr rtl="0"/>
            <a:endParaRPr lang="en-US" sz="1200" b="0" i="0" u="none" strike="noStrike" kern="1200" baseline="0" dirty="0">
              <a:solidFill>
                <a:schemeClr val="tx1"/>
              </a:solidFill>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994752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i="1" dirty="0"/>
              <a:t>When a man takes a wife and marries her, and it happens that she finds no favor in his eyes because he has found some uncleanness in her, and </a:t>
            </a:r>
            <a:r>
              <a:rPr lang="en-US" altLang="en-US" sz="1200" b="1" i="1" dirty="0">
                <a:solidFill>
                  <a:srgbClr val="FF0000"/>
                </a:solidFill>
              </a:rPr>
              <a:t>he writes her a certificate of divorce, puts it in her hand, </a:t>
            </a:r>
            <a:r>
              <a:rPr lang="en-US" altLang="en-US" sz="1200" i="1" dirty="0"/>
              <a:t>and sends her out of his house, </a:t>
            </a:r>
            <a:r>
              <a:rPr lang="en-US" altLang="en-US" sz="1200" b="1" dirty="0"/>
              <a:t>Deuteronomy 24:1-4</a:t>
            </a:r>
            <a:endParaRPr lang="en-US" alt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2106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 Marriage was sacred and binding; as was divorce under the Old Law.</a:t>
            </a:r>
          </a:p>
          <a:p>
            <a:r>
              <a:rPr lang="en-US" altLang="en-US" sz="1200" i="1" dirty="0"/>
              <a:t>then her former husband who divorced her must not take her back to be his wife…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57C94-3B6C-4350-9549-FD935E930B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38677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D0D3190-5F72-4B5F-82E3-140FA23FFE6D}"/>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85A6F5-2E0D-456A-94EE-9EA20485356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6914" name="Rectangle 2">
            <a:extLst>
              <a:ext uri="{FF2B5EF4-FFF2-40B4-BE49-F238E27FC236}">
                <a16:creationId xmlns:a16="http://schemas.microsoft.com/office/drawing/2014/main" id="{A825BB2C-A60A-4456-994B-801E421B25EB}"/>
              </a:ext>
            </a:extLst>
          </p:cNvPr>
          <p:cNvSpPr>
            <a:spLocks noGrp="1" noRot="1" noChangeAspect="1" noChangeArrowheads="1" noTextEdit="1"/>
          </p:cNvSpPr>
          <p:nvPr>
            <p:ph type="sldImg"/>
          </p:nvPr>
        </p:nvSpPr>
        <p:spPr>
          <a:xfrm>
            <a:off x="381000" y="685800"/>
            <a:ext cx="6096000" cy="3429000"/>
          </a:xfrm>
          <a:ln/>
        </p:spPr>
      </p:sp>
      <p:sp>
        <p:nvSpPr>
          <p:cNvPr id="166915" name="Rectangle 3">
            <a:extLst>
              <a:ext uri="{FF2B5EF4-FFF2-40B4-BE49-F238E27FC236}">
                <a16:creationId xmlns:a16="http://schemas.microsoft.com/office/drawing/2014/main" id="{0B695AF7-6355-49C1-B41D-683C8414ADB0}"/>
              </a:ext>
            </a:extLst>
          </p:cNvPr>
          <p:cNvSpPr>
            <a:spLocks noGrp="1" noChangeArrowheads="1"/>
          </p:cNvSpPr>
          <p:nvPr>
            <p:ph type="body" idx="1"/>
          </p:nvPr>
        </p:nvSpPr>
        <p:spPr/>
        <p:txBody>
          <a:bodyPr/>
          <a:lstStyle/>
          <a:p>
            <a:r>
              <a:rPr lang="en-US" altLang="en-US" dirty="0"/>
              <a:t>    1. The New Covenant had not yet come when He spoke these words, </a:t>
            </a:r>
            <a:r>
              <a:rPr lang="en-US" altLang="en-US" b="1" dirty="0"/>
              <a:t>so they are set in the context of the time of Moses</a:t>
            </a:r>
            <a:r>
              <a:rPr lang="en-US" altLang="en-US" dirty="0"/>
              <a:t>, but Jesus is clearly saying, </a:t>
            </a:r>
            <a:r>
              <a:rPr lang="en-US" altLang="en-US" b="0" dirty="0"/>
              <a:t>here is the way it was, </a:t>
            </a:r>
            <a:r>
              <a:rPr lang="en-US" altLang="en-US" b="1" dirty="0"/>
              <a:t>but I say unto you</a:t>
            </a:r>
            <a:r>
              <a:rPr lang="en-US" altLang="en-US" dirty="0"/>
              <a:t>… It is now different.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38CC555-0E3E-4395-84EE-97D4666ECE0C}"/>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3C2E82-D190-4163-848F-B3C60D466A9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922" name="Rectangle 2">
            <a:extLst>
              <a:ext uri="{FF2B5EF4-FFF2-40B4-BE49-F238E27FC236}">
                <a16:creationId xmlns:a16="http://schemas.microsoft.com/office/drawing/2014/main" id="{583A5F74-9C76-47EB-BA0C-7ECBF46A8F51}"/>
              </a:ext>
            </a:extLst>
          </p:cNvPr>
          <p:cNvSpPr>
            <a:spLocks noGrp="1" noRot="1" noChangeAspect="1" noChangeArrowheads="1" noTextEdit="1"/>
          </p:cNvSpPr>
          <p:nvPr>
            <p:ph type="sldImg"/>
          </p:nvPr>
        </p:nvSpPr>
        <p:spPr>
          <a:xfrm>
            <a:off x="381000" y="685800"/>
            <a:ext cx="6096000" cy="3429000"/>
          </a:xfrm>
          <a:ln/>
        </p:spPr>
      </p:sp>
      <p:sp>
        <p:nvSpPr>
          <p:cNvPr id="209923" name="Rectangle 3">
            <a:extLst>
              <a:ext uri="{FF2B5EF4-FFF2-40B4-BE49-F238E27FC236}">
                <a16:creationId xmlns:a16="http://schemas.microsoft.com/office/drawing/2014/main" id="{4BBA119F-3BCB-4CE8-89ED-0717662CDB7A}"/>
              </a:ext>
            </a:extLst>
          </p:cNvPr>
          <p:cNvSpPr>
            <a:spLocks noGrp="1" noChangeArrowheads="1"/>
          </p:cNvSpPr>
          <p:nvPr>
            <p:ph type="body" idx="1"/>
          </p:nvPr>
        </p:nvSpPr>
        <p:spPr/>
        <p:txBody>
          <a:bodyPr/>
          <a:lstStyle/>
          <a:p>
            <a:pPr rtl="0"/>
            <a:r>
              <a:rPr lang="en-US" sz="1200" b="0" i="1" u="none" strike="noStrike" kern="1200" baseline="0" dirty="0">
                <a:solidFill>
                  <a:schemeClr val="tx1"/>
                </a:solidFill>
                <a:latin typeface="Arial" panose="020B0604020202020204" pitchFamily="34" charset="0"/>
                <a:ea typeface="+mn-ea"/>
                <a:cs typeface="+mn-cs"/>
              </a:rPr>
              <a:t>"The law and the prophets were until John. Since that time the kingdom of God has been preached, and everyone is pressing into it. </a:t>
            </a:r>
            <a:r>
              <a:rPr lang="en-US" sz="1200" b="0" i="0" u="none" strike="noStrike" kern="1200" baseline="0" dirty="0">
                <a:solidFill>
                  <a:schemeClr val="tx1"/>
                </a:solidFill>
                <a:latin typeface="Arial" panose="020B0604020202020204" pitchFamily="34" charset="0"/>
                <a:ea typeface="+mn-ea"/>
                <a:cs typeface="+mn-cs"/>
              </a:rPr>
              <a:t>(</a:t>
            </a:r>
            <a:r>
              <a:rPr lang="en-US" sz="1200" b="1" i="0" u="none" strike="noStrike" kern="1200" baseline="0" dirty="0">
                <a:solidFill>
                  <a:schemeClr val="tx1"/>
                </a:solidFill>
                <a:latin typeface="Arial" panose="020B0604020202020204" pitchFamily="34" charset="0"/>
                <a:ea typeface="+mn-ea"/>
                <a:cs typeface="+mn-cs"/>
              </a:rPr>
              <a:t>Luke 16:16</a:t>
            </a:r>
            <a:r>
              <a:rPr lang="en-US" sz="1200" b="0" i="0" u="none" strike="noStrike" kern="1200" baseline="0" dirty="0">
                <a:solidFill>
                  <a:schemeClr val="tx1"/>
                </a:solidFill>
                <a:latin typeface="Arial" panose="020B0604020202020204" pitchFamily="34" charset="0"/>
                <a:ea typeface="+mn-ea"/>
                <a:cs typeface="+mn-cs"/>
              </a:rPr>
              <a:t>)</a:t>
            </a:r>
          </a:p>
          <a:p>
            <a:r>
              <a:rPr lang="en-US" altLang="en-US" dirty="0"/>
              <a:t>    1. The Lord is teaching a new system in this sermon.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634269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69106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F694D0C-47BF-47B8-9016-996992BF8EC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945184-9799-497B-ACDC-85473D1729B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866" name="Rectangle 2">
            <a:extLst>
              <a:ext uri="{FF2B5EF4-FFF2-40B4-BE49-F238E27FC236}">
                <a16:creationId xmlns:a16="http://schemas.microsoft.com/office/drawing/2014/main" id="{1FD13B73-8540-4733-9C8C-BE100A3065AB}"/>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2DAFE4D4-D85E-4250-B105-1A05ABAB195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C8EE0F9-5A43-49CF-8CA9-F917727EA8A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600F32-C2F3-4857-8A80-0F319AD5E5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7890" name="Rectangle 2">
            <a:extLst>
              <a:ext uri="{FF2B5EF4-FFF2-40B4-BE49-F238E27FC236}">
                <a16:creationId xmlns:a16="http://schemas.microsoft.com/office/drawing/2014/main" id="{66902DFF-6BAE-431C-8F8E-09751C286AAA}"/>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CD87E1C7-F055-4C0D-BCBC-B9202F50F62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688381-F1AC-4D23-90F9-E0D011A28CF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DB34D1-2226-493C-ACC4-C88CC5B80B9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914" name="Rectangle 2">
            <a:extLst>
              <a:ext uri="{FF2B5EF4-FFF2-40B4-BE49-F238E27FC236}">
                <a16:creationId xmlns:a16="http://schemas.microsoft.com/office/drawing/2014/main" id="{706AA275-0389-4B4F-900F-C5CD06B52D6D}"/>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BFD5FB17-65AF-465F-90E6-D3CA6074C113}"/>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67721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94017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37038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56039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09085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2/11/2023</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9689237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95043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2/11/2023</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49475657"/>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2/11/2023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09420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2/11/2023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4946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2/11/2023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01885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744586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2/11/2023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62914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2/11/2023</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17161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2/11/2023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65371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37633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38467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348093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1065401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9514A9-84D4-4FB1-908B-04E68570963E}" type="datetimeFigureOut">
              <a:rPr lang="en-US" smtClean="0"/>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073187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9514A9-84D4-4FB1-908B-04E68570963E}" type="datetimeFigureOut">
              <a:rPr lang="en-US" smtClean="0"/>
              <a:t>2/11/2023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716518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9514A9-84D4-4FB1-908B-04E68570963E}" type="datetimeFigureOut">
              <a:rPr lang="en-US" smtClean="0"/>
              <a:t>2/11/2023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364469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210305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9514A9-84D4-4FB1-908B-04E68570963E}" type="datetimeFigureOut">
              <a:rPr lang="en-US" smtClean="0"/>
              <a:t>2/11/2023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536410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514A9-84D4-4FB1-908B-04E68570963E}" type="datetimeFigureOut">
              <a:rPr lang="en-US" smtClean="0"/>
              <a:t>2/11/2023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193699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2/11/2023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128684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2/11/2023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119805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01400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23070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15746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1639865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9514A9-84D4-4FB1-908B-04E68570963E}" type="datetimeFigureOut">
              <a:rPr lang="en-US" smtClean="0"/>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1661585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9514A9-84D4-4FB1-908B-04E68570963E}" type="datetimeFigureOut">
              <a:rPr lang="en-US" smtClean="0"/>
              <a:t>2/11/2023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80280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539133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9514A9-84D4-4FB1-908B-04E68570963E}" type="datetimeFigureOut">
              <a:rPr lang="en-US" smtClean="0"/>
              <a:t>2/11/2023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532633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9514A9-84D4-4FB1-908B-04E68570963E}" type="datetimeFigureOut">
              <a:rPr lang="en-US" smtClean="0"/>
              <a:t>2/11/2023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801582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514A9-84D4-4FB1-908B-04E68570963E}" type="datetimeFigureOut">
              <a:rPr lang="en-US" smtClean="0"/>
              <a:t>2/11/2023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870281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2/11/2023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100638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2/11/2023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819052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1266714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812310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87" name="Text Box 15">
            <a:extLst>
              <a:ext uri="{FF2B5EF4-FFF2-40B4-BE49-F238E27FC236}">
                <a16:creationId xmlns:a16="http://schemas.microsoft.com/office/drawing/2014/main" id="{4061C8BA-ACB3-458F-9F59-BE5CF032A27B}"/>
              </a:ext>
            </a:extLst>
          </p:cNvPr>
          <p:cNvSpPr txBox="1">
            <a:spLocks noChangeAspect="1" noChangeArrowheads="1"/>
          </p:cNvSpPr>
          <p:nvPr userDrawn="1"/>
        </p:nvSpPr>
        <p:spPr bwMode="auto">
          <a:xfrm>
            <a:off x="609600" y="3886200"/>
            <a:ext cx="10769600" cy="1524000"/>
          </a:xfrm>
          <a:prstGeom prst="rect">
            <a:avLst/>
          </a:prstGeom>
          <a:solidFill>
            <a:srgbClr val="CC0000"/>
          </a:solidFill>
          <a:ln w="38100">
            <a:solidFill>
              <a:srgbClr val="CC0000"/>
            </a:solidFill>
            <a:miter lim="800000"/>
            <a:headEnd/>
            <a:tailEnd/>
          </a:ln>
        </p:spPr>
        <p:txBody>
          <a:bodyPr lIns="0" tIns="0" rIns="0" bIns="0"/>
          <a:lstStyle/>
          <a:p>
            <a:pPr algn="ctr"/>
            <a:r>
              <a:rPr lang="en-US" altLang="en-US" sz="2800">
                <a:solidFill>
                  <a:srgbClr val="FFFFFF"/>
                </a:solidFill>
                <a:effectLst>
                  <a:outerShdw blurRad="38100" dist="38100" dir="2700000" algn="tl">
                    <a:srgbClr val="000000"/>
                  </a:outerShdw>
                </a:effectLst>
                <a:latin typeface="Trebuchet MS" panose="020B0603020202020204" pitchFamily="34" charset="0"/>
              </a:rPr>
              <a:t>LESSON ONE:</a:t>
            </a:r>
          </a:p>
          <a:p>
            <a:pPr algn="ctr"/>
            <a:r>
              <a:rPr lang="en-US" altLang="en-US" sz="4000">
                <a:solidFill>
                  <a:srgbClr val="FFFFFF"/>
                </a:solidFill>
                <a:effectLst>
                  <a:outerShdw blurRad="38100" dist="38100" dir="2700000" algn="tl">
                    <a:srgbClr val="000000"/>
                  </a:outerShdw>
                </a:effectLst>
                <a:latin typeface="Trebuchet MS" panose="020B0603020202020204" pitchFamily="34" charset="0"/>
              </a:rPr>
              <a:t>The Beatitudes Describe Character</a:t>
            </a:r>
          </a:p>
          <a:p>
            <a:pPr algn="ctr"/>
            <a:r>
              <a:rPr lang="en-US" altLang="en-US" sz="2400" i="1">
                <a:solidFill>
                  <a:srgbClr val="FFFFFF"/>
                </a:solidFill>
                <a:effectLst>
                  <a:outerShdw blurRad="38100" dist="38100" dir="2700000" algn="tl">
                    <a:srgbClr val="000000"/>
                  </a:outerShdw>
                </a:effectLst>
                <a:latin typeface="Trebuchet MS" panose="020B0603020202020204" pitchFamily="34" charset="0"/>
              </a:rPr>
              <a:t>(Matthew 5:1-12)</a:t>
            </a:r>
            <a:endParaRPr lang="en-US" altLang="en-US" sz="2400" i="1"/>
          </a:p>
        </p:txBody>
      </p:sp>
      <p:grpSp>
        <p:nvGrpSpPr>
          <p:cNvPr id="3091" name="Group 19">
            <a:extLst>
              <a:ext uri="{FF2B5EF4-FFF2-40B4-BE49-F238E27FC236}">
                <a16:creationId xmlns:a16="http://schemas.microsoft.com/office/drawing/2014/main" id="{DB3CB5FA-ED41-4320-8BAF-3ADEBCDFCB1D}"/>
              </a:ext>
            </a:extLst>
          </p:cNvPr>
          <p:cNvGrpSpPr>
            <a:grpSpLocks/>
          </p:cNvGrpSpPr>
          <p:nvPr userDrawn="1"/>
        </p:nvGrpSpPr>
        <p:grpSpPr bwMode="auto">
          <a:xfrm>
            <a:off x="609600" y="1219200"/>
            <a:ext cx="10769600" cy="2686050"/>
            <a:chOff x="288" y="768"/>
            <a:chExt cx="5088" cy="1692"/>
          </a:xfrm>
        </p:grpSpPr>
        <p:sp>
          <p:nvSpPr>
            <p:cNvPr id="3084" name="Rectangle 12">
              <a:extLst>
                <a:ext uri="{FF2B5EF4-FFF2-40B4-BE49-F238E27FC236}">
                  <a16:creationId xmlns:a16="http://schemas.microsoft.com/office/drawing/2014/main" id="{28A3D096-56F9-45A2-A008-8961D0A8CD7C}"/>
                </a:ext>
              </a:extLst>
            </p:cNvPr>
            <p:cNvSpPr>
              <a:spLocks noChangeAspect="1" noChangeArrowheads="1"/>
            </p:cNvSpPr>
            <p:nvPr userDrawn="1"/>
          </p:nvSpPr>
          <p:spPr bwMode="auto">
            <a:xfrm>
              <a:off x="288" y="768"/>
              <a:ext cx="5088" cy="1692"/>
            </a:xfrm>
            <a:prstGeom prst="rect">
              <a:avLst/>
            </a:prstGeom>
            <a:solidFill>
              <a:schemeClr val="bg1"/>
            </a:solidFill>
            <a:ln w="38100" algn="ctr">
              <a:solidFill>
                <a:srgbClr val="CC0000"/>
              </a:solidFill>
              <a:miter lim="800000"/>
              <a:headEnd/>
              <a:tailEnd/>
            </a:ln>
            <a:effectLst/>
            <a:extLst>
              <a:ext uri="{AF507438-7753-43E0-B8FC-AC1667EBCBE1}">
                <a14:hiddenEffects xmlns:a14="http://schemas.microsoft.com/office/drawing/2010/main">
                  <a:effectLst>
                    <a:outerShdw dist="45791" dir="3378596" algn="ctr" rotWithShape="0">
                      <a:srgbClr val="969696"/>
                    </a:outerShdw>
                  </a:effectLst>
                </a14:hiddenEffects>
              </a:ext>
            </a:extLst>
          </p:spPr>
          <p:txBody>
            <a:bodyPr/>
            <a:lstStyle/>
            <a:p>
              <a:endParaRPr lang="en-US" sz="1800"/>
            </a:p>
          </p:txBody>
        </p:sp>
        <p:pic>
          <p:nvPicPr>
            <p:cNvPr id="3085" name="Picture 13">
              <a:extLst>
                <a:ext uri="{FF2B5EF4-FFF2-40B4-BE49-F238E27FC236}">
                  <a16:creationId xmlns:a16="http://schemas.microsoft.com/office/drawing/2014/main" id="{209E749D-E035-489E-B5BB-24E8129BCC48}"/>
                </a:ext>
              </a:extLst>
            </p:cNvPr>
            <p:cNvPicPr preferRelativeResize="0">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1938">
              <a:off x="297" y="854"/>
              <a:ext cx="1503" cy="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Line 14">
              <a:extLst>
                <a:ext uri="{FF2B5EF4-FFF2-40B4-BE49-F238E27FC236}">
                  <a16:creationId xmlns:a16="http://schemas.microsoft.com/office/drawing/2014/main" id="{C16358DF-A24E-4D68-9ED8-BF3C9182CC7B}"/>
                </a:ext>
              </a:extLst>
            </p:cNvPr>
            <p:cNvSpPr>
              <a:spLocks noChangeAspect="1" noChangeShapeType="1"/>
            </p:cNvSpPr>
            <p:nvPr userDrawn="1"/>
          </p:nvSpPr>
          <p:spPr bwMode="auto">
            <a:xfrm>
              <a:off x="1881" y="1217"/>
              <a:ext cx="3186"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cmpd="thinThick">
                  <a:solidFill>
                    <a:srgbClr val="808080"/>
                  </a:solidFill>
                  <a:round/>
                  <a:headEnd/>
                  <a:tailEnd/>
                </a14:hiddenLine>
              </a:ext>
            </a:extLst>
          </p:spPr>
          <p:txBody>
            <a:bodyPr/>
            <a:lstStyle/>
            <a:p>
              <a:endParaRPr lang="en-US" sz="1800"/>
            </a:p>
          </p:txBody>
        </p:sp>
        <p:sp>
          <p:nvSpPr>
            <p:cNvPr id="3088" name="WordArt 16">
              <a:extLst>
                <a:ext uri="{FF2B5EF4-FFF2-40B4-BE49-F238E27FC236}">
                  <a16:creationId xmlns:a16="http://schemas.microsoft.com/office/drawing/2014/main" id="{B241F7D0-F6EF-4DB1-A551-8F392CCE6997}"/>
                </a:ext>
              </a:extLst>
            </p:cNvPr>
            <p:cNvSpPr>
              <a:spLocks noChangeAspect="1" noChangeArrowheads="1" noChangeShapeType="1" noTextEdit="1"/>
            </p:cNvSpPr>
            <p:nvPr userDrawn="1"/>
          </p:nvSpPr>
          <p:spPr bwMode="auto">
            <a:xfrm>
              <a:off x="1934" y="1076"/>
              <a:ext cx="3080" cy="1210"/>
            </a:xfrm>
            <a:prstGeom prst="rect">
              <a:avLst/>
            </a:prstGeom>
          </p:spPr>
          <p:txBody>
            <a:bodyPr wrap="none" fromWordArt="1">
              <a:prstTxWarp prst="textPlain">
                <a:avLst>
                  <a:gd name="adj" fmla="val 50000"/>
                </a:avLst>
              </a:prstTxWarp>
            </a:bodyPr>
            <a:lstStyle/>
            <a:p>
              <a:pPr algn="ctr"/>
              <a:r>
                <a:rPr lang="en-US" sz="3600" b="1" kern="10" spc="-180">
                  <a:ln w="19050">
                    <a:solidFill>
                      <a:srgbClr val="000000"/>
                    </a:solidFill>
                    <a:round/>
                    <a:headEnd/>
                    <a:tailEnd/>
                  </a:ln>
                  <a:solidFill>
                    <a:srgbClr val="FF3300"/>
                  </a:solidFill>
                  <a:effectLst>
                    <a:outerShdw dist="45791" dir="2021404" algn="ctr" rotWithShape="0">
                      <a:srgbClr val="969696"/>
                    </a:outerShdw>
                  </a:effectLst>
                  <a:latin typeface="BernhardMod BT"/>
                </a:rPr>
                <a:t>Beatitudes</a:t>
              </a:r>
            </a:p>
          </p:txBody>
        </p:sp>
        <p:sp>
          <p:nvSpPr>
            <p:cNvPr id="3089" name="WordArt 17">
              <a:extLst>
                <a:ext uri="{FF2B5EF4-FFF2-40B4-BE49-F238E27FC236}">
                  <a16:creationId xmlns:a16="http://schemas.microsoft.com/office/drawing/2014/main" id="{F3770E19-15E7-4440-86A5-D83943ED63DF}"/>
                </a:ext>
              </a:extLst>
            </p:cNvPr>
            <p:cNvSpPr>
              <a:spLocks noChangeAspect="1" noChangeArrowheads="1" noChangeShapeType="1" noTextEdit="1"/>
            </p:cNvSpPr>
            <p:nvPr userDrawn="1"/>
          </p:nvSpPr>
          <p:spPr bwMode="auto">
            <a:xfrm>
              <a:off x="2517" y="1047"/>
              <a:ext cx="1568" cy="26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spc="-180">
                  <a:ln w="3175">
                    <a:solidFill>
                      <a:srgbClr val="000000"/>
                    </a:solidFill>
                    <a:round/>
                    <a:headEnd/>
                    <a:tailEnd/>
                  </a:ln>
                  <a:solidFill>
                    <a:srgbClr val="000000"/>
                  </a:solidFill>
                  <a:latin typeface="Andalus" panose="02020603050405020304" pitchFamily="18" charset="-78"/>
                  <a:cs typeface="Andalus" panose="02020603050405020304" pitchFamily="18" charset="-78"/>
                </a:rPr>
                <a:t>BIBLICAL</a:t>
              </a:r>
            </a:p>
          </p:txBody>
        </p:sp>
      </p:grpSp>
    </p:spTree>
    <p:extLst>
      <p:ext uri="{BB962C8B-B14F-4D97-AF65-F5344CB8AC3E}">
        <p14:creationId xmlns:p14="http://schemas.microsoft.com/office/powerpoint/2010/main" val="3733070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5B839-FB31-42C0-B7AB-52C40CB30E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3C052F-4EEC-482A-A889-9D7325DB5F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3541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25205-3529-4408-BC65-E78E15C9C32F}"/>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71A679-86E9-4638-AE17-F25D5302B968}"/>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210742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686029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AE406-E279-4204-A3AD-D727968D4B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D33A9-D181-48D7-A559-B3C8DF339A74}"/>
              </a:ext>
            </a:extLst>
          </p:cNvPr>
          <p:cNvSpPr>
            <a:spLocks noGrp="1"/>
          </p:cNvSpPr>
          <p:nvPr>
            <p:ph sz="half" idx="1"/>
          </p:nvPr>
        </p:nvSpPr>
        <p:spPr>
          <a:xfrm>
            <a:off x="609600" y="1371600"/>
            <a:ext cx="5384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1AB7B2-4BA4-4C8E-9BDD-0CB4069E5712}"/>
              </a:ext>
            </a:extLst>
          </p:cNvPr>
          <p:cNvSpPr>
            <a:spLocks noGrp="1"/>
          </p:cNvSpPr>
          <p:nvPr>
            <p:ph sz="half" idx="2"/>
          </p:nvPr>
        </p:nvSpPr>
        <p:spPr>
          <a:xfrm>
            <a:off x="6197600" y="1371600"/>
            <a:ext cx="5384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04478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C7CA-0F3C-418A-AC37-F28A806D6F02}"/>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468109-5BE8-451F-8325-C7D57F05267D}"/>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246266-5125-43D2-8CD2-B844E1944CBC}"/>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FE5A5-475F-4E49-B5D7-60338E5C09D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B36FFD-266D-4562-BC9D-DA58386AB158}"/>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95124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2C286-55EE-44EB-A54F-8960E611790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60718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9632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C2D38-982E-46C3-8872-6751053FEE5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48E6A1-2451-4A8B-AB03-EFD7B51479B5}"/>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719022-2544-45E1-8126-E956F58BE4C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24683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D7040-528F-4EED-B53F-293B2FA4DF3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B7BA00-20D2-4EEC-BA1A-78385D865D30}"/>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DDACC9-50A3-428E-8F3F-F0A58EB6CDB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524000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9BFAA-3F3F-4301-9440-7FFF5C5FE2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593FB1-7C7A-4CDF-A81B-CCBD392CAD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5156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329A5E-E676-4DC0-B540-086420C7AD95}"/>
              </a:ext>
            </a:extLst>
          </p:cNvPr>
          <p:cNvSpPr>
            <a:spLocks noGrp="1"/>
          </p:cNvSpPr>
          <p:nvPr>
            <p:ph type="title" orient="vert"/>
          </p:nvPr>
        </p:nvSpPr>
        <p:spPr>
          <a:xfrm>
            <a:off x="8839200" y="381000"/>
            <a:ext cx="2743200" cy="5410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69A2DD-9420-44DB-A423-58BBCADCAC89}"/>
              </a:ext>
            </a:extLst>
          </p:cNvPr>
          <p:cNvSpPr>
            <a:spLocks noGrp="1"/>
          </p:cNvSpPr>
          <p:nvPr>
            <p:ph type="body" orient="vert" idx="1"/>
          </p:nvPr>
        </p:nvSpPr>
        <p:spPr>
          <a:xfrm>
            <a:off x="609600" y="381000"/>
            <a:ext cx="80264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31772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07995" indent="0" algn="ctr">
              <a:buNone/>
              <a:defRPr>
                <a:solidFill>
                  <a:schemeClr val="tx1">
                    <a:tint val="75000"/>
                  </a:schemeClr>
                </a:solidFill>
              </a:defRPr>
            </a:lvl2pPr>
            <a:lvl3pPr marL="1015990" indent="0" algn="ctr">
              <a:buNone/>
              <a:defRPr>
                <a:solidFill>
                  <a:schemeClr val="tx1">
                    <a:tint val="75000"/>
                  </a:schemeClr>
                </a:solidFill>
              </a:defRPr>
            </a:lvl3pPr>
            <a:lvl4pPr marL="1523985" indent="0" algn="ctr">
              <a:buNone/>
              <a:defRPr>
                <a:solidFill>
                  <a:schemeClr val="tx1">
                    <a:tint val="75000"/>
                  </a:schemeClr>
                </a:solidFill>
              </a:defRPr>
            </a:lvl4pPr>
            <a:lvl5pPr marL="2031980" indent="0" algn="ctr">
              <a:buNone/>
              <a:defRPr>
                <a:solidFill>
                  <a:schemeClr val="tx1">
                    <a:tint val="75000"/>
                  </a:schemeClr>
                </a:solidFill>
              </a:defRPr>
            </a:lvl5pPr>
            <a:lvl6pPr marL="2539975" indent="0" algn="ctr">
              <a:buNone/>
              <a:defRPr>
                <a:solidFill>
                  <a:schemeClr val="tx1">
                    <a:tint val="75000"/>
                  </a:schemeClr>
                </a:solidFill>
              </a:defRPr>
            </a:lvl6pPr>
            <a:lvl7pPr marL="3047970" indent="0" algn="ctr">
              <a:buNone/>
              <a:defRPr>
                <a:solidFill>
                  <a:schemeClr val="tx1">
                    <a:tint val="75000"/>
                  </a:schemeClr>
                </a:solidFill>
              </a:defRPr>
            </a:lvl7pPr>
            <a:lvl8pPr marL="3555964" indent="0" algn="ctr">
              <a:buNone/>
              <a:defRPr>
                <a:solidFill>
                  <a:schemeClr val="tx1">
                    <a:tint val="75000"/>
                  </a:schemeClr>
                </a:solidFill>
              </a:defRPr>
            </a:lvl8pPr>
            <a:lvl9pPr marL="40639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8296D65-F592-4498-81FD-0EC096C1D35F}"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3847722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296D65-F592-4498-81FD-0EC096C1D35F}"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1230756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779488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444"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222">
                <a:solidFill>
                  <a:schemeClr val="tx1">
                    <a:tint val="75000"/>
                  </a:schemeClr>
                </a:solidFill>
              </a:defRPr>
            </a:lvl1pPr>
            <a:lvl2pPr marL="507995" indent="0">
              <a:buNone/>
              <a:defRPr sz="2000">
                <a:solidFill>
                  <a:schemeClr val="tx1">
                    <a:tint val="75000"/>
                  </a:schemeClr>
                </a:solidFill>
              </a:defRPr>
            </a:lvl2pPr>
            <a:lvl3pPr marL="1015990" indent="0">
              <a:buNone/>
              <a:defRPr sz="1778">
                <a:solidFill>
                  <a:schemeClr val="tx1">
                    <a:tint val="75000"/>
                  </a:schemeClr>
                </a:solidFill>
              </a:defRPr>
            </a:lvl3pPr>
            <a:lvl4pPr marL="1523985" indent="0">
              <a:buNone/>
              <a:defRPr sz="1556">
                <a:solidFill>
                  <a:schemeClr val="tx1">
                    <a:tint val="75000"/>
                  </a:schemeClr>
                </a:solidFill>
              </a:defRPr>
            </a:lvl4pPr>
            <a:lvl5pPr marL="2031980" indent="0">
              <a:buNone/>
              <a:defRPr sz="1556">
                <a:solidFill>
                  <a:schemeClr val="tx1">
                    <a:tint val="75000"/>
                  </a:schemeClr>
                </a:solidFill>
              </a:defRPr>
            </a:lvl5pPr>
            <a:lvl6pPr marL="2539975" indent="0">
              <a:buNone/>
              <a:defRPr sz="1556">
                <a:solidFill>
                  <a:schemeClr val="tx1">
                    <a:tint val="75000"/>
                  </a:schemeClr>
                </a:solidFill>
              </a:defRPr>
            </a:lvl6pPr>
            <a:lvl7pPr marL="3047970" indent="0">
              <a:buNone/>
              <a:defRPr sz="1556">
                <a:solidFill>
                  <a:schemeClr val="tx1">
                    <a:tint val="75000"/>
                  </a:schemeClr>
                </a:solidFill>
              </a:defRPr>
            </a:lvl7pPr>
            <a:lvl8pPr marL="3555964" indent="0">
              <a:buNone/>
              <a:defRPr sz="1556">
                <a:solidFill>
                  <a:schemeClr val="tx1">
                    <a:tint val="75000"/>
                  </a:schemeClr>
                </a:solidFill>
              </a:defRPr>
            </a:lvl8pPr>
            <a:lvl9pPr marL="4063959" indent="0">
              <a:buNone/>
              <a:defRPr sz="155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296D65-F592-4498-81FD-0EC096C1D35F}"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7377921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2368" y="1200151"/>
            <a:ext cx="6481233" cy="3394075"/>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16801" y="1200151"/>
            <a:ext cx="6481233" cy="3394075"/>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296D65-F592-4498-81FD-0EC096C1D35F}"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2427372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3"/>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296D65-F592-4498-81FD-0EC096C1D35F}" type="datetimeFigureOut">
              <a:rPr lang="en-US" smtClean="0"/>
              <a:t>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7176719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296D65-F592-4498-81FD-0EC096C1D35F}" type="datetimeFigureOut">
              <a:rPr lang="en-US" smtClean="0"/>
              <a:t>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21537445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296D65-F592-4498-81FD-0EC096C1D35F}" type="datetimeFigureOut">
              <a:rPr lang="en-US" smtClean="0"/>
              <a:t>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3330509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49"/>
            <a:ext cx="4011084" cy="1162051"/>
          </a:xfrm>
        </p:spPr>
        <p:txBody>
          <a:bodyPr anchor="b"/>
          <a:lstStyle>
            <a:lvl1pPr algn="l">
              <a:defRPr sz="2222"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296D65-F592-4498-81FD-0EC096C1D35F}"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32850877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222"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endParaRPr lang="en-US"/>
          </a:p>
        </p:txBody>
      </p:sp>
      <p:sp>
        <p:nvSpPr>
          <p:cNvPr id="4" name="Text Placeholder 3"/>
          <p:cNvSpPr>
            <a:spLocks noGrp="1"/>
          </p:cNvSpPr>
          <p:nvPr>
            <p:ph type="body" sz="half" idx="2"/>
          </p:nvPr>
        </p:nvSpPr>
        <p:spPr>
          <a:xfrm>
            <a:off x="2389718" y="5367338"/>
            <a:ext cx="7315200" cy="804863"/>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296D65-F592-4498-81FD-0EC096C1D35F}"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3226431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296D65-F592-4498-81FD-0EC096C1D35F}"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37408201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6618" y="206375"/>
            <a:ext cx="3291416"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2367" y="206375"/>
            <a:ext cx="9671051"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296D65-F592-4498-81FD-0EC096C1D35F}"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37410391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3BC629-290F-4B0B-A137-7076867A64B3}"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C3CFA-75DC-4A97-9ADE-198C66EBB9B4}" type="slidenum">
              <a:rPr lang="en-US" smtClean="0"/>
              <a:t>‹#›</a:t>
            </a:fld>
            <a:endParaRPr lang="en-US"/>
          </a:p>
        </p:txBody>
      </p:sp>
    </p:spTree>
    <p:extLst>
      <p:ext uri="{BB962C8B-B14F-4D97-AF65-F5344CB8AC3E}">
        <p14:creationId xmlns:p14="http://schemas.microsoft.com/office/powerpoint/2010/main" val="396691503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389614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3BC629-290F-4B0B-A137-7076867A64B3}"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C3CFA-75DC-4A97-9ADE-198C66EBB9B4}" type="slidenum">
              <a:rPr lang="en-US" smtClean="0"/>
              <a:t>‹#›</a:t>
            </a:fld>
            <a:endParaRPr lang="en-US"/>
          </a:p>
        </p:txBody>
      </p:sp>
    </p:spTree>
    <p:extLst>
      <p:ext uri="{BB962C8B-B14F-4D97-AF65-F5344CB8AC3E}">
        <p14:creationId xmlns:p14="http://schemas.microsoft.com/office/powerpoint/2010/main" val="339373478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3BC629-290F-4B0B-A137-7076867A64B3}"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C3CFA-75DC-4A97-9ADE-198C66EBB9B4}" type="slidenum">
              <a:rPr lang="en-US" smtClean="0"/>
              <a:t>‹#›</a:t>
            </a:fld>
            <a:endParaRPr lang="en-US"/>
          </a:p>
        </p:txBody>
      </p:sp>
    </p:spTree>
    <p:extLst>
      <p:ext uri="{BB962C8B-B14F-4D97-AF65-F5344CB8AC3E}">
        <p14:creationId xmlns:p14="http://schemas.microsoft.com/office/powerpoint/2010/main" val="150625125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3BC629-290F-4B0B-A137-7076867A64B3}"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C3CFA-75DC-4A97-9ADE-198C66EBB9B4}" type="slidenum">
              <a:rPr lang="en-US" smtClean="0"/>
              <a:t>‹#›</a:t>
            </a:fld>
            <a:endParaRPr lang="en-US"/>
          </a:p>
        </p:txBody>
      </p:sp>
    </p:spTree>
    <p:extLst>
      <p:ext uri="{BB962C8B-B14F-4D97-AF65-F5344CB8AC3E}">
        <p14:creationId xmlns:p14="http://schemas.microsoft.com/office/powerpoint/2010/main" val="21493964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3BC629-290F-4B0B-A137-7076867A64B3}" type="datetimeFigureOut">
              <a:rPr lang="en-US" smtClean="0"/>
              <a:t>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AC3CFA-75DC-4A97-9ADE-198C66EBB9B4}" type="slidenum">
              <a:rPr lang="en-US" smtClean="0"/>
              <a:t>‹#›</a:t>
            </a:fld>
            <a:endParaRPr lang="en-US"/>
          </a:p>
        </p:txBody>
      </p:sp>
    </p:spTree>
    <p:extLst>
      <p:ext uri="{BB962C8B-B14F-4D97-AF65-F5344CB8AC3E}">
        <p14:creationId xmlns:p14="http://schemas.microsoft.com/office/powerpoint/2010/main" val="155509589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3BC629-290F-4B0B-A137-7076867A64B3}" type="datetimeFigureOut">
              <a:rPr lang="en-US" smtClean="0"/>
              <a:t>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AC3CFA-75DC-4A97-9ADE-198C66EBB9B4}" type="slidenum">
              <a:rPr lang="en-US" smtClean="0"/>
              <a:t>‹#›</a:t>
            </a:fld>
            <a:endParaRPr lang="en-US"/>
          </a:p>
        </p:txBody>
      </p:sp>
    </p:spTree>
    <p:extLst>
      <p:ext uri="{BB962C8B-B14F-4D97-AF65-F5344CB8AC3E}">
        <p14:creationId xmlns:p14="http://schemas.microsoft.com/office/powerpoint/2010/main" val="18720102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3BC629-290F-4B0B-A137-7076867A64B3}" type="datetimeFigureOut">
              <a:rPr lang="en-US" smtClean="0"/>
              <a:t>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AC3CFA-75DC-4A97-9ADE-198C66EBB9B4}" type="slidenum">
              <a:rPr lang="en-US" smtClean="0"/>
              <a:t>‹#›</a:t>
            </a:fld>
            <a:endParaRPr lang="en-US"/>
          </a:p>
        </p:txBody>
      </p:sp>
    </p:spTree>
    <p:extLst>
      <p:ext uri="{BB962C8B-B14F-4D97-AF65-F5344CB8AC3E}">
        <p14:creationId xmlns:p14="http://schemas.microsoft.com/office/powerpoint/2010/main" val="427361314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3BC629-290F-4B0B-A137-7076867A64B3}"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C3CFA-75DC-4A97-9ADE-198C66EBB9B4}" type="slidenum">
              <a:rPr lang="en-US" smtClean="0"/>
              <a:t>‹#›</a:t>
            </a:fld>
            <a:endParaRPr lang="en-US"/>
          </a:p>
        </p:txBody>
      </p:sp>
    </p:spTree>
    <p:extLst>
      <p:ext uri="{BB962C8B-B14F-4D97-AF65-F5344CB8AC3E}">
        <p14:creationId xmlns:p14="http://schemas.microsoft.com/office/powerpoint/2010/main" val="215001931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3BC629-290F-4B0B-A137-7076867A64B3}"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C3CFA-75DC-4A97-9ADE-198C66EBB9B4}" type="slidenum">
              <a:rPr lang="en-US" smtClean="0"/>
              <a:t>‹#›</a:t>
            </a:fld>
            <a:endParaRPr lang="en-US"/>
          </a:p>
        </p:txBody>
      </p:sp>
    </p:spTree>
    <p:extLst>
      <p:ext uri="{BB962C8B-B14F-4D97-AF65-F5344CB8AC3E}">
        <p14:creationId xmlns:p14="http://schemas.microsoft.com/office/powerpoint/2010/main" val="419482444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3BC629-290F-4B0B-A137-7076867A64B3}"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C3CFA-75DC-4A97-9ADE-198C66EBB9B4}" type="slidenum">
              <a:rPr lang="en-US" smtClean="0"/>
              <a:t>‹#›</a:t>
            </a:fld>
            <a:endParaRPr lang="en-US"/>
          </a:p>
        </p:txBody>
      </p:sp>
    </p:spTree>
    <p:extLst>
      <p:ext uri="{BB962C8B-B14F-4D97-AF65-F5344CB8AC3E}">
        <p14:creationId xmlns:p14="http://schemas.microsoft.com/office/powerpoint/2010/main" val="265906555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3BC629-290F-4B0B-A137-7076867A64B3}"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C3CFA-75DC-4A97-9ADE-198C66EBB9B4}" type="slidenum">
              <a:rPr lang="en-US" smtClean="0"/>
              <a:t>‹#›</a:t>
            </a:fld>
            <a:endParaRPr lang="en-US"/>
          </a:p>
        </p:txBody>
      </p:sp>
    </p:spTree>
    <p:extLst>
      <p:ext uri="{BB962C8B-B14F-4D97-AF65-F5344CB8AC3E}">
        <p14:creationId xmlns:p14="http://schemas.microsoft.com/office/powerpoint/2010/main" val="152513985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29846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240408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6.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59694"/>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14366928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2/11/2023</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283847383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514A9-84D4-4FB1-908B-04E68570963E}" type="datetimeFigureOut">
              <a:rPr lang="en-US" smtClean="0"/>
              <a:t>2/11/2023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80349-6B7F-4D7B-BB3A-EFF64FF1A17D}" type="slidenum">
              <a:rPr lang="en-US" smtClean="0"/>
              <a:t>‹#›</a:t>
            </a:fld>
            <a:endParaRPr lang="en-US" dirty="0"/>
          </a:p>
        </p:txBody>
      </p:sp>
      <p:pic>
        <p:nvPicPr>
          <p:cNvPr id="1026" name="Picture 2" descr="Image result for mountain in galilee">
            <a:extLst>
              <a:ext uri="{FF2B5EF4-FFF2-40B4-BE49-F238E27FC236}">
                <a16:creationId xmlns:a16="http://schemas.microsoft.com/office/drawing/2014/main" id="{6416086E-1E13-4587-A2D1-526A8B525A52}"/>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6013" r="6013"/>
          <a:stretch/>
        </p:blipFill>
        <p:spPr bwMode="auto">
          <a:xfrm>
            <a:off x="0" y="0"/>
            <a:ext cx="12192000" cy="6916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20585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514A9-84D4-4FB1-908B-04E68570963E}" type="datetimeFigureOut">
              <a:rPr lang="en-US" smtClean="0"/>
              <a:t>2/11/2023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80349-6B7F-4D7B-BB3A-EFF64FF1A17D}" type="slidenum">
              <a:rPr lang="en-US" smtClean="0"/>
              <a:t>‹#›</a:t>
            </a:fld>
            <a:endParaRPr lang="en-US" dirty="0"/>
          </a:p>
        </p:txBody>
      </p:sp>
      <p:pic>
        <p:nvPicPr>
          <p:cNvPr id="1026" name="Picture 2" descr="Image result for mountain in galilee">
            <a:extLst>
              <a:ext uri="{FF2B5EF4-FFF2-40B4-BE49-F238E27FC236}">
                <a16:creationId xmlns:a16="http://schemas.microsoft.com/office/drawing/2014/main" id="{6416086E-1E13-4587-A2D1-526A8B525A52}"/>
              </a:ext>
            </a:extLst>
          </p:cNvPr>
          <p:cNvPicPr>
            <a:picLocks noChangeAspect="1" noChangeArrowheads="1"/>
          </p:cNvPicPr>
          <p:nvPr userDrawn="1"/>
        </p:nvPicPr>
        <p:blipFill rotWithShape="1">
          <a:blip r:embed="rId13">
            <a:lum bright="70000" contrast="-70000"/>
            <a:extLst>
              <a:ext uri="{28A0092B-C50C-407E-A947-70E740481C1C}">
                <a14:useLocalDpi xmlns:a14="http://schemas.microsoft.com/office/drawing/2010/main" val="0"/>
              </a:ext>
            </a:extLst>
          </a:blip>
          <a:srcRect l="6013" r="6013"/>
          <a:stretch/>
        </p:blipFill>
        <p:spPr bwMode="auto">
          <a:xfrm>
            <a:off x="0" y="0"/>
            <a:ext cx="12192000" cy="6916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80644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5DCDAF7-CE3A-4070-A393-30DD3A78D60C}"/>
              </a:ext>
            </a:extLst>
          </p:cNvPr>
          <p:cNvSpPr>
            <a:spLocks noGrp="1" noChangeArrowheads="1"/>
          </p:cNvSpPr>
          <p:nvPr>
            <p:ph type="body" idx="1"/>
          </p:nvPr>
        </p:nvSpPr>
        <p:spPr bwMode="auto">
          <a:xfrm>
            <a:off x="609600" y="1371600"/>
            <a:ext cx="10972800" cy="4419600"/>
          </a:xfrm>
          <a:prstGeom prst="rect">
            <a:avLst/>
          </a:prstGeom>
          <a:noFill/>
          <a:ln>
            <a:noFill/>
          </a:ln>
          <a:effectLst>
            <a:outerShdw dist="45791" dir="2021404"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5" name="Line 11">
            <a:extLst>
              <a:ext uri="{FF2B5EF4-FFF2-40B4-BE49-F238E27FC236}">
                <a16:creationId xmlns:a16="http://schemas.microsoft.com/office/drawing/2014/main" id="{961BB814-A47D-4C19-85BA-690E2B5979FF}"/>
              </a:ext>
            </a:extLst>
          </p:cNvPr>
          <p:cNvSpPr>
            <a:spLocks noChangeAspect="1" noChangeShapeType="1"/>
          </p:cNvSpPr>
          <p:nvPr userDrawn="1"/>
        </p:nvSpPr>
        <p:spPr bwMode="auto">
          <a:xfrm>
            <a:off x="1589618" y="5930900"/>
            <a:ext cx="2800349"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cmpd="thinThick">
                <a:solidFill>
                  <a:srgbClr val="808080"/>
                </a:solidFill>
                <a:round/>
                <a:headEnd/>
                <a:tailEnd/>
              </a14:hiddenLine>
            </a:ext>
          </a:extLst>
        </p:spPr>
        <p:txBody>
          <a:bodyPr/>
          <a:lstStyle/>
          <a:p>
            <a:endParaRPr lang="en-US" sz="1800"/>
          </a:p>
        </p:txBody>
      </p:sp>
      <p:sp>
        <p:nvSpPr>
          <p:cNvPr id="1039" name="Rectangle 15">
            <a:extLst>
              <a:ext uri="{FF2B5EF4-FFF2-40B4-BE49-F238E27FC236}">
                <a16:creationId xmlns:a16="http://schemas.microsoft.com/office/drawing/2014/main" id="{BC8F1D8B-CEC7-43FF-AE9D-33F3713FEDCE}"/>
              </a:ext>
            </a:extLst>
          </p:cNvPr>
          <p:cNvSpPr>
            <a:spLocks noGrp="1" noChangeArrowheads="1"/>
          </p:cNvSpPr>
          <p:nvPr>
            <p:ph type="title"/>
          </p:nvPr>
        </p:nvSpPr>
        <p:spPr bwMode="auto">
          <a:xfrm>
            <a:off x="609600" y="381001"/>
            <a:ext cx="1097280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2" name="WordArt 18">
            <a:extLst>
              <a:ext uri="{FF2B5EF4-FFF2-40B4-BE49-F238E27FC236}">
                <a16:creationId xmlns:a16="http://schemas.microsoft.com/office/drawing/2014/main" id="{E65D5F83-D12B-4FCC-BCF3-1AABAE7B9605}"/>
              </a:ext>
            </a:extLst>
          </p:cNvPr>
          <p:cNvSpPr>
            <a:spLocks noChangeAspect="1" noChangeArrowheads="1" noChangeShapeType="1" noTextEdit="1"/>
          </p:cNvSpPr>
          <p:nvPr userDrawn="1"/>
        </p:nvSpPr>
        <p:spPr bwMode="auto">
          <a:xfrm>
            <a:off x="1524001" y="5867400"/>
            <a:ext cx="2705100" cy="762000"/>
          </a:xfrm>
          <a:prstGeom prst="rect">
            <a:avLst/>
          </a:prstGeom>
        </p:spPr>
        <p:txBody>
          <a:bodyPr wrap="none" fromWordArt="1">
            <a:prstTxWarp prst="textPlain">
              <a:avLst>
                <a:gd name="adj" fmla="val 50000"/>
              </a:avLst>
            </a:prstTxWarp>
          </a:bodyPr>
          <a:lstStyle/>
          <a:p>
            <a:pPr algn="ctr"/>
            <a:r>
              <a:rPr lang="en-US" sz="3600" b="1" kern="10" spc="-180">
                <a:ln w="19050">
                  <a:solidFill>
                    <a:srgbClr val="000000"/>
                  </a:solidFill>
                  <a:round/>
                  <a:headEnd/>
                  <a:tailEnd/>
                </a:ln>
                <a:solidFill>
                  <a:srgbClr val="FF3300"/>
                </a:solidFill>
                <a:effectLst>
                  <a:outerShdw dist="45791" dir="2021404" algn="ctr" rotWithShape="0">
                    <a:srgbClr val="969696"/>
                  </a:outerShdw>
                </a:effectLst>
                <a:latin typeface="BernhardMod BT"/>
              </a:rPr>
              <a:t>Beatitudes</a:t>
            </a:r>
          </a:p>
        </p:txBody>
      </p:sp>
      <p:pic>
        <p:nvPicPr>
          <p:cNvPr id="1043" name="Picture 19">
            <a:extLst>
              <a:ext uri="{FF2B5EF4-FFF2-40B4-BE49-F238E27FC236}">
                <a16:creationId xmlns:a16="http://schemas.microsoft.com/office/drawing/2014/main" id="{3F6F320E-A0A3-469D-AC27-8CEA6C1E97BE}"/>
              </a:ext>
            </a:extLst>
          </p:cNvPr>
          <p:cNvPicPr preferRelativeResize="0">
            <a:picLocks noChangeAspect="1" noChangeArrowheads="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18062">
            <a:off x="203201" y="5715001"/>
            <a:ext cx="1318684"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 name="WordArt 20">
            <a:extLst>
              <a:ext uri="{FF2B5EF4-FFF2-40B4-BE49-F238E27FC236}">
                <a16:creationId xmlns:a16="http://schemas.microsoft.com/office/drawing/2014/main" id="{A1C23CCC-C13F-42E8-B8D9-11E867C70809}"/>
              </a:ext>
            </a:extLst>
          </p:cNvPr>
          <p:cNvSpPr>
            <a:spLocks noChangeAspect="1" noChangeArrowheads="1" noChangeShapeType="1" noTextEdit="1"/>
          </p:cNvSpPr>
          <p:nvPr userDrawn="1"/>
        </p:nvSpPr>
        <p:spPr bwMode="auto">
          <a:xfrm>
            <a:off x="2133601" y="5827713"/>
            <a:ext cx="1375833" cy="16351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spc="-180">
                <a:ln w="3175">
                  <a:solidFill>
                    <a:srgbClr val="000000"/>
                  </a:solidFill>
                  <a:round/>
                  <a:headEnd/>
                  <a:tailEnd/>
                </a:ln>
                <a:solidFill>
                  <a:srgbClr val="000000"/>
                </a:solidFill>
                <a:latin typeface="Andalus" panose="02020603050405020304" pitchFamily="18" charset="-78"/>
                <a:cs typeface="Andalus" panose="02020603050405020304" pitchFamily="18" charset="-78"/>
              </a:rPr>
              <a:t>BIBLICAL</a:t>
            </a:r>
          </a:p>
        </p:txBody>
      </p:sp>
      <p:sp>
        <p:nvSpPr>
          <p:cNvPr id="1049" name="Text Box 25">
            <a:extLst>
              <a:ext uri="{FF2B5EF4-FFF2-40B4-BE49-F238E27FC236}">
                <a16:creationId xmlns:a16="http://schemas.microsoft.com/office/drawing/2014/main" id="{477F7CD8-9C0F-4532-B758-7E65CC41B0C8}"/>
              </a:ext>
            </a:extLst>
          </p:cNvPr>
          <p:cNvSpPr txBox="1">
            <a:spLocks noChangeAspect="1" noChangeArrowheads="1"/>
          </p:cNvSpPr>
          <p:nvPr userDrawn="1"/>
        </p:nvSpPr>
        <p:spPr bwMode="auto">
          <a:xfrm>
            <a:off x="0" y="0"/>
            <a:ext cx="12192000" cy="381000"/>
          </a:xfrm>
          <a:prstGeom prst="rect">
            <a:avLst/>
          </a:prstGeom>
          <a:solidFill>
            <a:srgbClr val="CC0000"/>
          </a:solidFill>
          <a:ln w="38100">
            <a:solidFill>
              <a:srgbClr val="CC0000"/>
            </a:solidFill>
            <a:miter lim="800000"/>
            <a:headEnd/>
            <a:tailEnd/>
          </a:ln>
        </p:spPr>
        <p:txBody>
          <a:bodyPr lIns="0" tIns="0" rIns="0" bIns="0"/>
          <a:lstStyle/>
          <a:p>
            <a:pPr algn="ctr"/>
            <a:r>
              <a:rPr lang="en-US" altLang="en-US" sz="2400">
                <a:solidFill>
                  <a:srgbClr val="FFFFFF"/>
                </a:solidFill>
                <a:effectLst>
                  <a:outerShdw blurRad="38100" dist="38100" dir="2700000" algn="tl">
                    <a:srgbClr val="000000"/>
                  </a:outerShdw>
                </a:effectLst>
                <a:latin typeface="Trebuchet MS" panose="020B0603020202020204" pitchFamily="34" charset="0"/>
              </a:rPr>
              <a:t>Lesson One: The Beatitudes Describe Character</a:t>
            </a:r>
          </a:p>
        </p:txBody>
      </p:sp>
    </p:spTree>
    <p:extLst>
      <p:ext uri="{BB962C8B-B14F-4D97-AF65-F5344CB8AC3E}">
        <p14:creationId xmlns:p14="http://schemas.microsoft.com/office/powerpoint/2010/main" val="132447387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rtl="0" fontAlgn="base">
        <a:spcBef>
          <a:spcPct val="0"/>
        </a:spcBef>
        <a:spcAft>
          <a:spcPct val="0"/>
        </a:spcAft>
        <a:defRPr sz="4800" b="1" u="sng" kern="1200">
          <a:solidFill>
            <a:srgbClr val="000000"/>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2pPr>
      <a:lvl3pPr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3pPr>
      <a:lvl4pPr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4pPr>
      <a:lvl5pPr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5pPr>
      <a:lvl6pPr marL="457200"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6pPr>
      <a:lvl7pPr marL="914400"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7pPr>
      <a:lvl8pPr marL="1371600"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8pPr>
      <a:lvl9pPr marL="1828800"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9pPr>
    </p:titleStyle>
    <p:bodyStyle>
      <a:lvl1pPr marL="342900" indent="-342900" algn="l" rtl="0" fontAlgn="base">
        <a:spcBef>
          <a:spcPct val="20000"/>
        </a:spcBef>
        <a:spcAft>
          <a:spcPct val="50000"/>
        </a:spcAft>
        <a:buClr>
          <a:srgbClr val="CC0000"/>
        </a:buClr>
        <a:buFont typeface="Wingdings" panose="05000000000000000000" pitchFamily="2" charset="2"/>
        <a:buChar char="Ü"/>
        <a:defRPr sz="3200" b="1" kern="1200">
          <a:solidFill>
            <a:schemeClr val="tx1"/>
          </a:solidFill>
          <a:latin typeface="+mn-lt"/>
          <a:ea typeface="+mn-ea"/>
          <a:cs typeface="+mn-cs"/>
        </a:defRPr>
      </a:lvl1pPr>
      <a:lvl2pPr marL="742950" indent="-285750" algn="l" rtl="0" fontAlgn="base">
        <a:spcBef>
          <a:spcPct val="20000"/>
        </a:spcBef>
        <a:spcAft>
          <a:spcPct val="50000"/>
        </a:spcAft>
        <a:buClr>
          <a:srgbClr val="CC0000"/>
        </a:buClr>
        <a:buFont typeface="Wingdings" panose="05000000000000000000" pitchFamily="2" charset="2"/>
        <a:buChar char="Ü"/>
        <a:defRPr sz="2800" b="1" kern="1200">
          <a:solidFill>
            <a:schemeClr val="tx1"/>
          </a:solidFill>
          <a:latin typeface="+mn-lt"/>
          <a:ea typeface="+mn-ea"/>
          <a:cs typeface="+mn-cs"/>
        </a:defRPr>
      </a:lvl2pPr>
      <a:lvl3pPr marL="1143000" indent="-228600" algn="l" rtl="0" fontAlgn="base">
        <a:spcBef>
          <a:spcPct val="20000"/>
        </a:spcBef>
        <a:spcAft>
          <a:spcPct val="50000"/>
        </a:spcAft>
        <a:buClr>
          <a:srgbClr val="CC0000"/>
        </a:buClr>
        <a:buFont typeface="Wingdings" panose="05000000000000000000" pitchFamily="2" charset="2"/>
        <a:buChar char="Ü"/>
        <a:defRPr sz="2400" b="1" kern="1200">
          <a:solidFill>
            <a:schemeClr val="tx1"/>
          </a:solidFill>
          <a:latin typeface="+mn-lt"/>
          <a:ea typeface="+mn-ea"/>
          <a:cs typeface="+mn-cs"/>
        </a:defRPr>
      </a:lvl3pPr>
      <a:lvl4pPr marL="1600200" indent="-228600" algn="l" rtl="0" fontAlgn="base">
        <a:spcBef>
          <a:spcPct val="20000"/>
        </a:spcBef>
        <a:spcAft>
          <a:spcPct val="50000"/>
        </a:spcAft>
        <a:buClr>
          <a:srgbClr val="CC0000"/>
        </a:buClr>
        <a:buFont typeface="Wingdings" panose="05000000000000000000" pitchFamily="2" charset="2"/>
        <a:buChar char="Ü"/>
        <a:defRPr sz="2000" b="1" kern="1200">
          <a:solidFill>
            <a:schemeClr val="tx1"/>
          </a:solidFill>
          <a:latin typeface="+mn-lt"/>
          <a:ea typeface="+mn-ea"/>
          <a:cs typeface="+mn-cs"/>
        </a:defRPr>
      </a:lvl4pPr>
      <a:lvl5pPr marL="2057400" indent="-228600" algn="l" rtl="0" fontAlgn="base">
        <a:spcBef>
          <a:spcPct val="20000"/>
        </a:spcBef>
        <a:spcAft>
          <a:spcPct val="50000"/>
        </a:spcAft>
        <a:buClr>
          <a:srgbClr val="CC0000"/>
        </a:buClr>
        <a:buFont typeface="Wingdings" panose="05000000000000000000" pitchFamily="2" charset="2"/>
        <a:buChar char="Ü"/>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333">
                <a:solidFill>
                  <a:schemeClr val="tx1">
                    <a:tint val="75000"/>
                  </a:schemeClr>
                </a:solidFill>
              </a:defRPr>
            </a:lvl1pPr>
          </a:lstStyle>
          <a:p>
            <a:fld id="{D8296D65-F592-4498-81FD-0EC096C1D35F}" type="datetimeFigureOut">
              <a:rPr lang="en-US" smtClean="0"/>
              <a:t>2/11/2023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3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333">
                <a:solidFill>
                  <a:schemeClr val="tx1">
                    <a:tint val="75000"/>
                  </a:schemeClr>
                </a:solidFill>
              </a:defRPr>
            </a:lvl1pPr>
          </a:lstStyle>
          <a:p>
            <a:fld id="{1185E310-2552-4283-A19F-486457F9090F}" type="slidenum">
              <a:rPr lang="en-US" smtClean="0"/>
              <a:t>‹#›</a:t>
            </a:fld>
            <a:endParaRPr lang="en-US"/>
          </a:p>
        </p:txBody>
      </p:sp>
    </p:spTree>
    <p:extLst>
      <p:ext uri="{BB962C8B-B14F-4D97-AF65-F5344CB8AC3E}">
        <p14:creationId xmlns:p14="http://schemas.microsoft.com/office/powerpoint/2010/main" val="24836210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1015990" rtl="0" eaLnBrk="1" latinLnBrk="0" hangingPunct="1">
        <a:spcBef>
          <a:spcPct val="0"/>
        </a:spcBef>
        <a:buNone/>
        <a:defRPr sz="4889" kern="1200">
          <a:solidFill>
            <a:schemeClr val="tx1"/>
          </a:solidFill>
          <a:latin typeface="+mj-lt"/>
          <a:ea typeface="+mj-ea"/>
          <a:cs typeface="+mj-cs"/>
        </a:defRPr>
      </a:lvl1pPr>
    </p:titleStyle>
    <p:bodyStyle>
      <a:lvl1pPr marL="380996" indent="-380996" algn="l" defTabSz="1015990" rtl="0" eaLnBrk="1" latinLnBrk="0" hangingPunct="1">
        <a:spcBef>
          <a:spcPct val="20000"/>
        </a:spcBef>
        <a:buFont typeface="Arial" panose="020B0604020202020204" pitchFamily="34" charset="0"/>
        <a:buChar char="•"/>
        <a:defRPr sz="3556" kern="1200">
          <a:solidFill>
            <a:schemeClr val="tx1"/>
          </a:solidFill>
          <a:latin typeface="+mn-lt"/>
          <a:ea typeface="+mn-ea"/>
          <a:cs typeface="+mn-cs"/>
        </a:defRPr>
      </a:lvl1pPr>
      <a:lvl2pPr marL="825492" indent="-317497" algn="l" defTabSz="1015990" rtl="0" eaLnBrk="1" latinLnBrk="0" hangingPunct="1">
        <a:spcBef>
          <a:spcPct val="20000"/>
        </a:spcBef>
        <a:buFont typeface="Arial" panose="020B0604020202020204" pitchFamily="34" charset="0"/>
        <a:buChar char="–"/>
        <a:defRPr sz="3111" kern="1200">
          <a:solidFill>
            <a:schemeClr val="tx1"/>
          </a:solidFill>
          <a:latin typeface="+mn-lt"/>
          <a:ea typeface="+mn-ea"/>
          <a:cs typeface="+mn-cs"/>
        </a:defRPr>
      </a:lvl2pPr>
      <a:lvl3pPr marL="1269987" indent="-253997" algn="l" defTabSz="101599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3pPr>
      <a:lvl4pPr marL="1777982"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4pPr>
      <a:lvl5pPr marL="2285977"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5pPr>
      <a:lvl6pPr marL="2793972"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967"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962"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957"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p:bodyStyle>
    <p:otherStyle>
      <a:defPPr>
        <a:defRPr lang="en-US"/>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3399"/>
            </a:gs>
            <a:gs pos="56000">
              <a:srgbClr val="FF6633">
                <a:alpha val="37000"/>
              </a:srgbClr>
            </a:gs>
            <a:gs pos="5000">
              <a:srgbClr val="FFFF00"/>
            </a:gs>
            <a:gs pos="90000">
              <a:srgbClr val="01A78F">
                <a:alpha val="30000"/>
              </a:srgbClr>
            </a:gs>
            <a:gs pos="100000">
              <a:srgbClr val="3366FF"/>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BC629-290F-4B0B-A137-7076867A64B3}" type="datetimeFigureOut">
              <a:rPr lang="en-US" smtClean="0"/>
              <a:t>2/11/2023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AC3CFA-75DC-4A97-9ADE-198C66EBB9B4}" type="slidenum">
              <a:rPr lang="en-US" smtClean="0"/>
              <a:t>‹#›</a:t>
            </a:fld>
            <a:endParaRPr lang="en-US"/>
          </a:p>
        </p:txBody>
      </p:sp>
    </p:spTree>
    <p:extLst>
      <p:ext uri="{BB962C8B-B14F-4D97-AF65-F5344CB8AC3E}">
        <p14:creationId xmlns:p14="http://schemas.microsoft.com/office/powerpoint/2010/main" val="1410510771"/>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9.xml.rels><?xml version="1.0" encoding="UTF-8" standalone="yes"?>
<Relationships xmlns="http://schemas.openxmlformats.org/package/2006/relationships"><Relationship Id="rId2" Type="http://schemas.openxmlformats.org/officeDocument/2006/relationships/hyperlink" Target="http://biblia.com/bible/nkjv/Matt.%205.1-2" TargetMode="External"/><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80.xml.rels><?xml version="1.0" encoding="UTF-8" standalone="yes"?>
<Relationships xmlns="http://schemas.openxmlformats.org/package/2006/relationships"><Relationship Id="rId2" Type="http://schemas.openxmlformats.org/officeDocument/2006/relationships/hyperlink" Target="http://biblia.com/bible/nkjv/Luke%206.20-49" TargetMode="External"/><Relationship Id="rId1" Type="http://schemas.openxmlformats.org/officeDocument/2006/relationships/slideLayout" Target="../slideLayouts/slideLayout7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2.xml.rels><?xml version="1.0" encoding="UTF-8" standalone="yes"?>
<Relationships xmlns="http://schemas.openxmlformats.org/package/2006/relationships"><Relationship Id="rId3" Type="http://schemas.openxmlformats.org/officeDocument/2006/relationships/hyperlink" Target="http://biblia.com/bible/nkjv/Matt.%205.13-16" TargetMode="External"/><Relationship Id="rId2" Type="http://schemas.openxmlformats.org/officeDocument/2006/relationships/hyperlink" Target="http://biblia.com/bible/nkjv/Matt.%205.3-12" TargetMode="External"/><Relationship Id="rId1" Type="http://schemas.openxmlformats.org/officeDocument/2006/relationships/slideLayout" Target="../slideLayouts/slideLayout7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4.xml.rels><?xml version="1.0" encoding="UTF-8" standalone="yes"?>
<Relationships xmlns="http://schemas.openxmlformats.org/package/2006/relationships"><Relationship Id="rId3" Type="http://schemas.openxmlformats.org/officeDocument/2006/relationships/hyperlink" Target="http://biblia.com/bible/nkjv/Jas.%201.20" TargetMode="External"/><Relationship Id="rId2" Type="http://schemas.openxmlformats.org/officeDocument/2006/relationships/hyperlink" Target="http://biblia.com/bible/nkjv/Matt.%206.33" TargetMode="External"/><Relationship Id="rId1" Type="http://schemas.openxmlformats.org/officeDocument/2006/relationships/slideLayout" Target="../slideLayouts/slideLayout70.xml"/></Relationships>
</file>

<file path=ppt/slides/_rels/slide85.xml.rels><?xml version="1.0" encoding="UTF-8" standalone="yes"?>
<Relationships xmlns="http://schemas.openxmlformats.org/package/2006/relationships"><Relationship Id="rId2" Type="http://schemas.openxmlformats.org/officeDocument/2006/relationships/hyperlink" Target="http://biblia.com/bible/nkjv/Matt.%205.17-48" TargetMode="External"/><Relationship Id="rId1" Type="http://schemas.openxmlformats.org/officeDocument/2006/relationships/slideLayout" Target="../slideLayouts/slideLayout70.xml"/></Relationships>
</file>

<file path=ppt/slides/_rels/slide86.xml.rels><?xml version="1.0" encoding="UTF-8" standalone="yes"?>
<Relationships xmlns="http://schemas.openxmlformats.org/package/2006/relationships"><Relationship Id="rId3" Type="http://schemas.openxmlformats.org/officeDocument/2006/relationships/hyperlink" Target="http://biblia.com/bible/nkjv/Jas%202.10" TargetMode="External"/><Relationship Id="rId2" Type="http://schemas.openxmlformats.org/officeDocument/2006/relationships/hyperlink" Target="http://biblia.com/bible/nkjv/Jas.%201.22-25" TargetMode="External"/><Relationship Id="rId1" Type="http://schemas.openxmlformats.org/officeDocument/2006/relationships/slideLayout" Target="../slideLayouts/slideLayout70.xml"/><Relationship Id="rId4" Type="http://schemas.openxmlformats.org/officeDocument/2006/relationships/hyperlink" Target="http://biblia.com/bible/nkjv/Jas%202.14-24"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9.xml.rels><?xml version="1.0" encoding="UTF-8" standalone="yes"?>
<Relationships xmlns="http://schemas.openxmlformats.org/package/2006/relationships"><Relationship Id="rId2" Type="http://schemas.openxmlformats.org/officeDocument/2006/relationships/hyperlink" Target="http://biblia.com/bible/nkjv/Matt.%206.1-33" TargetMode="Externa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2.xml.rels><?xml version="1.0" encoding="UTF-8" standalone="yes"?>
<Relationships xmlns="http://schemas.openxmlformats.org/package/2006/relationships"><Relationship Id="rId2" Type="http://schemas.openxmlformats.org/officeDocument/2006/relationships/hyperlink" Target="http://biblia.com/bible/nkjv/Matt.%207.1-12" TargetMode="External"/><Relationship Id="rId1" Type="http://schemas.openxmlformats.org/officeDocument/2006/relationships/slideLayout" Target="../slideLayouts/slideLayout7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5.xml.rels><?xml version="1.0" encoding="UTF-8" standalone="yes"?>
<Relationships xmlns="http://schemas.openxmlformats.org/package/2006/relationships"><Relationship Id="rId2" Type="http://schemas.openxmlformats.org/officeDocument/2006/relationships/hyperlink" Target="http://biblia.com/bible/nkjv/1%20John%204.1" TargetMode="External"/><Relationship Id="rId1" Type="http://schemas.openxmlformats.org/officeDocument/2006/relationships/slideLayout" Target="../slideLayouts/slideLayout7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7.xml.rels><?xml version="1.0" encoding="UTF-8" standalone="yes"?>
<Relationships xmlns="http://schemas.openxmlformats.org/package/2006/relationships"><Relationship Id="rId3" Type="http://schemas.openxmlformats.org/officeDocument/2006/relationships/hyperlink" Target="https://ref.ly/logosres/tchngchrstsrmnmt?ref=Page.p+37&amp;off=671" TargetMode="External"/><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3271706" y="2340528"/>
            <a:ext cx="5402511" cy="2469198"/>
          </a:xfrm>
        </p:spPr>
        <p:txBody>
          <a:bodyPr/>
          <a:lstStyle/>
          <a:p>
            <a:r>
              <a:rPr lang="en-US" sz="6600" dirty="0">
                <a:solidFill>
                  <a:schemeClr val="bg1"/>
                </a:solidFill>
              </a:rPr>
              <a:t>Context &amp; Setting Of The Sermon On The Mount</a:t>
            </a:r>
          </a:p>
        </p:txBody>
      </p:sp>
      <p:sp>
        <p:nvSpPr>
          <p:cNvPr id="2" name="Rectangle 1">
            <a:extLst>
              <a:ext uri="{FF2B5EF4-FFF2-40B4-BE49-F238E27FC236}">
                <a16:creationId xmlns:a16="http://schemas.microsoft.com/office/drawing/2014/main" id="{2AD801E2-AEAA-4175-B723-0BAA356EA49A}"/>
              </a:ext>
            </a:extLst>
          </p:cNvPr>
          <p:cNvSpPr/>
          <p:nvPr/>
        </p:nvSpPr>
        <p:spPr>
          <a:xfrm flipH="1">
            <a:off x="7952762" y="6241409"/>
            <a:ext cx="4415401" cy="4001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rPr>
              <a:t>by David Lee Burris, Editor</a:t>
            </a: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a:extLst>
              <a:ext uri="{FF2B5EF4-FFF2-40B4-BE49-F238E27FC236}">
                <a16:creationId xmlns:a16="http://schemas.microsoft.com/office/drawing/2014/main" id="{DEFBAF5B-E74C-4DA7-A2CD-67BBE03AF8EA}"/>
              </a:ext>
            </a:extLst>
          </p:cNvPr>
          <p:cNvSpPr>
            <a:spLocks noGrp="1" noChangeArrowheads="1"/>
          </p:cNvSpPr>
          <p:nvPr>
            <p:ph type="title"/>
          </p:nvPr>
        </p:nvSpPr>
        <p:spPr/>
        <p:txBody>
          <a:bodyPr/>
          <a:lstStyle/>
          <a:p>
            <a:endParaRPr lang="en-US" altLang="en-US"/>
          </a:p>
        </p:txBody>
      </p:sp>
      <p:sp>
        <p:nvSpPr>
          <p:cNvPr id="12293" name="Rectangle 5">
            <a:extLst>
              <a:ext uri="{FF2B5EF4-FFF2-40B4-BE49-F238E27FC236}">
                <a16:creationId xmlns:a16="http://schemas.microsoft.com/office/drawing/2014/main" id="{125AD636-B410-48B1-A869-2FA550964D74}"/>
              </a:ext>
            </a:extLst>
          </p:cNvPr>
          <p:cNvSpPr>
            <a:spLocks noGrp="1" noChangeArrowheads="1"/>
          </p:cNvSpPr>
          <p:nvPr>
            <p:ph type="body" idx="1"/>
          </p:nvPr>
        </p:nvSpPr>
        <p:spPr/>
        <p:txBody>
          <a:bodyPr/>
          <a:lstStyle/>
          <a:p>
            <a:pPr algn="ctr">
              <a:lnSpc>
                <a:spcPct val="120000"/>
              </a:lnSpc>
              <a:buFont typeface="Wingdings" panose="05000000000000000000" pitchFamily="2" charset="2"/>
              <a:buNone/>
            </a:pPr>
            <a:r>
              <a:rPr lang="en-US" altLang="en-US"/>
              <a:t>“The Beatitudes may very well be the most unforgettable of all Christ’s teachings. They attract the child, and they confound the scholar, always pouring forth their true meaning to those who experience the wisdom of their insight in everyday life.” </a:t>
            </a:r>
          </a:p>
        </p:txBody>
      </p:sp>
      <p:sp>
        <p:nvSpPr>
          <p:cNvPr id="4" name="Rectangle 3">
            <a:extLst>
              <a:ext uri="{FF2B5EF4-FFF2-40B4-BE49-F238E27FC236}">
                <a16:creationId xmlns:a16="http://schemas.microsoft.com/office/drawing/2014/main" id="{D54CB59C-5FA2-46C8-A42E-06C7E380600C}"/>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 calcmode="lin" valueType="num">
                                      <p:cBhvr>
                                        <p:cTn id="7" dur="500" fill="hold"/>
                                        <p:tgtEl>
                                          <p:spTgt spid="1229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29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2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Garamond" panose="02020404030301010803"/>
              <a:ea typeface="+mn-ea"/>
              <a:cs typeface="+mn-cs"/>
            </a:endParaRPr>
          </a:p>
        </p:txBody>
      </p:sp>
      <p:pic>
        <p:nvPicPr>
          <p:cNvPr id="3" name="Picture 2">
            <a:extLst>
              <a:ext uri="{FF2B5EF4-FFF2-40B4-BE49-F238E27FC236}">
                <a16:creationId xmlns:a16="http://schemas.microsoft.com/office/drawing/2014/main" id="{D756D996-ED97-4B98-A7C5-8512967ADDB4}"/>
              </a:ext>
            </a:extLst>
          </p:cNvPr>
          <p:cNvPicPr>
            <a:picLocks noChangeAspect="1"/>
          </p:cNvPicPr>
          <p:nvPr/>
        </p:nvPicPr>
        <p:blipFill>
          <a:blip r:embed="rId3"/>
          <a:stretch>
            <a:fillRect/>
          </a:stretch>
        </p:blipFill>
        <p:spPr>
          <a:xfrm>
            <a:off x="394283" y="419450"/>
            <a:ext cx="11400638" cy="6056851"/>
          </a:xfrm>
          <a:prstGeom prst="rect">
            <a:avLst/>
          </a:prstGeom>
        </p:spPr>
      </p:pic>
    </p:spTree>
    <p:extLst>
      <p:ext uri="{BB962C8B-B14F-4D97-AF65-F5344CB8AC3E}">
        <p14:creationId xmlns:p14="http://schemas.microsoft.com/office/powerpoint/2010/main" val="333757851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Garamond" panose="02020404030301010803"/>
              <a:ea typeface="+mn-ea"/>
              <a:cs typeface="+mn-cs"/>
            </a:endParaRPr>
          </a:p>
        </p:txBody>
      </p:sp>
      <p:pic>
        <p:nvPicPr>
          <p:cNvPr id="3" name="Picture 2">
            <a:extLst>
              <a:ext uri="{FF2B5EF4-FFF2-40B4-BE49-F238E27FC236}">
                <a16:creationId xmlns:a16="http://schemas.microsoft.com/office/drawing/2014/main" id="{EAF19A77-5680-46A9-BC0E-66D36EDAD79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6911018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Garamond" panose="02020404030301010803"/>
              <a:ea typeface="+mn-ea"/>
              <a:cs typeface="+mn-cs"/>
            </a:endParaRPr>
          </a:p>
        </p:txBody>
      </p:sp>
      <p:pic>
        <p:nvPicPr>
          <p:cNvPr id="3" name="Picture 2">
            <a:extLst>
              <a:ext uri="{FF2B5EF4-FFF2-40B4-BE49-F238E27FC236}">
                <a16:creationId xmlns:a16="http://schemas.microsoft.com/office/drawing/2014/main" id="{94D0DA51-7C68-41CC-9BD4-D54065515587}"/>
              </a:ext>
            </a:extLst>
          </p:cNvPr>
          <p:cNvPicPr>
            <a:picLocks noChangeAspect="1"/>
          </p:cNvPicPr>
          <p:nvPr/>
        </p:nvPicPr>
        <p:blipFill>
          <a:blip r:embed="rId3"/>
          <a:stretch>
            <a:fillRect/>
          </a:stretch>
        </p:blipFill>
        <p:spPr>
          <a:xfrm>
            <a:off x="369116" y="377504"/>
            <a:ext cx="11442583" cy="6107185"/>
          </a:xfrm>
          <a:prstGeom prst="rect">
            <a:avLst/>
          </a:prstGeom>
        </p:spPr>
      </p:pic>
    </p:spTree>
    <p:extLst>
      <p:ext uri="{BB962C8B-B14F-4D97-AF65-F5344CB8AC3E}">
        <p14:creationId xmlns:p14="http://schemas.microsoft.com/office/powerpoint/2010/main" val="32407808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Garamond" panose="02020404030301010803"/>
              <a:ea typeface="+mn-ea"/>
              <a:cs typeface="+mn-cs"/>
            </a:endParaRPr>
          </a:p>
        </p:txBody>
      </p:sp>
      <p:pic>
        <p:nvPicPr>
          <p:cNvPr id="3" name="Picture 2">
            <a:extLst>
              <a:ext uri="{FF2B5EF4-FFF2-40B4-BE49-F238E27FC236}">
                <a16:creationId xmlns:a16="http://schemas.microsoft.com/office/drawing/2014/main" id="{14BDBEDC-1908-4630-9D17-613253AED7A7}"/>
              </a:ext>
            </a:extLst>
          </p:cNvPr>
          <p:cNvPicPr>
            <a:picLocks noChangeAspect="1"/>
          </p:cNvPicPr>
          <p:nvPr/>
        </p:nvPicPr>
        <p:blipFill>
          <a:blip r:embed="rId3"/>
          <a:stretch>
            <a:fillRect/>
          </a:stretch>
        </p:blipFill>
        <p:spPr>
          <a:xfrm>
            <a:off x="411061" y="394284"/>
            <a:ext cx="11350303" cy="6048462"/>
          </a:xfrm>
          <a:prstGeom prst="rect">
            <a:avLst/>
          </a:prstGeom>
        </p:spPr>
      </p:pic>
    </p:spTree>
    <p:extLst>
      <p:ext uri="{BB962C8B-B14F-4D97-AF65-F5344CB8AC3E}">
        <p14:creationId xmlns:p14="http://schemas.microsoft.com/office/powerpoint/2010/main" val="25310866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Garamond" panose="02020404030301010803"/>
              <a:ea typeface="+mn-ea"/>
              <a:cs typeface="+mn-cs"/>
            </a:endParaRPr>
          </a:p>
        </p:txBody>
      </p:sp>
      <p:pic>
        <p:nvPicPr>
          <p:cNvPr id="3" name="Picture 2">
            <a:extLst>
              <a:ext uri="{FF2B5EF4-FFF2-40B4-BE49-F238E27FC236}">
                <a16:creationId xmlns:a16="http://schemas.microsoft.com/office/drawing/2014/main" id="{D3BF46C4-8B96-448F-ABFA-897785D8B8AF}"/>
              </a:ext>
            </a:extLst>
          </p:cNvPr>
          <p:cNvPicPr>
            <a:picLocks noChangeAspect="1"/>
          </p:cNvPicPr>
          <p:nvPr/>
        </p:nvPicPr>
        <p:blipFill>
          <a:blip r:embed="rId3"/>
          <a:stretch>
            <a:fillRect/>
          </a:stretch>
        </p:blipFill>
        <p:spPr>
          <a:xfrm>
            <a:off x="372862" y="408373"/>
            <a:ext cx="11398928" cy="6054572"/>
          </a:xfrm>
          <a:prstGeom prst="rect">
            <a:avLst/>
          </a:prstGeom>
        </p:spPr>
      </p:pic>
    </p:spTree>
    <p:extLst>
      <p:ext uri="{BB962C8B-B14F-4D97-AF65-F5344CB8AC3E}">
        <p14:creationId xmlns:p14="http://schemas.microsoft.com/office/powerpoint/2010/main" val="211865302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Garamond" panose="02020404030301010803"/>
              <a:ea typeface="+mn-ea"/>
              <a:cs typeface="+mn-cs"/>
            </a:endParaRPr>
          </a:p>
        </p:txBody>
      </p:sp>
      <p:pic>
        <p:nvPicPr>
          <p:cNvPr id="5" name="Picture 4">
            <a:extLst>
              <a:ext uri="{FF2B5EF4-FFF2-40B4-BE49-F238E27FC236}">
                <a16:creationId xmlns:a16="http://schemas.microsoft.com/office/drawing/2014/main" id="{7875AB97-4798-47EE-91F4-E922256A8A55}"/>
              </a:ext>
            </a:extLst>
          </p:cNvPr>
          <p:cNvPicPr>
            <a:picLocks noChangeAspect="1"/>
          </p:cNvPicPr>
          <p:nvPr/>
        </p:nvPicPr>
        <p:blipFill>
          <a:blip r:embed="rId3"/>
          <a:stretch>
            <a:fillRect/>
          </a:stretch>
        </p:blipFill>
        <p:spPr>
          <a:xfrm>
            <a:off x="1" y="1"/>
            <a:ext cx="12192000" cy="7031114"/>
          </a:xfrm>
          <a:prstGeom prst="rect">
            <a:avLst/>
          </a:prstGeom>
        </p:spPr>
      </p:pic>
    </p:spTree>
    <p:extLst>
      <p:ext uri="{BB962C8B-B14F-4D97-AF65-F5344CB8AC3E}">
        <p14:creationId xmlns:p14="http://schemas.microsoft.com/office/powerpoint/2010/main" val="130010855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Garamond" panose="02020404030301010803"/>
              <a:ea typeface="+mn-ea"/>
              <a:cs typeface="+mn-cs"/>
            </a:endParaRPr>
          </a:p>
        </p:txBody>
      </p:sp>
      <p:pic>
        <p:nvPicPr>
          <p:cNvPr id="3" name="Picture 2">
            <a:extLst>
              <a:ext uri="{FF2B5EF4-FFF2-40B4-BE49-F238E27FC236}">
                <a16:creationId xmlns:a16="http://schemas.microsoft.com/office/drawing/2014/main" id="{0CF6B2EE-3181-4D01-AFBC-6348819DB9F7}"/>
              </a:ext>
            </a:extLst>
          </p:cNvPr>
          <p:cNvPicPr>
            <a:picLocks noChangeAspect="1"/>
          </p:cNvPicPr>
          <p:nvPr/>
        </p:nvPicPr>
        <p:blipFill>
          <a:blip r:embed="rId3"/>
          <a:stretch>
            <a:fillRect/>
          </a:stretch>
        </p:blipFill>
        <p:spPr>
          <a:xfrm>
            <a:off x="408374" y="390616"/>
            <a:ext cx="11381172" cy="6090083"/>
          </a:xfrm>
          <a:prstGeom prst="rect">
            <a:avLst/>
          </a:prstGeom>
        </p:spPr>
      </p:pic>
    </p:spTree>
    <p:extLst>
      <p:ext uri="{BB962C8B-B14F-4D97-AF65-F5344CB8AC3E}">
        <p14:creationId xmlns:p14="http://schemas.microsoft.com/office/powerpoint/2010/main" val="13098809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Garamond" panose="02020404030301010803"/>
              <a:ea typeface="+mn-ea"/>
              <a:cs typeface="+mn-cs"/>
            </a:endParaRPr>
          </a:p>
        </p:txBody>
      </p:sp>
      <p:pic>
        <p:nvPicPr>
          <p:cNvPr id="3" name="Picture 2">
            <a:extLst>
              <a:ext uri="{FF2B5EF4-FFF2-40B4-BE49-F238E27FC236}">
                <a16:creationId xmlns:a16="http://schemas.microsoft.com/office/drawing/2014/main" id="{D4571EC9-4F97-4027-B09D-7EDA4EC95B48}"/>
              </a:ext>
            </a:extLst>
          </p:cNvPr>
          <p:cNvPicPr>
            <a:picLocks noChangeAspect="1"/>
          </p:cNvPicPr>
          <p:nvPr/>
        </p:nvPicPr>
        <p:blipFill>
          <a:blip r:embed="rId3"/>
          <a:stretch>
            <a:fillRect/>
          </a:stretch>
        </p:blipFill>
        <p:spPr>
          <a:xfrm>
            <a:off x="399495" y="390617"/>
            <a:ext cx="11407805" cy="6072328"/>
          </a:xfrm>
          <a:prstGeom prst="rect">
            <a:avLst/>
          </a:prstGeom>
        </p:spPr>
      </p:pic>
    </p:spTree>
    <p:extLst>
      <p:ext uri="{BB962C8B-B14F-4D97-AF65-F5344CB8AC3E}">
        <p14:creationId xmlns:p14="http://schemas.microsoft.com/office/powerpoint/2010/main" val="232106390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Garamond" panose="02020404030301010803"/>
              <a:ea typeface="+mn-ea"/>
              <a:cs typeface="+mn-cs"/>
            </a:endParaRPr>
          </a:p>
        </p:txBody>
      </p:sp>
      <p:pic>
        <p:nvPicPr>
          <p:cNvPr id="3" name="Picture 2">
            <a:extLst>
              <a:ext uri="{FF2B5EF4-FFF2-40B4-BE49-F238E27FC236}">
                <a16:creationId xmlns:a16="http://schemas.microsoft.com/office/drawing/2014/main" id="{7B6F4C1A-F084-439D-B478-447CD5DE80CB}"/>
              </a:ext>
            </a:extLst>
          </p:cNvPr>
          <p:cNvPicPr>
            <a:picLocks noChangeAspect="1"/>
          </p:cNvPicPr>
          <p:nvPr/>
        </p:nvPicPr>
        <p:blipFill>
          <a:blip r:embed="rId3"/>
          <a:stretch>
            <a:fillRect/>
          </a:stretch>
        </p:blipFill>
        <p:spPr>
          <a:xfrm>
            <a:off x="411062" y="411061"/>
            <a:ext cx="11383859" cy="6040074"/>
          </a:xfrm>
          <a:prstGeom prst="rect">
            <a:avLst/>
          </a:prstGeom>
        </p:spPr>
      </p:pic>
    </p:spTree>
    <p:extLst>
      <p:ext uri="{BB962C8B-B14F-4D97-AF65-F5344CB8AC3E}">
        <p14:creationId xmlns:p14="http://schemas.microsoft.com/office/powerpoint/2010/main" val="427876786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Garamond" panose="02020404030301010803"/>
              <a:ea typeface="+mn-ea"/>
              <a:cs typeface="+mn-cs"/>
            </a:endParaRPr>
          </a:p>
        </p:txBody>
      </p:sp>
      <p:pic>
        <p:nvPicPr>
          <p:cNvPr id="3" name="Picture 2">
            <a:extLst>
              <a:ext uri="{FF2B5EF4-FFF2-40B4-BE49-F238E27FC236}">
                <a16:creationId xmlns:a16="http://schemas.microsoft.com/office/drawing/2014/main" id="{39F95633-4B5C-4E2E-AFCA-239CE67648B5}"/>
              </a:ext>
            </a:extLst>
          </p:cNvPr>
          <p:cNvPicPr>
            <a:picLocks noChangeAspect="1"/>
          </p:cNvPicPr>
          <p:nvPr/>
        </p:nvPicPr>
        <p:blipFill>
          <a:blip r:embed="rId3"/>
          <a:stretch>
            <a:fillRect/>
          </a:stretch>
        </p:blipFill>
        <p:spPr>
          <a:xfrm>
            <a:off x="385894" y="402672"/>
            <a:ext cx="11434194" cy="6048462"/>
          </a:xfrm>
          <a:prstGeom prst="rect">
            <a:avLst/>
          </a:prstGeom>
        </p:spPr>
      </p:pic>
    </p:spTree>
    <p:extLst>
      <p:ext uri="{BB962C8B-B14F-4D97-AF65-F5344CB8AC3E}">
        <p14:creationId xmlns:p14="http://schemas.microsoft.com/office/powerpoint/2010/main" val="16757660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A391DF4-2E61-4732-9FB7-E904E0B9651F}"/>
              </a:ext>
            </a:extLst>
          </p:cNvPr>
          <p:cNvSpPr>
            <a:spLocks noGrp="1" noChangeArrowheads="1"/>
          </p:cNvSpPr>
          <p:nvPr>
            <p:ph type="title"/>
          </p:nvPr>
        </p:nvSpPr>
        <p:spPr>
          <a:xfrm>
            <a:off x="609600" y="669925"/>
            <a:ext cx="10972800" cy="930275"/>
          </a:xfrm>
        </p:spPr>
        <p:txBody>
          <a:bodyPr/>
          <a:lstStyle/>
          <a:p>
            <a:pPr algn="ctr">
              <a:spcBef>
                <a:spcPts val="1200"/>
              </a:spcBef>
            </a:pPr>
            <a:r>
              <a:rPr lang="en-US" altLang="en-US" dirty="0"/>
              <a:t>The Context of the Sermon on the Mount</a:t>
            </a:r>
          </a:p>
        </p:txBody>
      </p:sp>
      <p:sp>
        <p:nvSpPr>
          <p:cNvPr id="2051" name="Rectangle 3">
            <a:extLst>
              <a:ext uri="{FF2B5EF4-FFF2-40B4-BE49-F238E27FC236}">
                <a16:creationId xmlns:a16="http://schemas.microsoft.com/office/drawing/2014/main" id="{A389BD6F-242E-4952-8564-18521F2938A0}"/>
              </a:ext>
            </a:extLst>
          </p:cNvPr>
          <p:cNvSpPr>
            <a:spLocks noGrp="1" noChangeArrowheads="1"/>
          </p:cNvSpPr>
          <p:nvPr>
            <p:ph idx="1"/>
          </p:nvPr>
        </p:nvSpPr>
        <p:spPr>
          <a:xfrm>
            <a:off x="838200" y="1825625"/>
            <a:ext cx="10515600" cy="4362450"/>
          </a:xfrm>
        </p:spPr>
        <p:txBody>
          <a:bodyPr>
            <a:normAutofit/>
          </a:bodyPr>
          <a:lstStyle/>
          <a:p>
            <a:r>
              <a:rPr lang="en-US" sz="3200" i="1" dirty="0"/>
              <a:t>In those days John the Baptist came preaching in the wilderness of Judea, and saying, "Repent, for the kingdom of heaven is at hand!“ </a:t>
            </a:r>
            <a:r>
              <a:rPr lang="en-US" sz="3200" dirty="0"/>
              <a:t>(</a:t>
            </a:r>
            <a:r>
              <a:rPr lang="en-US" sz="3200" b="1" dirty="0"/>
              <a:t>Matthew 3:1-2</a:t>
            </a:r>
            <a:r>
              <a:rPr lang="en-US" sz="3200" dirty="0"/>
              <a:t>)</a:t>
            </a:r>
          </a:p>
          <a:p>
            <a:r>
              <a:rPr lang="en-US" i="1" dirty="0"/>
              <a:t>"</a:t>
            </a:r>
            <a:r>
              <a:rPr lang="en-US" sz="3200" i="1" dirty="0"/>
              <a:t>The law and the prophets were until John. </a:t>
            </a:r>
            <a:r>
              <a:rPr lang="en-US" sz="3200" dirty="0"/>
              <a:t>(</a:t>
            </a:r>
            <a:r>
              <a:rPr lang="en-US" sz="3200" b="1" dirty="0"/>
              <a:t>Luke 16:16a</a:t>
            </a:r>
            <a:r>
              <a:rPr lang="en-US" sz="3200" dirty="0"/>
              <a:t>)</a:t>
            </a:r>
          </a:p>
          <a:p>
            <a:pPr>
              <a:lnSpc>
                <a:spcPct val="100000"/>
              </a:lnSpc>
              <a:spcBef>
                <a:spcPct val="80000"/>
              </a:spcBef>
            </a:pPr>
            <a:r>
              <a:rPr lang="en-US" altLang="en-US" sz="3200" i="1" dirty="0"/>
              <a:t>Since that time the kingdom of God has been preached…</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wheel(1)">
                                      <p:cBhvr>
                                        <p:cTn id="7" dur="2000"/>
                                        <p:tgtEl>
                                          <p:spTgt spid="2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1">
                                            <p:txEl>
                                              <p:pRg st="2" end="2"/>
                                            </p:txEl>
                                          </p:spTgt>
                                        </p:tgtEl>
                                        <p:attrNameLst>
                                          <p:attrName>style.visibility</p:attrName>
                                        </p:attrNameLst>
                                      </p:cBhvr>
                                      <p:to>
                                        <p:strVal val="visible"/>
                                      </p:to>
                                    </p:set>
                                    <p:animEffect transition="in" filter="wheel(1)">
                                      <p:cBhvr>
                                        <p:cTn id="12" dur="2000"/>
                                        <p:tgtEl>
                                          <p:spTgt spid="20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051">
                                            <p:txEl>
                                              <p:pRg st="1" end="1"/>
                                            </p:txEl>
                                          </p:spTgt>
                                        </p:tgtEl>
                                        <p:attrNameLst>
                                          <p:attrName>style.visibility</p:attrName>
                                        </p:attrNameLst>
                                      </p:cBhvr>
                                      <p:to>
                                        <p:strVal val="visible"/>
                                      </p:to>
                                    </p:set>
                                    <p:animEffect transition="in" filter="wheel(1)">
                                      <p:cBhvr>
                                        <p:cTn id="17" dur="2000"/>
                                        <p:tgtEl>
                                          <p:spTgt spid="20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gradFill rotWithShape="1">
          <a:gsLst>
            <a:gs pos="9000">
              <a:schemeClr val="bg2">
                <a:tint val="93000"/>
                <a:satMod val="150000"/>
                <a:shade val="98000"/>
                <a:lumMod val="102000"/>
              </a:schemeClr>
            </a:gs>
            <a:gs pos="40000">
              <a:schemeClr val="bg2">
                <a:tint val="98000"/>
                <a:satMod val="130000"/>
                <a:shade val="90000"/>
                <a:lumMod val="103000"/>
              </a:schemeClr>
            </a:gs>
            <a:gs pos="88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FF44E8D-0CD0-46E5-963A-DD1DC0F19BED}"/>
              </a:ext>
            </a:extLst>
          </p:cNvPr>
          <p:cNvSpPr>
            <a:spLocks noGrp="1" noChangeArrowheads="1"/>
          </p:cNvSpPr>
          <p:nvPr>
            <p:ph type="title"/>
          </p:nvPr>
        </p:nvSpPr>
        <p:spPr>
          <a:xfrm>
            <a:off x="609600" y="681037"/>
            <a:ext cx="10972800" cy="919163"/>
          </a:xfrm>
        </p:spPr>
        <p:txBody>
          <a:bodyPr/>
          <a:lstStyle/>
          <a:p>
            <a:pPr algn="ctr">
              <a:spcBef>
                <a:spcPts val="1200"/>
              </a:spcBef>
            </a:pPr>
            <a:r>
              <a:rPr lang="en-US" altLang="en-US" dirty="0"/>
              <a:t>The Context of the Sermon on the Mount</a:t>
            </a:r>
          </a:p>
        </p:txBody>
      </p:sp>
      <p:sp>
        <p:nvSpPr>
          <p:cNvPr id="5123" name="Rectangle 3">
            <a:extLst>
              <a:ext uri="{FF2B5EF4-FFF2-40B4-BE49-F238E27FC236}">
                <a16:creationId xmlns:a16="http://schemas.microsoft.com/office/drawing/2014/main" id="{42D7E302-C7DD-4F90-BDA7-C41FCDC372C5}"/>
              </a:ext>
            </a:extLst>
          </p:cNvPr>
          <p:cNvSpPr>
            <a:spLocks noGrp="1" noChangeArrowheads="1"/>
          </p:cNvSpPr>
          <p:nvPr>
            <p:ph idx="1"/>
          </p:nvPr>
        </p:nvSpPr>
        <p:spPr>
          <a:xfrm>
            <a:off x="609600" y="1825625"/>
            <a:ext cx="10972800" cy="4351338"/>
          </a:xfrm>
        </p:spPr>
        <p:txBody>
          <a:bodyPr>
            <a:normAutofit/>
          </a:bodyPr>
          <a:lstStyle/>
          <a:p>
            <a:r>
              <a:rPr lang="en-US" altLang="en-US" sz="3200" i="1" dirty="0"/>
              <a:t>Now when Jesus heard that John had been put in prison, He departed to Galilee. </a:t>
            </a:r>
            <a:r>
              <a:rPr lang="en-US" altLang="en-US" sz="3200" i="1" baseline="30000" dirty="0"/>
              <a:t>13</a:t>
            </a:r>
            <a:r>
              <a:rPr lang="en-US" altLang="en-US" sz="3200" i="1" dirty="0"/>
              <a:t> And leaving Nazareth, He came and dwelt in Capernaum...</a:t>
            </a:r>
            <a:br>
              <a:rPr lang="en-US" altLang="en-US" sz="3200" i="1" dirty="0"/>
            </a:br>
            <a:r>
              <a:rPr lang="en-US" altLang="en-US" sz="3200" i="1" baseline="30000" dirty="0"/>
              <a:t>14</a:t>
            </a:r>
            <a:r>
              <a:rPr lang="en-US" altLang="en-US" sz="3200" i="1" dirty="0"/>
              <a:t> that it might be fulfilled which was spoken by Isaiah the prophet, saying… by the way of the sea, beyond the Jordan, Galilee of the Gentiles: </a:t>
            </a:r>
            <a:r>
              <a:rPr lang="en-US" altLang="en-US" sz="3200" dirty="0"/>
              <a:t>(</a:t>
            </a:r>
            <a:r>
              <a:rPr lang="en-US" altLang="en-US" sz="3200" b="1" dirty="0"/>
              <a:t>Matthew 4:12-15</a:t>
            </a:r>
            <a:r>
              <a:rPr lang="en-US" altLang="en-US" sz="3200" dirty="0"/>
              <a:t>)</a:t>
            </a:r>
            <a:endParaRPr lang="en-US" altLang="en-US" sz="3200" i="1" dirty="0"/>
          </a:p>
          <a:p>
            <a:pPr algn="just"/>
            <a:r>
              <a:rPr lang="en-US" altLang="en-US" sz="3200" i="1" dirty="0">
                <a:solidFill>
                  <a:srgbClr val="FF0000"/>
                </a:solidFill>
              </a:rPr>
              <a:t>The people who sat in darkness have seen a great light, and upon those who sat in the region and shadow of death Light has dawned.” </a:t>
            </a:r>
            <a:r>
              <a:rPr lang="en-US" altLang="en-US" sz="3200" i="1" dirty="0"/>
              <a:t> </a:t>
            </a:r>
            <a:r>
              <a:rPr lang="en-US" altLang="en-US" sz="3200" dirty="0"/>
              <a:t>(</a:t>
            </a:r>
            <a:r>
              <a:rPr lang="en-US" altLang="en-US" sz="3200" b="1" dirty="0"/>
              <a:t>Matthew 4:16</a:t>
            </a:r>
            <a:r>
              <a:rPr lang="en-US" altLang="en-US" sz="3200" dirty="0"/>
              <a:t>)</a:t>
            </a:r>
            <a:endParaRPr lang="en-US" altLang="en-US" sz="3200" dirty="0">
              <a:solidFill>
                <a:schemeClr val="folHlink"/>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heel(4)">
                                      <p:cBhvr>
                                        <p:cTn id="7" dur="20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nodeType="clickEffect">
                                  <p:stCondLst>
                                    <p:cond delay="0"/>
                                  </p:stCondLst>
                                  <p:iterate type="lt">
                                    <p:tmPct val="10000"/>
                                  </p:iterate>
                                  <p:childTnLst>
                                    <p:set>
                                      <p:cBhvr>
                                        <p:cTn id="11" dur="1" fill="hold">
                                          <p:stCondLst>
                                            <p:cond delay="0"/>
                                          </p:stCondLst>
                                        </p:cTn>
                                        <p:tgtEl>
                                          <p:spTgt spid="5123">
                                            <p:txEl>
                                              <p:pRg st="1" end="1"/>
                                            </p:txEl>
                                          </p:spTgt>
                                        </p:tgtEl>
                                        <p:attrNameLst>
                                          <p:attrName>style.visibility</p:attrName>
                                        </p:attrNameLst>
                                      </p:cBhvr>
                                      <p:to>
                                        <p:strVal val="visible"/>
                                      </p:to>
                                    </p:set>
                                    <p:anim calcmode="lin" valueType="num">
                                      <p:cBhvr>
                                        <p:cTn id="12" dur="500" fill="hold"/>
                                        <p:tgtEl>
                                          <p:spTgt spid="512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123">
                                            <p:txEl>
                                              <p:pRg st="1" end="1"/>
                                            </p:txEl>
                                          </p:spTgt>
                                        </p:tgtEl>
                                        <p:attrNameLst>
                                          <p:attrName>ppt_y</p:attrName>
                                        </p:attrNameLst>
                                      </p:cBhvr>
                                      <p:tavLst>
                                        <p:tav tm="0">
                                          <p:val>
                                            <p:strVal val="#ppt_y"/>
                                          </p:val>
                                        </p:tav>
                                        <p:tav tm="100000">
                                          <p:val>
                                            <p:strVal val="#ppt_y"/>
                                          </p:val>
                                        </p:tav>
                                      </p:tavLst>
                                    </p:anim>
                                    <p:anim calcmode="lin" valueType="num">
                                      <p:cBhvr>
                                        <p:cTn id="14" dur="500" fill="hold"/>
                                        <p:tgtEl>
                                          <p:spTgt spid="512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12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1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B7572E4-6E67-49A4-B7FF-A9FE3A1B99A8}"/>
              </a:ext>
            </a:extLst>
          </p:cNvPr>
          <p:cNvSpPr>
            <a:spLocks noGrp="1" noChangeArrowheads="1"/>
          </p:cNvSpPr>
          <p:nvPr>
            <p:ph type="title"/>
          </p:nvPr>
        </p:nvSpPr>
        <p:spPr>
          <a:xfrm>
            <a:off x="838200" y="681037"/>
            <a:ext cx="10515600" cy="919163"/>
          </a:xfrm>
        </p:spPr>
        <p:txBody>
          <a:bodyPr/>
          <a:lstStyle/>
          <a:p>
            <a:pPr algn="ctr">
              <a:spcBef>
                <a:spcPts val="1200"/>
              </a:spcBef>
            </a:pPr>
            <a:r>
              <a:rPr lang="en-US" altLang="en-US" dirty="0"/>
              <a:t>The Context of the Sermon on the Mount</a:t>
            </a:r>
          </a:p>
        </p:txBody>
      </p:sp>
      <p:sp>
        <p:nvSpPr>
          <p:cNvPr id="7171" name="Rectangle 3">
            <a:extLst>
              <a:ext uri="{FF2B5EF4-FFF2-40B4-BE49-F238E27FC236}">
                <a16:creationId xmlns:a16="http://schemas.microsoft.com/office/drawing/2014/main" id="{621F4603-46D4-4773-9E64-0B39412A4818}"/>
              </a:ext>
            </a:extLst>
          </p:cNvPr>
          <p:cNvSpPr>
            <a:spLocks noGrp="1" noChangeArrowheads="1"/>
          </p:cNvSpPr>
          <p:nvPr>
            <p:ph idx="1"/>
          </p:nvPr>
        </p:nvSpPr>
        <p:spPr/>
        <p:txBody>
          <a:bodyPr/>
          <a:lstStyle/>
          <a:p>
            <a:r>
              <a:rPr lang="en-US" sz="3200" i="1" dirty="0"/>
              <a:t>From that time Jesus began to preach and to say, "Repent, for the kingdom of heaven is at hand." </a:t>
            </a:r>
            <a:r>
              <a:rPr lang="en-US" sz="3200" dirty="0"/>
              <a:t>(</a:t>
            </a:r>
            <a:r>
              <a:rPr lang="en-US" sz="3200" b="1" dirty="0"/>
              <a:t>Matthew 4:17</a:t>
            </a:r>
            <a:r>
              <a:rPr lang="en-US" sz="3200" dirty="0"/>
              <a:t>)</a:t>
            </a:r>
          </a:p>
          <a:p>
            <a:pPr>
              <a:spcBef>
                <a:spcPct val="95000"/>
              </a:spcBef>
            </a:pPr>
            <a:r>
              <a:rPr lang="en-US" altLang="en-US" sz="3200" i="1" dirty="0"/>
              <a:t>And Jesus went about all Galilee, teaching in their synagogues, </a:t>
            </a:r>
            <a:r>
              <a:rPr lang="en-US" altLang="en-US" sz="3200" i="1" dirty="0">
                <a:solidFill>
                  <a:schemeClr val="folHlink"/>
                </a:solidFill>
              </a:rPr>
              <a:t>preaching the gospel of the kingdom,</a:t>
            </a:r>
            <a:r>
              <a:rPr lang="en-US" altLang="en-US" sz="3200" i="1" dirty="0"/>
              <a:t> and healing all kinds of sickness and all kinds of disease among the people. </a:t>
            </a:r>
            <a:r>
              <a:rPr lang="en-US" altLang="en-US" sz="3200" dirty="0"/>
              <a:t>(</a:t>
            </a:r>
            <a:r>
              <a:rPr lang="en-US" altLang="en-US" sz="3200" b="1" dirty="0"/>
              <a:t>Matthew 4:23</a:t>
            </a:r>
            <a:r>
              <a:rPr lang="en-US" altLang="en-US" sz="3200" dirty="0"/>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checkerboard(across)">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checkerboard(across)">
                                      <p:cBhvr>
                                        <p:cTn id="12" dur="500"/>
                                        <p:tgtEl>
                                          <p:spTgt spid="71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35A2384F-627D-4D3D-A59B-7758A33F73A4}"/>
              </a:ext>
            </a:extLst>
          </p:cNvPr>
          <p:cNvSpPr>
            <a:spLocks noGrp="1" noChangeArrowheads="1"/>
          </p:cNvSpPr>
          <p:nvPr>
            <p:ph idx="1"/>
          </p:nvPr>
        </p:nvSpPr>
        <p:spPr>
          <a:xfrm>
            <a:off x="685800" y="762000"/>
            <a:ext cx="10972800" cy="5562600"/>
          </a:xfrm>
        </p:spPr>
        <p:txBody>
          <a:bodyPr>
            <a:noAutofit/>
          </a:bodyPr>
          <a:lstStyle/>
          <a:p>
            <a:r>
              <a:rPr lang="en-US" sz="3200" i="1" dirty="0"/>
              <a:t>And Jesus, walking by the Sea of Galilee, saw two brothers, Simon called Peter, and Andrew his brother, casting a net into the sea; for they were fishermen. Then He said to them, "Follow Me, and I will make you fishers of men.</a:t>
            </a:r>
          </a:p>
          <a:p>
            <a:r>
              <a:rPr lang="en-US" sz="3200" i="1" dirty="0">
                <a:solidFill>
                  <a:srgbClr val="FF0000"/>
                </a:solidFill>
              </a:rPr>
              <a:t>" They immediately left their nets and followed Him. </a:t>
            </a:r>
            <a:r>
              <a:rPr lang="en-US" sz="3200" dirty="0"/>
              <a:t>(</a:t>
            </a:r>
            <a:r>
              <a:rPr lang="en-US" sz="3200" b="1" dirty="0"/>
              <a:t>Matthew 4:18-20</a:t>
            </a:r>
            <a:r>
              <a:rPr lang="en-US" sz="3200" dirty="0"/>
              <a:t>)</a:t>
            </a:r>
          </a:p>
          <a:p>
            <a:r>
              <a:rPr lang="en-US" sz="3200" i="1" dirty="0"/>
              <a:t>Going on from there, He saw two other brothers, James the son of Zebedee, and John his brother, in the boat with Zebedee their father, mending their nets. </a:t>
            </a:r>
          </a:p>
          <a:p>
            <a:r>
              <a:rPr lang="en-US" sz="3200" i="1" dirty="0">
                <a:solidFill>
                  <a:srgbClr val="FF0000"/>
                </a:solidFill>
              </a:rPr>
              <a:t>He called them, and immediately they left the boat and their father, and followed Him. </a:t>
            </a:r>
            <a:r>
              <a:rPr lang="en-US" sz="3200" dirty="0"/>
              <a:t>(</a:t>
            </a:r>
            <a:r>
              <a:rPr lang="en-US" sz="3200" b="1" dirty="0"/>
              <a:t>Matthew 4:21-22</a:t>
            </a:r>
            <a:r>
              <a:rPr lang="en-US" sz="3200" dirty="0"/>
              <a:t>)</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nodeType="clickEffect">
                                  <p:stCondLst>
                                    <p:cond delay="0"/>
                                  </p:stCondLst>
                                  <p:iterate type="lt">
                                    <p:tmPct val="10000"/>
                                  </p:iterate>
                                  <p:childTnLst>
                                    <p:set>
                                      <p:cBhvr>
                                        <p:cTn id="10" dur="1" fill="hold">
                                          <p:stCondLst>
                                            <p:cond delay="0"/>
                                          </p:stCondLst>
                                        </p:cTn>
                                        <p:tgtEl>
                                          <p:spTgt spid="9219">
                                            <p:txEl>
                                              <p:pRg st="1" end="1"/>
                                            </p:txEl>
                                          </p:spTgt>
                                        </p:tgtEl>
                                        <p:attrNameLst>
                                          <p:attrName>style.visibility</p:attrName>
                                        </p:attrNameLst>
                                      </p:cBhvr>
                                      <p:to>
                                        <p:strVal val="visible"/>
                                      </p:to>
                                    </p:set>
                                    <p:anim calcmode="lin" valueType="num">
                                      <p:cBhvr>
                                        <p:cTn id="11" dur="500" fill="hold"/>
                                        <p:tgtEl>
                                          <p:spTgt spid="921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9219">
                                            <p:txEl>
                                              <p:pRg st="1" end="1"/>
                                            </p:txEl>
                                          </p:spTgt>
                                        </p:tgtEl>
                                        <p:attrNameLst>
                                          <p:attrName>ppt_y</p:attrName>
                                        </p:attrNameLst>
                                      </p:cBhvr>
                                      <p:tavLst>
                                        <p:tav tm="0">
                                          <p:val>
                                            <p:strVal val="#ppt_y"/>
                                          </p:val>
                                        </p:tav>
                                        <p:tav tm="100000">
                                          <p:val>
                                            <p:strVal val="#ppt_y"/>
                                          </p:val>
                                        </p:tav>
                                      </p:tavLst>
                                    </p:anim>
                                    <p:anim calcmode="lin" valueType="num">
                                      <p:cBhvr>
                                        <p:cTn id="13" dur="500" fill="hold"/>
                                        <p:tgtEl>
                                          <p:spTgt spid="921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921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921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nodeType="clickEffect">
                                  <p:stCondLst>
                                    <p:cond delay="0"/>
                                  </p:stCondLst>
                                  <p:iterate type="lt">
                                    <p:tmPct val="10000"/>
                                  </p:iterate>
                                  <p:childTnLst>
                                    <p:set>
                                      <p:cBhvr>
                                        <p:cTn id="23" dur="1" fill="hold">
                                          <p:stCondLst>
                                            <p:cond delay="0"/>
                                          </p:stCondLst>
                                        </p:cTn>
                                        <p:tgtEl>
                                          <p:spTgt spid="9219">
                                            <p:txEl>
                                              <p:pRg st="3" end="3"/>
                                            </p:txEl>
                                          </p:spTgt>
                                        </p:tgtEl>
                                        <p:attrNameLst>
                                          <p:attrName>style.visibility</p:attrName>
                                        </p:attrNameLst>
                                      </p:cBhvr>
                                      <p:to>
                                        <p:strVal val="visible"/>
                                      </p:to>
                                    </p:set>
                                    <p:anim calcmode="lin" valueType="num">
                                      <p:cBhvr>
                                        <p:cTn id="24" dur="500" fill="hold"/>
                                        <p:tgtEl>
                                          <p:spTgt spid="9219">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9219">
                                            <p:txEl>
                                              <p:pRg st="3" end="3"/>
                                            </p:txEl>
                                          </p:spTgt>
                                        </p:tgtEl>
                                        <p:attrNameLst>
                                          <p:attrName>ppt_y</p:attrName>
                                        </p:attrNameLst>
                                      </p:cBhvr>
                                      <p:tavLst>
                                        <p:tav tm="0">
                                          <p:val>
                                            <p:strVal val="#ppt_y"/>
                                          </p:val>
                                        </p:tav>
                                        <p:tav tm="100000">
                                          <p:val>
                                            <p:strVal val="#ppt_y"/>
                                          </p:val>
                                        </p:tav>
                                      </p:tavLst>
                                    </p:anim>
                                    <p:anim calcmode="lin" valueType="num">
                                      <p:cBhvr>
                                        <p:cTn id="26" dur="500" fill="hold"/>
                                        <p:tgtEl>
                                          <p:spTgt spid="9219">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9219">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92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B23B6E5-4EAC-44CC-86EE-EA07BED35AD1}"/>
              </a:ext>
            </a:extLst>
          </p:cNvPr>
          <p:cNvSpPr>
            <a:spLocks noGrp="1" noChangeArrowheads="1"/>
          </p:cNvSpPr>
          <p:nvPr>
            <p:ph type="title"/>
          </p:nvPr>
        </p:nvSpPr>
        <p:spPr>
          <a:xfrm>
            <a:off x="609600" y="677862"/>
            <a:ext cx="10972800" cy="617538"/>
          </a:xfrm>
        </p:spPr>
        <p:txBody>
          <a:bodyPr>
            <a:normAutofit fontScale="90000"/>
          </a:bodyPr>
          <a:lstStyle/>
          <a:p>
            <a:pPr algn="ctr">
              <a:spcBef>
                <a:spcPts val="1200"/>
              </a:spcBef>
            </a:pPr>
            <a:r>
              <a:rPr lang="en-US" altLang="en-US" dirty="0"/>
              <a:t>The Context of the Sermon on the Mount</a:t>
            </a:r>
          </a:p>
        </p:txBody>
      </p:sp>
      <p:sp>
        <p:nvSpPr>
          <p:cNvPr id="12291" name="Rectangle 3">
            <a:extLst>
              <a:ext uri="{FF2B5EF4-FFF2-40B4-BE49-F238E27FC236}">
                <a16:creationId xmlns:a16="http://schemas.microsoft.com/office/drawing/2014/main" id="{673E4F0F-D801-4D0E-AD96-940552C5BD97}"/>
              </a:ext>
            </a:extLst>
          </p:cNvPr>
          <p:cNvSpPr>
            <a:spLocks noGrp="1" noChangeArrowheads="1"/>
          </p:cNvSpPr>
          <p:nvPr>
            <p:ph idx="1"/>
          </p:nvPr>
        </p:nvSpPr>
        <p:spPr>
          <a:xfrm>
            <a:off x="609600" y="1447800"/>
            <a:ext cx="10972800" cy="4732338"/>
          </a:xfrm>
        </p:spPr>
        <p:txBody>
          <a:bodyPr>
            <a:normAutofit/>
          </a:bodyPr>
          <a:lstStyle/>
          <a:p>
            <a:r>
              <a:rPr lang="en-US" altLang="en-US" sz="3200" dirty="0"/>
              <a:t>Why did the apostles leave all they had?</a:t>
            </a:r>
          </a:p>
          <a:p>
            <a:r>
              <a:rPr lang="en-US" sz="3200" dirty="0"/>
              <a:t>Then Peter began to say to Him, </a:t>
            </a:r>
            <a:r>
              <a:rPr lang="en-US" sz="3200" b="1" dirty="0">
                <a:solidFill>
                  <a:srgbClr val="FF0000"/>
                </a:solidFill>
              </a:rPr>
              <a:t>"See, we have left all and followed You." </a:t>
            </a:r>
            <a:r>
              <a:rPr lang="en-US" sz="3200" dirty="0"/>
              <a:t>So Jesus answered and said, "Assuredly, I say to you, there is no one who has left house or brothers or sisters or father or mother or wife or children or lands, </a:t>
            </a:r>
            <a:r>
              <a:rPr lang="en-US" sz="3200" b="1" dirty="0">
                <a:solidFill>
                  <a:srgbClr val="FF0000"/>
                </a:solidFill>
              </a:rPr>
              <a:t>for My sake and the gospel's</a:t>
            </a:r>
            <a:r>
              <a:rPr lang="en-US" sz="3200" dirty="0"/>
              <a:t>, who shall not receive a hundredfold now in this time—houses and brothers and sisters and mothers and children and lands, with persecutions—and in the age to come, eternal life. (</a:t>
            </a:r>
            <a:r>
              <a:rPr lang="en-US" sz="3200" b="1" dirty="0"/>
              <a:t>Mark 10:28-30</a:t>
            </a:r>
            <a:r>
              <a:rPr lang="en-US" sz="3200" dirty="0"/>
              <a:t>)</a:t>
            </a:r>
          </a:p>
          <a:p>
            <a:endParaRPr lang="en-US" dirty="0"/>
          </a:p>
        </p:txBody>
      </p:sp>
      <p:cxnSp>
        <p:nvCxnSpPr>
          <p:cNvPr id="3" name="Straight Connector 2">
            <a:extLst>
              <a:ext uri="{FF2B5EF4-FFF2-40B4-BE49-F238E27FC236}">
                <a16:creationId xmlns:a16="http://schemas.microsoft.com/office/drawing/2014/main" id="{73C988B7-8D74-4CE4-8C54-443573F0E052}"/>
              </a:ext>
            </a:extLst>
          </p:cNvPr>
          <p:cNvCxnSpPr>
            <a:cxnSpLocks/>
          </p:cNvCxnSpPr>
          <p:nvPr/>
        </p:nvCxnSpPr>
        <p:spPr>
          <a:xfrm>
            <a:off x="6324600" y="2438400"/>
            <a:ext cx="4419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C636631-0633-48BD-AE04-90545C6B4703}"/>
              </a:ext>
            </a:extLst>
          </p:cNvPr>
          <p:cNvCxnSpPr>
            <a:cxnSpLocks/>
          </p:cNvCxnSpPr>
          <p:nvPr/>
        </p:nvCxnSpPr>
        <p:spPr>
          <a:xfrm>
            <a:off x="990600" y="2895600"/>
            <a:ext cx="2209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AB45A8-25B2-4D1F-B051-AA353542A73C}"/>
              </a:ext>
            </a:extLst>
          </p:cNvPr>
          <p:cNvCxnSpPr>
            <a:cxnSpLocks/>
          </p:cNvCxnSpPr>
          <p:nvPr/>
        </p:nvCxnSpPr>
        <p:spPr>
          <a:xfrm>
            <a:off x="8305800" y="3733800"/>
            <a:ext cx="29718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1615FB3-DA7E-45BB-93F0-24E5AFC8D64D}"/>
              </a:ext>
            </a:extLst>
          </p:cNvPr>
          <p:cNvCxnSpPr>
            <a:cxnSpLocks/>
          </p:cNvCxnSpPr>
          <p:nvPr/>
        </p:nvCxnSpPr>
        <p:spPr>
          <a:xfrm>
            <a:off x="990600" y="4191001"/>
            <a:ext cx="2057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D3B814B-9424-46A7-8C78-D57D15C14A81}"/>
              </a:ext>
            </a:extLst>
          </p:cNvPr>
          <p:cNvSpPr>
            <a:spLocks noGrp="1" noChangeArrowheads="1"/>
          </p:cNvSpPr>
          <p:nvPr>
            <p:ph type="title"/>
          </p:nvPr>
        </p:nvSpPr>
        <p:spPr>
          <a:xfrm>
            <a:off x="838200" y="681037"/>
            <a:ext cx="10515600" cy="766763"/>
          </a:xfrm>
        </p:spPr>
        <p:txBody>
          <a:bodyPr/>
          <a:lstStyle/>
          <a:p>
            <a:pPr algn="ctr">
              <a:spcBef>
                <a:spcPts val="1200"/>
              </a:spcBef>
            </a:pPr>
            <a:r>
              <a:rPr lang="en-US" altLang="en-US" dirty="0"/>
              <a:t>The Context of the Sermon on the Mount</a:t>
            </a:r>
          </a:p>
        </p:txBody>
      </p:sp>
      <p:sp>
        <p:nvSpPr>
          <p:cNvPr id="15363" name="Rectangle 3">
            <a:extLst>
              <a:ext uri="{FF2B5EF4-FFF2-40B4-BE49-F238E27FC236}">
                <a16:creationId xmlns:a16="http://schemas.microsoft.com/office/drawing/2014/main" id="{2903BCB0-9B0A-4C83-A573-DC99833B726E}"/>
              </a:ext>
            </a:extLst>
          </p:cNvPr>
          <p:cNvSpPr>
            <a:spLocks noGrp="1" noChangeArrowheads="1"/>
          </p:cNvSpPr>
          <p:nvPr>
            <p:ph idx="1"/>
          </p:nvPr>
        </p:nvSpPr>
        <p:spPr>
          <a:xfrm>
            <a:off x="609600" y="1825625"/>
            <a:ext cx="11049000" cy="4351338"/>
          </a:xfrm>
        </p:spPr>
        <p:txBody>
          <a:bodyPr>
            <a:normAutofit/>
          </a:bodyPr>
          <a:lstStyle/>
          <a:p>
            <a:r>
              <a:rPr lang="en-US" altLang="en-US" sz="3200" dirty="0"/>
              <a:t>Why did the apostles leave all they had?</a:t>
            </a:r>
          </a:p>
          <a:p>
            <a:pPr>
              <a:spcBef>
                <a:spcPct val="80000"/>
              </a:spcBef>
            </a:pPr>
            <a:r>
              <a:rPr lang="en-US" altLang="en-US" sz="3200" i="1" dirty="0"/>
              <a:t>Then Peter said, </a:t>
            </a:r>
            <a:r>
              <a:rPr lang="en-US" altLang="en-US" sz="3200" b="1" i="1" dirty="0">
                <a:solidFill>
                  <a:srgbClr val="FF0000"/>
                </a:solidFill>
              </a:rPr>
              <a:t>“See, we have left all and followed You.” </a:t>
            </a:r>
            <a:r>
              <a:rPr lang="en-US" altLang="en-US" sz="3200" i="1" baseline="30000" dirty="0"/>
              <a:t>29</a:t>
            </a:r>
            <a:r>
              <a:rPr lang="en-US" altLang="en-US" sz="3200" i="1" dirty="0"/>
              <a:t> So He said to them, “Assuredly, I say to you, there is no one who has left house or parents or brothers or wife or children, </a:t>
            </a:r>
            <a:r>
              <a:rPr lang="en-US" altLang="en-US" sz="3200" b="1" i="1" dirty="0">
                <a:solidFill>
                  <a:srgbClr val="FF0000"/>
                </a:solidFill>
              </a:rPr>
              <a:t>for the sake of the kingdom of God</a:t>
            </a:r>
            <a:r>
              <a:rPr lang="en-US" altLang="en-US" sz="3200" i="1" dirty="0">
                <a:solidFill>
                  <a:schemeClr val="folHlink"/>
                </a:solidFill>
              </a:rPr>
              <a:t>,</a:t>
            </a:r>
            <a:r>
              <a:rPr lang="en-US" altLang="en-US" sz="3200" i="1" dirty="0"/>
              <a:t> </a:t>
            </a:r>
            <a:r>
              <a:rPr lang="en-US" altLang="en-US" sz="3200" i="1" baseline="30000" dirty="0"/>
              <a:t>30</a:t>
            </a:r>
            <a:r>
              <a:rPr lang="en-US" altLang="en-US" sz="3200" i="1" dirty="0"/>
              <a:t> who shall not receive many times more in this present time, and in the age to come eternal life.” </a:t>
            </a:r>
            <a:r>
              <a:rPr lang="en-US" altLang="en-US" sz="3200" b="1" i="1" dirty="0"/>
              <a:t>Luke 18:28-30</a:t>
            </a:r>
            <a:endParaRPr lang="en-US" altLang="en-US" sz="3200" i="1" dirty="0"/>
          </a:p>
        </p:txBody>
      </p:sp>
    </p:spTree>
  </p:cSld>
  <p:clrMapOvr>
    <a:masterClrMapping/>
  </p:clrMapOvr>
  <p:transition>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471A80B-9771-4584-9DE8-7DAE7043D150}"/>
              </a:ext>
            </a:extLst>
          </p:cNvPr>
          <p:cNvSpPr>
            <a:spLocks noGrp="1" noChangeArrowheads="1"/>
          </p:cNvSpPr>
          <p:nvPr>
            <p:ph type="title"/>
          </p:nvPr>
        </p:nvSpPr>
        <p:spPr>
          <a:xfrm>
            <a:off x="533400" y="681037"/>
            <a:ext cx="11125200" cy="919163"/>
          </a:xfrm>
        </p:spPr>
        <p:txBody>
          <a:bodyPr/>
          <a:lstStyle/>
          <a:p>
            <a:pPr algn="ctr">
              <a:spcBef>
                <a:spcPts val="1200"/>
              </a:spcBef>
            </a:pPr>
            <a:r>
              <a:rPr lang="en-US" altLang="en-US" dirty="0"/>
              <a:t>The Context of the Sermon on the Mount</a:t>
            </a:r>
          </a:p>
        </p:txBody>
      </p:sp>
      <p:sp>
        <p:nvSpPr>
          <p:cNvPr id="18435" name="Rectangle 3">
            <a:extLst>
              <a:ext uri="{FF2B5EF4-FFF2-40B4-BE49-F238E27FC236}">
                <a16:creationId xmlns:a16="http://schemas.microsoft.com/office/drawing/2014/main" id="{D39492BD-CC45-4BAC-85A1-CE051F1B7C09}"/>
              </a:ext>
            </a:extLst>
          </p:cNvPr>
          <p:cNvSpPr>
            <a:spLocks noGrp="1" noChangeArrowheads="1"/>
          </p:cNvSpPr>
          <p:nvPr>
            <p:ph idx="1"/>
          </p:nvPr>
        </p:nvSpPr>
        <p:spPr>
          <a:xfrm>
            <a:off x="685800" y="1600200"/>
            <a:ext cx="10972800" cy="4351338"/>
          </a:xfrm>
        </p:spPr>
        <p:txBody>
          <a:bodyPr/>
          <a:lstStyle/>
          <a:p>
            <a:r>
              <a:rPr lang="en-US" sz="3200" i="1" dirty="0"/>
              <a:t>Whoever therefore breaks one of the least of these commandments, and teaches men so, shall be called least </a:t>
            </a:r>
            <a:r>
              <a:rPr lang="en-US" sz="3200" b="1" i="1" dirty="0">
                <a:solidFill>
                  <a:srgbClr val="FF0000"/>
                </a:solidFill>
              </a:rPr>
              <a:t>in the kingdom of heaven</a:t>
            </a:r>
            <a:r>
              <a:rPr lang="en-US" sz="3200" i="1" dirty="0"/>
              <a:t>; but whoever does and teaches them, he shall be called great in the </a:t>
            </a:r>
            <a:r>
              <a:rPr lang="en-US" sz="3200" b="1" i="1" dirty="0">
                <a:solidFill>
                  <a:srgbClr val="FF0000"/>
                </a:solidFill>
              </a:rPr>
              <a:t>kingdom of heaven</a:t>
            </a:r>
            <a:r>
              <a:rPr lang="en-US" sz="3200" i="1" dirty="0"/>
              <a:t>. For I say to you, that unless your righteousness exceeds the righteousness of the scribes and Pharisees, you will by no means enter </a:t>
            </a:r>
            <a:r>
              <a:rPr lang="en-US" sz="3200" b="1" i="1" dirty="0">
                <a:solidFill>
                  <a:srgbClr val="FF0000"/>
                </a:solidFill>
              </a:rPr>
              <a:t>the kingdom of heaven</a:t>
            </a:r>
            <a:r>
              <a:rPr lang="en-US" sz="3200" i="1" dirty="0"/>
              <a:t>. </a:t>
            </a:r>
            <a:r>
              <a:rPr lang="en-US" sz="3200" dirty="0"/>
              <a:t>(</a:t>
            </a:r>
            <a:r>
              <a:rPr lang="en-US" sz="3200" b="1" dirty="0"/>
              <a:t>Matthew 5:19-20</a:t>
            </a:r>
            <a:r>
              <a:rPr lang="en-US" sz="3200" dirty="0"/>
              <a:t>)</a:t>
            </a:r>
          </a:p>
          <a:p>
            <a:endParaRPr lang="en-US" dirty="0"/>
          </a:p>
        </p:txBody>
      </p:sp>
    </p:spTree>
  </p:cSld>
  <p:clrMapOvr>
    <a:masterClrMapping/>
  </p:clrMapOvr>
  <p:transition>
    <p:blinds/>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4A85C8F-F6B2-4FFC-9F9D-B9551B58E28B}"/>
              </a:ext>
            </a:extLst>
          </p:cNvPr>
          <p:cNvSpPr>
            <a:spLocks noGrp="1" noChangeArrowheads="1"/>
          </p:cNvSpPr>
          <p:nvPr>
            <p:ph type="title"/>
          </p:nvPr>
        </p:nvSpPr>
        <p:spPr>
          <a:xfrm>
            <a:off x="609600" y="681037"/>
            <a:ext cx="10972800" cy="842963"/>
          </a:xfrm>
        </p:spPr>
        <p:txBody>
          <a:bodyPr/>
          <a:lstStyle/>
          <a:p>
            <a:pPr algn="ctr">
              <a:spcBef>
                <a:spcPts val="1200"/>
              </a:spcBef>
            </a:pPr>
            <a:r>
              <a:rPr lang="en-US" altLang="en-US" dirty="0"/>
              <a:t>The Context of the Sermon on the Mount</a:t>
            </a:r>
          </a:p>
        </p:txBody>
      </p:sp>
      <p:sp>
        <p:nvSpPr>
          <p:cNvPr id="20483" name="Rectangle 3">
            <a:extLst>
              <a:ext uri="{FF2B5EF4-FFF2-40B4-BE49-F238E27FC236}">
                <a16:creationId xmlns:a16="http://schemas.microsoft.com/office/drawing/2014/main" id="{09073BB7-89BD-465B-B7D0-C2D5356CE2B2}"/>
              </a:ext>
            </a:extLst>
          </p:cNvPr>
          <p:cNvSpPr>
            <a:spLocks noGrp="1" noChangeArrowheads="1"/>
          </p:cNvSpPr>
          <p:nvPr>
            <p:ph idx="1"/>
          </p:nvPr>
        </p:nvSpPr>
        <p:spPr>
          <a:xfrm>
            <a:off x="609600" y="1825625"/>
            <a:ext cx="10972800" cy="4351338"/>
          </a:xfrm>
        </p:spPr>
        <p:txBody>
          <a:bodyPr/>
          <a:lstStyle/>
          <a:p>
            <a:r>
              <a:rPr lang="en-US" sz="3200" i="1" dirty="0"/>
              <a:t>In this manner, therefore, pray: Our Father in heaven, Hallowed be Your name. </a:t>
            </a:r>
            <a:r>
              <a:rPr lang="en-US" sz="3200" b="1" i="1" dirty="0">
                <a:solidFill>
                  <a:srgbClr val="FF0000"/>
                </a:solidFill>
              </a:rPr>
              <a:t>Your kingdom come</a:t>
            </a:r>
            <a:r>
              <a:rPr lang="en-US" sz="3200" i="1" dirty="0"/>
              <a:t>. Your will be done On earth as it is in heaven. </a:t>
            </a:r>
            <a:r>
              <a:rPr lang="en-US" sz="3200" dirty="0"/>
              <a:t>(</a:t>
            </a:r>
            <a:r>
              <a:rPr lang="en-US" sz="3200" b="1" dirty="0"/>
              <a:t>Matthew 6:9-10</a:t>
            </a:r>
            <a:r>
              <a:rPr lang="en-US" sz="3200" dirty="0"/>
              <a:t>)</a:t>
            </a:r>
          </a:p>
          <a:p>
            <a:pPr marL="0" indent="0">
              <a:buNone/>
            </a:pPr>
            <a:endParaRPr lang="en-US" sz="3200" dirty="0"/>
          </a:p>
          <a:p>
            <a:r>
              <a:rPr lang="en-US" sz="3200" i="1" dirty="0"/>
              <a:t>But seek first </a:t>
            </a:r>
            <a:r>
              <a:rPr lang="en-US" sz="3200" b="1" i="1" dirty="0">
                <a:solidFill>
                  <a:srgbClr val="FF0000"/>
                </a:solidFill>
              </a:rPr>
              <a:t>the kingdom of God</a:t>
            </a:r>
            <a:r>
              <a:rPr lang="en-US" sz="3200" i="1" dirty="0"/>
              <a:t> and His righteousness, and all these things shall be added to you. </a:t>
            </a:r>
            <a:r>
              <a:rPr lang="en-US" sz="3200" dirty="0"/>
              <a:t>(</a:t>
            </a:r>
            <a:r>
              <a:rPr lang="en-US" sz="3200" b="1" dirty="0"/>
              <a:t>Matthew 6:33</a:t>
            </a:r>
            <a:r>
              <a:rPr lang="en-US" sz="3200" dirty="0"/>
              <a:t>)</a:t>
            </a:r>
          </a:p>
          <a:p>
            <a:endParaRPr lang="en-US" dirty="0"/>
          </a:p>
        </p:txBody>
      </p:sp>
    </p:spTree>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E17B4AF2-00DD-4C1E-9C8F-676DC8C48509}"/>
              </a:ext>
            </a:extLst>
          </p:cNvPr>
          <p:cNvSpPr>
            <a:spLocks noGrp="1" noChangeArrowheads="1"/>
          </p:cNvSpPr>
          <p:nvPr>
            <p:ph type="title"/>
          </p:nvPr>
        </p:nvSpPr>
        <p:spPr>
          <a:xfrm>
            <a:off x="609600" y="746125"/>
            <a:ext cx="10972800" cy="854075"/>
          </a:xfrm>
        </p:spPr>
        <p:txBody>
          <a:bodyPr/>
          <a:lstStyle/>
          <a:p>
            <a:pPr algn="ctr">
              <a:spcBef>
                <a:spcPts val="1200"/>
              </a:spcBef>
            </a:pPr>
            <a:r>
              <a:rPr lang="en-US" altLang="en-US" dirty="0"/>
              <a:t>The Context of the Sermon on the Mount</a:t>
            </a:r>
          </a:p>
        </p:txBody>
      </p:sp>
      <p:sp>
        <p:nvSpPr>
          <p:cNvPr id="23555" name="Rectangle 3">
            <a:extLst>
              <a:ext uri="{FF2B5EF4-FFF2-40B4-BE49-F238E27FC236}">
                <a16:creationId xmlns:a16="http://schemas.microsoft.com/office/drawing/2014/main" id="{E72CC683-B2C2-4D04-8FB3-0977C22AE55B}"/>
              </a:ext>
            </a:extLst>
          </p:cNvPr>
          <p:cNvSpPr>
            <a:spLocks noGrp="1" noChangeArrowheads="1"/>
          </p:cNvSpPr>
          <p:nvPr>
            <p:ph idx="1"/>
          </p:nvPr>
        </p:nvSpPr>
        <p:spPr/>
        <p:txBody>
          <a:bodyPr/>
          <a:lstStyle/>
          <a:p>
            <a:r>
              <a:rPr lang="en-US" sz="3200" i="1" dirty="0"/>
              <a:t>"Not everyone who says to Me, 'Lord, Lord,' shall enter </a:t>
            </a:r>
            <a:r>
              <a:rPr lang="en-US" sz="3200" dirty="0">
                <a:solidFill>
                  <a:srgbClr val="FF0000"/>
                </a:solidFill>
              </a:rPr>
              <a:t>the kingdom of heaven</a:t>
            </a:r>
            <a:r>
              <a:rPr lang="en-US" sz="3200" i="1" dirty="0"/>
              <a:t>, but he who does the will of My Father in heaven. </a:t>
            </a:r>
            <a:r>
              <a:rPr lang="en-US" sz="3200" dirty="0"/>
              <a:t>(</a:t>
            </a:r>
            <a:r>
              <a:rPr lang="en-US" sz="3200" b="1" dirty="0"/>
              <a:t>Matthew 7:21</a:t>
            </a:r>
            <a:r>
              <a:rPr lang="en-US" sz="3200" dirty="0"/>
              <a:t>)</a:t>
            </a:r>
          </a:p>
          <a:p>
            <a:endParaRPr lang="en-US" dirty="0"/>
          </a:p>
        </p:txBody>
      </p:sp>
    </p:spTree>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A8876FBE-1D7C-4BE7-A313-FF8E49C242CB}"/>
              </a:ext>
            </a:extLst>
          </p:cNvPr>
          <p:cNvSpPr>
            <a:spLocks noGrp="1" noChangeArrowheads="1"/>
          </p:cNvSpPr>
          <p:nvPr>
            <p:ph type="title"/>
          </p:nvPr>
        </p:nvSpPr>
        <p:spPr>
          <a:xfrm>
            <a:off x="609600" y="681037"/>
            <a:ext cx="10972800" cy="919163"/>
          </a:xfrm>
        </p:spPr>
        <p:txBody>
          <a:bodyPr/>
          <a:lstStyle/>
          <a:p>
            <a:pPr algn="ctr">
              <a:spcBef>
                <a:spcPts val="1200"/>
              </a:spcBef>
            </a:pPr>
            <a:r>
              <a:rPr lang="en-US" altLang="en-US" dirty="0"/>
              <a:t>The Context of the Sermon on the Mount</a:t>
            </a:r>
          </a:p>
        </p:txBody>
      </p:sp>
      <p:sp>
        <p:nvSpPr>
          <p:cNvPr id="27651" name="Rectangle 3">
            <a:extLst>
              <a:ext uri="{FF2B5EF4-FFF2-40B4-BE49-F238E27FC236}">
                <a16:creationId xmlns:a16="http://schemas.microsoft.com/office/drawing/2014/main" id="{E35C98DE-8ADE-45DA-96BE-BB5F428150B6}"/>
              </a:ext>
            </a:extLst>
          </p:cNvPr>
          <p:cNvSpPr>
            <a:spLocks noGrp="1" noChangeArrowheads="1"/>
          </p:cNvSpPr>
          <p:nvPr>
            <p:ph idx="1"/>
          </p:nvPr>
        </p:nvSpPr>
        <p:spPr/>
        <p:txBody>
          <a:bodyPr/>
          <a:lstStyle/>
          <a:p>
            <a:r>
              <a:rPr lang="en-US" sz="3200" i="1" dirty="0"/>
              <a:t>Then Jesus went about all the cities and villages, teaching in their synagogues, preaching </a:t>
            </a:r>
            <a:r>
              <a:rPr lang="en-US" sz="3200" b="1" i="1" dirty="0">
                <a:solidFill>
                  <a:srgbClr val="FF0000"/>
                </a:solidFill>
              </a:rPr>
              <a:t>the gospel of the kingdom</a:t>
            </a:r>
            <a:r>
              <a:rPr lang="en-US" sz="3200" i="1" dirty="0"/>
              <a:t>, and healing every sickness and every disease among the people. </a:t>
            </a:r>
            <a:r>
              <a:rPr lang="en-US" sz="3200" dirty="0"/>
              <a:t>(</a:t>
            </a:r>
            <a:r>
              <a:rPr lang="en-US" sz="3200" b="1" dirty="0"/>
              <a:t>Matthew 9:35</a:t>
            </a:r>
            <a:r>
              <a:rPr lang="en-US" sz="3200" dirty="0"/>
              <a:t>)</a:t>
            </a:r>
          </a:p>
          <a:p>
            <a:endParaRPr lang="en-US" sz="3200" dirty="0"/>
          </a:p>
          <a:p>
            <a:r>
              <a:rPr lang="en-US" sz="3200" i="1" dirty="0"/>
              <a:t>And as you go, preach, saying, </a:t>
            </a:r>
            <a:r>
              <a:rPr lang="en-US" sz="3200" b="1" i="1" dirty="0">
                <a:solidFill>
                  <a:srgbClr val="FF0000"/>
                </a:solidFill>
              </a:rPr>
              <a:t>'The kingdom of heaven</a:t>
            </a:r>
            <a:r>
              <a:rPr lang="en-US" sz="3200" i="1" dirty="0">
                <a:solidFill>
                  <a:srgbClr val="FF0000"/>
                </a:solidFill>
              </a:rPr>
              <a:t> </a:t>
            </a:r>
            <a:r>
              <a:rPr lang="en-US" sz="3200" i="1" dirty="0"/>
              <a:t>is at hand.’   </a:t>
            </a:r>
            <a:r>
              <a:rPr lang="en-US" sz="3200" dirty="0"/>
              <a:t>(</a:t>
            </a:r>
            <a:r>
              <a:rPr lang="en-US" sz="3200" b="1" dirty="0"/>
              <a:t>Matthew 10:7</a:t>
            </a:r>
            <a:r>
              <a:rPr lang="en-US" sz="3200" dirty="0"/>
              <a:t>)</a:t>
            </a:r>
          </a:p>
          <a:p>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checkerboard(across)">
                                      <p:cBhvr>
                                        <p:cTn id="7" dur="500"/>
                                        <p:tgtEl>
                                          <p:spTgt spid="276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Garamond" panose="02020404030301010803"/>
              <a:ea typeface="+mn-ea"/>
              <a:cs typeface="+mn-cs"/>
            </a:endParaRPr>
          </a:p>
        </p:txBody>
      </p:sp>
      <p:pic>
        <p:nvPicPr>
          <p:cNvPr id="3" name="Picture 2">
            <a:extLst>
              <a:ext uri="{FF2B5EF4-FFF2-40B4-BE49-F238E27FC236}">
                <a16:creationId xmlns:a16="http://schemas.microsoft.com/office/drawing/2014/main" id="{C3F483B1-640D-4DE0-A8D4-C439300826D5}"/>
              </a:ext>
            </a:extLst>
          </p:cNvPr>
          <p:cNvPicPr>
            <a:picLocks noChangeAspect="1"/>
          </p:cNvPicPr>
          <p:nvPr/>
        </p:nvPicPr>
        <p:blipFill>
          <a:blip r:embed="rId3"/>
          <a:stretch>
            <a:fillRect/>
          </a:stretch>
        </p:blipFill>
        <p:spPr>
          <a:xfrm>
            <a:off x="402672" y="419450"/>
            <a:ext cx="11367082" cy="6048462"/>
          </a:xfrm>
          <a:prstGeom prst="rect">
            <a:avLst/>
          </a:prstGeom>
        </p:spPr>
      </p:pic>
    </p:spTree>
    <p:extLst>
      <p:ext uri="{BB962C8B-B14F-4D97-AF65-F5344CB8AC3E}">
        <p14:creationId xmlns:p14="http://schemas.microsoft.com/office/powerpoint/2010/main" val="26673612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3">
            <a:extLst>
              <a:ext uri="{FF2B5EF4-FFF2-40B4-BE49-F238E27FC236}">
                <a16:creationId xmlns:a16="http://schemas.microsoft.com/office/drawing/2014/main" id="{FA8A22A2-0D4B-402A-8F03-91EE5A164138}"/>
              </a:ext>
            </a:extLst>
          </p:cNvPr>
          <p:cNvSpPr>
            <a:spLocks noGrp="1" noChangeArrowheads="1"/>
          </p:cNvSpPr>
          <p:nvPr>
            <p:ph idx="1"/>
          </p:nvPr>
        </p:nvSpPr>
        <p:spPr>
          <a:xfrm>
            <a:off x="704675" y="1291904"/>
            <a:ext cx="10519795" cy="4346895"/>
          </a:xfrm>
        </p:spPr>
        <p:txBody>
          <a:bodyPr>
            <a:normAutofit/>
          </a:bodyPr>
          <a:lstStyle/>
          <a:p>
            <a:pPr algn="ctr">
              <a:lnSpc>
                <a:spcPct val="110000"/>
              </a:lnSpc>
            </a:pPr>
            <a:r>
              <a:rPr lang="en-US" altLang="en-US" sz="4800" dirty="0"/>
              <a:t>Before, Through, and After the Sermon on the mount, the theme is </a:t>
            </a:r>
            <a:r>
              <a:rPr lang="en-US" altLang="en-US" sz="4800" b="1" dirty="0">
                <a:solidFill>
                  <a:srgbClr val="FF0000"/>
                </a:solidFill>
              </a:rPr>
              <a:t>the Kingdom of Heaven</a:t>
            </a:r>
            <a:r>
              <a:rPr lang="en-US" altLang="en-US" sz="4800" dirty="0"/>
              <a:t>,   not the Law of Moses</a:t>
            </a:r>
          </a:p>
        </p:txBody>
      </p:sp>
    </p:spTree>
  </p:cSld>
  <p:clrMapOvr>
    <a:masterClrMapping/>
  </p:clrMapOvr>
  <p:transition>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BE8360C2-123B-433D-A4C7-92E951DA538E}"/>
              </a:ext>
            </a:extLst>
          </p:cNvPr>
          <p:cNvSpPr>
            <a:spLocks noGrp="1" noChangeArrowheads="1"/>
          </p:cNvSpPr>
          <p:nvPr>
            <p:ph type="title"/>
          </p:nvPr>
        </p:nvSpPr>
        <p:spPr/>
        <p:txBody>
          <a:bodyPr/>
          <a:lstStyle/>
          <a:p>
            <a:pPr>
              <a:spcBef>
                <a:spcPts val="1200"/>
              </a:spcBef>
            </a:pPr>
            <a:r>
              <a:rPr lang="en-US" altLang="en-US"/>
              <a:t>The Beatitudes</a:t>
            </a:r>
          </a:p>
        </p:txBody>
      </p:sp>
      <p:sp>
        <p:nvSpPr>
          <p:cNvPr id="30723" name="Rectangle 3">
            <a:extLst>
              <a:ext uri="{FF2B5EF4-FFF2-40B4-BE49-F238E27FC236}">
                <a16:creationId xmlns:a16="http://schemas.microsoft.com/office/drawing/2014/main" id="{56FD2F31-C1AC-40CF-85A1-ADEF3D7BDA54}"/>
              </a:ext>
            </a:extLst>
          </p:cNvPr>
          <p:cNvSpPr>
            <a:spLocks noGrp="1" noChangeArrowheads="1"/>
          </p:cNvSpPr>
          <p:nvPr>
            <p:ph idx="1"/>
          </p:nvPr>
        </p:nvSpPr>
        <p:spPr>
          <a:xfrm>
            <a:off x="609600" y="1676400"/>
            <a:ext cx="10972800" cy="5105400"/>
          </a:xfrm>
        </p:spPr>
        <p:txBody>
          <a:bodyPr>
            <a:normAutofit/>
          </a:bodyPr>
          <a:lstStyle/>
          <a:p>
            <a:pPr>
              <a:spcBef>
                <a:spcPct val="80000"/>
              </a:spcBef>
            </a:pPr>
            <a:r>
              <a:rPr lang="en-US" altLang="en-US" sz="3200" dirty="0"/>
              <a:t>Blessed are the poor in spirit, </a:t>
            </a:r>
            <a:r>
              <a:rPr lang="en-US" altLang="en-US" sz="3200" b="1" i="1" dirty="0"/>
              <a:t>Matthew 5:3</a:t>
            </a:r>
            <a:endParaRPr lang="en-US" altLang="en-US" sz="3200" b="1" dirty="0">
              <a:solidFill>
                <a:schemeClr val="folHlink"/>
              </a:solidFill>
            </a:endParaRPr>
          </a:p>
          <a:p>
            <a:pPr>
              <a:spcBef>
                <a:spcPct val="80000"/>
              </a:spcBef>
            </a:pPr>
            <a:r>
              <a:rPr lang="en-US" altLang="en-US" sz="3200" dirty="0"/>
              <a:t>Blessed are those who mourn… the meek… </a:t>
            </a:r>
            <a:br>
              <a:rPr lang="en-US" altLang="en-US" sz="3200" dirty="0"/>
            </a:br>
            <a:r>
              <a:rPr lang="en-US" altLang="en-US" sz="3200" dirty="0"/>
              <a:t>those who hunger and thirst after righteousness… </a:t>
            </a:r>
            <a:br>
              <a:rPr lang="en-US" altLang="en-US" sz="3200" dirty="0"/>
            </a:br>
            <a:r>
              <a:rPr lang="en-US" altLang="en-US" sz="3200" dirty="0"/>
              <a:t>the merciful… the pure in heart… the peacemakers.</a:t>
            </a:r>
            <a:r>
              <a:rPr lang="en-US" altLang="en-US" sz="3200" i="1" dirty="0"/>
              <a:t>       </a:t>
            </a:r>
            <a:r>
              <a:rPr lang="en-US" altLang="en-US" sz="3200" b="1" i="1" dirty="0"/>
              <a:t>Matthew 5:4-9</a:t>
            </a:r>
            <a:endParaRPr lang="en-US" altLang="en-US" sz="3200" b="1" dirty="0">
              <a:solidFill>
                <a:schemeClr val="folHlink"/>
              </a:solidFill>
            </a:endParaRPr>
          </a:p>
          <a:p>
            <a:pPr>
              <a:spcBef>
                <a:spcPct val="80000"/>
              </a:spcBef>
            </a:pPr>
            <a:br>
              <a:rPr lang="en-US" altLang="en-US" sz="3200" i="1" dirty="0"/>
            </a:br>
            <a:r>
              <a:rPr lang="en-US" altLang="en-US" sz="3200" dirty="0"/>
              <a:t>Blessed are those who are persecuted for righteousness’ sake, </a:t>
            </a:r>
            <a:r>
              <a:rPr lang="en-US" altLang="en-US" sz="3200" b="1" i="1" dirty="0"/>
              <a:t>Matthew 5:10</a:t>
            </a:r>
            <a:endParaRPr lang="en-US" altLang="en-US" sz="3200" b="1" dirty="0">
              <a:solidFill>
                <a:schemeClr val="folHlink"/>
              </a:solidFill>
            </a:endParaRPr>
          </a:p>
        </p:txBody>
      </p:sp>
      <p:sp>
        <p:nvSpPr>
          <p:cNvPr id="30725" name="AutoShape 5">
            <a:extLst>
              <a:ext uri="{FF2B5EF4-FFF2-40B4-BE49-F238E27FC236}">
                <a16:creationId xmlns:a16="http://schemas.microsoft.com/office/drawing/2014/main" id="{FAAE491F-3DFF-43D3-97E5-8E0B20E1DCD1}"/>
              </a:ext>
            </a:extLst>
          </p:cNvPr>
          <p:cNvSpPr>
            <a:spLocks noChangeArrowheads="1"/>
          </p:cNvSpPr>
          <p:nvPr/>
        </p:nvSpPr>
        <p:spPr bwMode="auto">
          <a:xfrm>
            <a:off x="640080" y="2324100"/>
            <a:ext cx="8956926" cy="2209800"/>
          </a:xfrm>
          <a:prstGeom prst="horizontalScroll">
            <a:avLst>
              <a:gd name="adj" fmla="val 12500"/>
            </a:avLst>
          </a:prstGeom>
          <a:solidFill>
            <a:srgbClr val="DCB804"/>
          </a:solidFill>
          <a:ln w="44450">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663300"/>
                </a:solidFill>
                <a:effectLst/>
                <a:uLnTx/>
                <a:uFillTx/>
                <a:latin typeface="ZapfHumnst BT" pitchFamily="34" charset="0"/>
                <a:ea typeface="+mn-ea"/>
                <a:cs typeface="+mn-cs"/>
              </a:rPr>
              <a:t>“for theirs is the kingdom of heaven”</a:t>
            </a:r>
            <a:br>
              <a:rPr kumimoji="0" lang="en-US" altLang="en-US" sz="4000" b="1" i="0" u="none" strike="noStrike" kern="1200" cap="none" spc="0" normalizeH="0" baseline="0" noProof="0" dirty="0">
                <a:ln>
                  <a:noFill/>
                </a:ln>
                <a:solidFill>
                  <a:srgbClr val="663300"/>
                </a:solidFill>
                <a:effectLst/>
                <a:uLnTx/>
                <a:uFillTx/>
                <a:latin typeface="ZapfHumnst BT" pitchFamily="34" charset="0"/>
                <a:ea typeface="+mn-ea"/>
                <a:cs typeface="+mn-cs"/>
              </a:rPr>
            </a:br>
            <a:r>
              <a:rPr kumimoji="0" lang="en-US" altLang="en-US" sz="4000" b="1" i="0" u="none" strike="noStrike" kern="1200" cap="none" spc="0" normalizeH="0" baseline="0" noProof="0" dirty="0">
                <a:ln>
                  <a:noFill/>
                </a:ln>
                <a:solidFill>
                  <a:srgbClr val="663300"/>
                </a:solidFill>
                <a:effectLst/>
                <a:uLnTx/>
                <a:uFillTx/>
                <a:latin typeface="ZapfHumnst BT" pitchFamily="34" charset="0"/>
                <a:ea typeface="+mn-ea"/>
                <a:cs typeface="+mn-cs"/>
              </a:rPr>
              <a:t> is an “inclusio”</a:t>
            </a:r>
            <a:endParaRPr kumimoji="0" lang="en-US" altLang="en-US" sz="4000" b="0" i="0" u="none" strike="noStrike" kern="1200" cap="none" spc="0" normalizeH="0" baseline="0" noProof="0" dirty="0">
              <a:ln>
                <a:noFill/>
              </a:ln>
              <a:solidFill>
                <a:srgbClr val="663300"/>
              </a:solidFill>
              <a:effectLst/>
              <a:uLnTx/>
              <a:uFillTx/>
              <a:latin typeface="ZapfHumnst BT" pitchFamily="34" charset="0"/>
              <a:ea typeface="+mn-ea"/>
              <a:cs typeface="+mn-cs"/>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dissolve">
                                      <p:cBhvr>
                                        <p:cTn id="7" dur="500"/>
                                        <p:tgtEl>
                                          <p:spTgt spid="30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dissolve">
                                      <p:cBhvr>
                                        <p:cTn id="12" dur="500"/>
                                        <p:tgtEl>
                                          <p:spTgt spid="307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0723">
                                            <p:txEl>
                                              <p:pRg st="2" end="2"/>
                                            </p:txEl>
                                          </p:spTgt>
                                        </p:tgtEl>
                                        <p:attrNameLst>
                                          <p:attrName>style.visibility</p:attrName>
                                        </p:attrNameLst>
                                      </p:cBhvr>
                                      <p:to>
                                        <p:strVal val="visible"/>
                                      </p:to>
                                    </p:set>
                                    <p:animEffect transition="in" filter="dissolve">
                                      <p:cBhvr>
                                        <p:cTn id="17" dur="500"/>
                                        <p:tgtEl>
                                          <p:spTgt spid="307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30725"/>
                                        </p:tgtEl>
                                        <p:attrNameLst>
                                          <p:attrName>style.visibility</p:attrName>
                                        </p:attrNameLst>
                                      </p:cBhvr>
                                      <p:to>
                                        <p:strVal val="visible"/>
                                      </p:to>
                                    </p:set>
                                    <p:animEffect transition="in" filter="barn(outVertical)">
                                      <p:cBhvr>
                                        <p:cTn id="22" dur="500"/>
                                        <p:tgtEl>
                                          <p:spTgt spid="307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xit" presetSubtype="21" fill="hold" grpId="1" nodeType="clickEffect">
                                  <p:stCondLst>
                                    <p:cond delay="0"/>
                                  </p:stCondLst>
                                  <p:childTnLst>
                                    <p:animEffect transition="out" filter="barn(inVertical)">
                                      <p:cBhvr>
                                        <p:cTn id="26" dur="500"/>
                                        <p:tgtEl>
                                          <p:spTgt spid="30725"/>
                                        </p:tgtEl>
                                      </p:cBhvr>
                                    </p:animEffect>
                                    <p:set>
                                      <p:cBhvr>
                                        <p:cTn id="27" dur="1" fill="hold">
                                          <p:stCondLst>
                                            <p:cond delay="499"/>
                                          </p:stCondLst>
                                        </p:cTn>
                                        <p:tgtEl>
                                          <p:spTgt spid="307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B30F7EC-9ABD-4357-AB90-87659480AE56}"/>
              </a:ext>
            </a:extLst>
          </p:cNvPr>
          <p:cNvSpPr>
            <a:spLocks noGrp="1" noChangeArrowheads="1"/>
          </p:cNvSpPr>
          <p:nvPr>
            <p:ph type="title"/>
          </p:nvPr>
        </p:nvSpPr>
        <p:spPr/>
        <p:txBody>
          <a:bodyPr/>
          <a:lstStyle/>
          <a:p>
            <a:pPr>
              <a:spcBef>
                <a:spcPts val="1200"/>
              </a:spcBef>
            </a:pPr>
            <a:r>
              <a:rPr lang="en-US" altLang="en-US"/>
              <a:t>The Beatitudes</a:t>
            </a:r>
          </a:p>
        </p:txBody>
      </p:sp>
      <p:sp>
        <p:nvSpPr>
          <p:cNvPr id="33795" name="Rectangle 3">
            <a:extLst>
              <a:ext uri="{FF2B5EF4-FFF2-40B4-BE49-F238E27FC236}">
                <a16:creationId xmlns:a16="http://schemas.microsoft.com/office/drawing/2014/main" id="{5D9CE923-04CB-4F07-9572-AFCF596297D3}"/>
              </a:ext>
            </a:extLst>
          </p:cNvPr>
          <p:cNvSpPr>
            <a:spLocks noGrp="1" noChangeArrowheads="1"/>
          </p:cNvSpPr>
          <p:nvPr>
            <p:ph idx="1"/>
          </p:nvPr>
        </p:nvSpPr>
        <p:spPr>
          <a:xfrm>
            <a:off x="609600" y="1825625"/>
            <a:ext cx="11049000" cy="4351338"/>
          </a:xfrm>
        </p:spPr>
        <p:txBody>
          <a:bodyPr>
            <a:normAutofit/>
          </a:bodyPr>
          <a:lstStyle/>
          <a:p>
            <a:r>
              <a:rPr lang="en-US" altLang="en-US" sz="3600" dirty="0"/>
              <a:t>Objection:</a:t>
            </a:r>
          </a:p>
          <a:p>
            <a:r>
              <a:rPr lang="en-US" altLang="en-US" sz="3600" i="1" dirty="0"/>
              <a:t>Blessed are the meek, </a:t>
            </a:r>
            <a:r>
              <a:rPr lang="en-US" altLang="en-US" sz="3600" b="1" i="1" dirty="0">
                <a:solidFill>
                  <a:srgbClr val="FF0000"/>
                </a:solidFill>
              </a:rPr>
              <a:t>for they shall inherit the earth. </a:t>
            </a:r>
            <a:r>
              <a:rPr lang="en-US" altLang="en-US" sz="3600" b="1" i="1" dirty="0"/>
              <a:t>Matthew 5:5</a:t>
            </a:r>
            <a:endParaRPr lang="en-US" altLang="en-US" sz="3600" b="1" dirty="0">
              <a:solidFill>
                <a:schemeClr val="folHlink"/>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animEffect transition="in" filter="plus(in)">
                                      <p:cBhvr>
                                        <p:cTn id="7" dur="1000"/>
                                        <p:tgtEl>
                                          <p:spTgt spid="337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70FBB8B-2CC4-45C4-A64F-85D8DB847DBD}"/>
              </a:ext>
            </a:extLst>
          </p:cNvPr>
          <p:cNvSpPr>
            <a:spLocks noGrp="1" noChangeArrowheads="1"/>
          </p:cNvSpPr>
          <p:nvPr>
            <p:ph type="title"/>
          </p:nvPr>
        </p:nvSpPr>
        <p:spPr>
          <a:xfrm>
            <a:off x="609600" y="696277"/>
            <a:ext cx="10972800" cy="903923"/>
          </a:xfrm>
        </p:spPr>
        <p:txBody>
          <a:bodyPr/>
          <a:lstStyle/>
          <a:p>
            <a:pPr algn="ctr">
              <a:spcBef>
                <a:spcPts val="1200"/>
              </a:spcBef>
            </a:pPr>
            <a:r>
              <a:rPr lang="en-US" altLang="en-US" dirty="0"/>
              <a:t>Messianic Prophecies Including the Land</a:t>
            </a:r>
          </a:p>
        </p:txBody>
      </p:sp>
      <p:sp>
        <p:nvSpPr>
          <p:cNvPr id="36867" name="Rectangle 3">
            <a:extLst>
              <a:ext uri="{FF2B5EF4-FFF2-40B4-BE49-F238E27FC236}">
                <a16:creationId xmlns:a16="http://schemas.microsoft.com/office/drawing/2014/main" id="{709F0BF9-67F7-41CF-8648-1ADF99239C01}"/>
              </a:ext>
            </a:extLst>
          </p:cNvPr>
          <p:cNvSpPr>
            <a:spLocks noGrp="1" noChangeArrowheads="1"/>
          </p:cNvSpPr>
          <p:nvPr>
            <p:ph idx="1"/>
          </p:nvPr>
        </p:nvSpPr>
        <p:spPr>
          <a:xfrm>
            <a:off x="609600" y="1825625"/>
            <a:ext cx="10972800" cy="4351338"/>
          </a:xfrm>
        </p:spPr>
        <p:txBody>
          <a:bodyPr>
            <a:normAutofit/>
          </a:bodyPr>
          <a:lstStyle/>
          <a:p>
            <a:r>
              <a:rPr lang="en-US" altLang="en-US" sz="3200" i="1" dirty="0"/>
              <a:t>The sun shall no longer be your light by day, nor for brightness shall the moon give light to you; But the Lord will be to you an everlasting light, and your God your glory. </a:t>
            </a:r>
            <a:r>
              <a:rPr lang="en-US" altLang="en-US" sz="3200" i="1" baseline="30000" dirty="0"/>
              <a:t>20</a:t>
            </a:r>
            <a:r>
              <a:rPr lang="en-US" altLang="en-US" sz="3200" i="1" dirty="0"/>
              <a:t> Your sun shall no longer go down, nor shall your moon withdraw itself; For the Lord will be your everlasting light, and the days of your mourning shall be ended. </a:t>
            </a:r>
            <a:r>
              <a:rPr lang="en-US" altLang="en-US" sz="3200" i="1" baseline="30000" dirty="0"/>
              <a:t>21</a:t>
            </a:r>
            <a:r>
              <a:rPr lang="en-US" altLang="en-US" sz="3200" i="1" dirty="0"/>
              <a:t> Also your people shall all be </a:t>
            </a:r>
            <a:r>
              <a:rPr lang="en-US" altLang="en-US" sz="3200" b="1" i="1" dirty="0">
                <a:solidFill>
                  <a:srgbClr val="0070C0"/>
                </a:solidFill>
              </a:rPr>
              <a:t>righteous</a:t>
            </a:r>
            <a:r>
              <a:rPr lang="en-US" altLang="en-US" sz="3200" i="1" dirty="0"/>
              <a:t>; </a:t>
            </a:r>
            <a:r>
              <a:rPr lang="en-US" altLang="en-US" sz="3200" b="1" i="1" dirty="0">
                <a:solidFill>
                  <a:srgbClr val="FF0000"/>
                </a:solidFill>
              </a:rPr>
              <a:t>They shall inherit the land forever, </a:t>
            </a:r>
            <a:r>
              <a:rPr lang="en-US" altLang="en-US" sz="3200" i="1" dirty="0"/>
              <a:t>the branch of My planting, the work of My hands, that I may be glorified. </a:t>
            </a:r>
            <a:r>
              <a:rPr lang="en-US" altLang="en-US" sz="3200" dirty="0"/>
              <a:t>(</a:t>
            </a:r>
            <a:r>
              <a:rPr lang="en-US" altLang="en-US" sz="3200" b="1" i="1" dirty="0"/>
              <a:t>Isaiah 60:19-21)</a:t>
            </a:r>
            <a:endParaRPr lang="en-US" altLang="en-US" sz="3200" b="1" dirty="0"/>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wipe(up)">
                                      <p:cBhvr>
                                        <p:cTn id="7" dur="500"/>
                                        <p:tgtEl>
                                          <p:spTgt spid="368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ECDED886-5A87-4703-B1DD-92584B1250C0}"/>
              </a:ext>
            </a:extLst>
          </p:cNvPr>
          <p:cNvSpPr>
            <a:spLocks noGrp="1" noChangeArrowheads="1"/>
          </p:cNvSpPr>
          <p:nvPr>
            <p:ph type="title"/>
          </p:nvPr>
        </p:nvSpPr>
        <p:spPr>
          <a:xfrm>
            <a:off x="609600" y="365125"/>
            <a:ext cx="10972800" cy="1325563"/>
          </a:xfrm>
        </p:spPr>
        <p:txBody>
          <a:bodyPr/>
          <a:lstStyle/>
          <a:p>
            <a:pPr algn="ctr">
              <a:spcBef>
                <a:spcPts val="1200"/>
              </a:spcBef>
            </a:pPr>
            <a:r>
              <a:rPr lang="en-US" altLang="en-US" dirty="0"/>
              <a:t>Messianic Prophecies Including the Land</a:t>
            </a:r>
          </a:p>
        </p:txBody>
      </p:sp>
      <p:sp>
        <p:nvSpPr>
          <p:cNvPr id="38915" name="Rectangle 3">
            <a:extLst>
              <a:ext uri="{FF2B5EF4-FFF2-40B4-BE49-F238E27FC236}">
                <a16:creationId xmlns:a16="http://schemas.microsoft.com/office/drawing/2014/main" id="{47B99793-880F-4C01-99E4-B8FFB401AA33}"/>
              </a:ext>
            </a:extLst>
          </p:cNvPr>
          <p:cNvSpPr>
            <a:spLocks noGrp="1" noChangeArrowheads="1"/>
          </p:cNvSpPr>
          <p:nvPr>
            <p:ph idx="1"/>
          </p:nvPr>
        </p:nvSpPr>
        <p:spPr>
          <a:xfrm>
            <a:off x="609600" y="1600200"/>
            <a:ext cx="10972800" cy="4724400"/>
          </a:xfrm>
        </p:spPr>
        <p:txBody>
          <a:bodyPr>
            <a:normAutofit fontScale="92500" lnSpcReduction="10000"/>
          </a:bodyPr>
          <a:lstStyle/>
          <a:p>
            <a:r>
              <a:rPr lang="en-US" sz="3500" i="1" dirty="0"/>
              <a:t>The Gentiles shall see your </a:t>
            </a:r>
            <a:r>
              <a:rPr lang="en-US" sz="3500" b="1" i="1" dirty="0">
                <a:solidFill>
                  <a:srgbClr val="0070C0"/>
                </a:solidFill>
              </a:rPr>
              <a:t>righteousness</a:t>
            </a:r>
            <a:r>
              <a:rPr lang="en-US" sz="3500" i="1" dirty="0"/>
              <a:t>, And all kings your glory. You shall be called by </a:t>
            </a:r>
            <a:r>
              <a:rPr lang="en-US" sz="3500" b="1" i="1" dirty="0">
                <a:solidFill>
                  <a:srgbClr val="0070C0"/>
                </a:solidFill>
              </a:rPr>
              <a:t>a new name</a:t>
            </a:r>
            <a:r>
              <a:rPr lang="en-US" sz="3500" i="1" dirty="0"/>
              <a:t>, Which the mouth of the LORD will name. You shall also be a crown of glory In the hand of the LORD, And a royal diadem In the hand of your God. You shall no longer be termed </a:t>
            </a:r>
            <a:r>
              <a:rPr lang="en-US" sz="3500" b="1" i="1" dirty="0">
                <a:solidFill>
                  <a:srgbClr val="0070C0"/>
                </a:solidFill>
              </a:rPr>
              <a:t>Forsaken</a:t>
            </a:r>
            <a:r>
              <a:rPr lang="en-US" sz="3500" i="1" dirty="0"/>
              <a:t>,  </a:t>
            </a:r>
            <a:r>
              <a:rPr lang="en-US" sz="3500" b="1" i="1" dirty="0">
                <a:solidFill>
                  <a:srgbClr val="FF0000"/>
                </a:solidFill>
              </a:rPr>
              <a:t>Nor shall your land any more be termed Desolate</a:t>
            </a:r>
            <a:r>
              <a:rPr lang="en-US" sz="3500" i="1" dirty="0"/>
              <a:t>;  But you shall be called Hephzibah, and your </a:t>
            </a:r>
            <a:r>
              <a:rPr lang="en-US" sz="3500" b="1" i="1" dirty="0">
                <a:solidFill>
                  <a:srgbClr val="FF0000"/>
                </a:solidFill>
              </a:rPr>
              <a:t>land Beulah</a:t>
            </a:r>
            <a:r>
              <a:rPr lang="en-US" sz="3500" i="1" dirty="0"/>
              <a:t>; For the LORD delights in you, And </a:t>
            </a:r>
            <a:r>
              <a:rPr lang="en-US" sz="3500" b="1" i="1" dirty="0">
                <a:solidFill>
                  <a:srgbClr val="FF0000"/>
                </a:solidFill>
              </a:rPr>
              <a:t>your land shall be married</a:t>
            </a:r>
            <a:r>
              <a:rPr lang="en-US" sz="3500" i="1" dirty="0"/>
              <a:t>. For as a young man marries a virgin, So shall your sons marry you; And as the bridegroom rejoices over the bride, So shall your God rejoice over you. </a:t>
            </a:r>
            <a:r>
              <a:rPr lang="en-US" sz="3500" dirty="0"/>
              <a:t> (</a:t>
            </a:r>
            <a:r>
              <a:rPr lang="en-US" sz="3500" b="1" dirty="0"/>
              <a:t>Isaiah 62:2-5</a:t>
            </a:r>
            <a:r>
              <a:rPr lang="en-US" sz="3500" dirty="0"/>
              <a:t>)</a:t>
            </a:r>
          </a:p>
          <a:p>
            <a:endParaRPr lang="en-US" dirty="0"/>
          </a:p>
        </p:txBody>
      </p:sp>
    </p:spTree>
  </p:cSld>
  <p:clrMapOvr>
    <a:masterClrMapping/>
  </p:clrMapOvr>
  <p:transition>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BBFBFB7-D56C-4A72-9696-B562ADC8F4FF}"/>
              </a:ext>
            </a:extLst>
          </p:cNvPr>
          <p:cNvSpPr>
            <a:spLocks noGrp="1" noChangeArrowheads="1"/>
          </p:cNvSpPr>
          <p:nvPr>
            <p:ph type="title"/>
          </p:nvPr>
        </p:nvSpPr>
        <p:spPr>
          <a:xfrm>
            <a:off x="609600" y="681037"/>
            <a:ext cx="10972800" cy="842963"/>
          </a:xfrm>
        </p:spPr>
        <p:txBody>
          <a:bodyPr/>
          <a:lstStyle/>
          <a:p>
            <a:pPr algn="ctr">
              <a:spcBef>
                <a:spcPts val="1200"/>
              </a:spcBef>
            </a:pPr>
            <a:r>
              <a:rPr lang="en-US" altLang="en-US" dirty="0"/>
              <a:t>Messianic Prophecies Including the Land</a:t>
            </a:r>
          </a:p>
        </p:txBody>
      </p:sp>
      <p:sp>
        <p:nvSpPr>
          <p:cNvPr id="40963" name="Rectangle 3">
            <a:extLst>
              <a:ext uri="{FF2B5EF4-FFF2-40B4-BE49-F238E27FC236}">
                <a16:creationId xmlns:a16="http://schemas.microsoft.com/office/drawing/2014/main" id="{40D2DE69-ADD5-430A-BFE9-347EEC3B93BB}"/>
              </a:ext>
            </a:extLst>
          </p:cNvPr>
          <p:cNvSpPr>
            <a:spLocks noGrp="1" noChangeArrowheads="1"/>
          </p:cNvSpPr>
          <p:nvPr>
            <p:ph idx="1"/>
          </p:nvPr>
        </p:nvSpPr>
        <p:spPr>
          <a:xfrm>
            <a:off x="609600" y="1600200"/>
            <a:ext cx="10972800" cy="4351338"/>
          </a:xfrm>
        </p:spPr>
        <p:txBody>
          <a:bodyPr>
            <a:normAutofit/>
          </a:bodyPr>
          <a:lstStyle/>
          <a:p>
            <a:r>
              <a:rPr lang="en-US" altLang="en-US" sz="3200" i="1" dirty="0"/>
              <a:t>For thus says the Lord God: </a:t>
            </a:r>
            <a:r>
              <a:rPr lang="en-US" altLang="en-US" sz="3200" b="1" i="1" dirty="0">
                <a:solidFill>
                  <a:srgbClr val="FF0000"/>
                </a:solidFill>
              </a:rPr>
              <a:t>“Indeed I Myself will search for My sheep and seek them out.</a:t>
            </a:r>
            <a:r>
              <a:rPr lang="en-US" altLang="en-US" sz="3200" i="1" dirty="0"/>
              <a:t> </a:t>
            </a:r>
            <a:r>
              <a:rPr lang="en-US" altLang="en-US" sz="3200" i="1" baseline="30000" dirty="0"/>
              <a:t>12</a:t>
            </a:r>
            <a:r>
              <a:rPr lang="en-US" altLang="en-US" sz="3200" i="1" dirty="0"/>
              <a:t> As a shepherd seeks out his flock on the day he is among his scattered sheep, so will I seek out My sheep and deliver them from all the places where they were scattered on a cloudy and dark day.  And I will bring them out from the peoples and gather them from the countries, </a:t>
            </a:r>
            <a:r>
              <a:rPr lang="en-US" altLang="en-US" sz="3200" b="1" i="1" dirty="0">
                <a:solidFill>
                  <a:srgbClr val="FF0000"/>
                </a:solidFill>
              </a:rPr>
              <a:t>and will bring them to their own land…</a:t>
            </a:r>
            <a:r>
              <a:rPr lang="en-US" altLang="en-US" sz="3200" i="1" dirty="0">
                <a:solidFill>
                  <a:schemeClr val="folHlink"/>
                </a:solidFill>
              </a:rPr>
              <a:t> </a:t>
            </a:r>
            <a:r>
              <a:rPr lang="en-US" altLang="en-US" sz="3200" b="1" i="1" dirty="0"/>
              <a:t>Ezekiel 34:11-16, 23-25</a:t>
            </a:r>
            <a:endParaRPr lang="en-US" altLang="en-US" sz="3200" b="1" dirty="0">
              <a:solidFill>
                <a:schemeClr val="folHlink"/>
              </a:solidFill>
            </a:endParaRPr>
          </a:p>
        </p:txBody>
      </p:sp>
    </p:spTree>
  </p:cSld>
  <p:clrMapOvr>
    <a:masterClrMapping/>
  </p:clrMapOvr>
  <p:transition>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32CE57F2-680B-4086-B657-9ACC8AA0802F}"/>
              </a:ext>
            </a:extLst>
          </p:cNvPr>
          <p:cNvSpPr>
            <a:spLocks noGrp="1" noChangeArrowheads="1"/>
          </p:cNvSpPr>
          <p:nvPr>
            <p:ph type="title"/>
          </p:nvPr>
        </p:nvSpPr>
        <p:spPr>
          <a:xfrm>
            <a:off x="609600" y="681037"/>
            <a:ext cx="11049000" cy="949326"/>
          </a:xfrm>
        </p:spPr>
        <p:txBody>
          <a:bodyPr/>
          <a:lstStyle/>
          <a:p>
            <a:pPr algn="ctr">
              <a:spcBef>
                <a:spcPts val="1200"/>
              </a:spcBef>
            </a:pPr>
            <a:r>
              <a:rPr lang="en-US" altLang="en-US" dirty="0"/>
              <a:t>Messianic Prophecies Including the Land</a:t>
            </a:r>
          </a:p>
        </p:txBody>
      </p:sp>
      <p:sp>
        <p:nvSpPr>
          <p:cNvPr id="142339" name="Rectangle 3">
            <a:extLst>
              <a:ext uri="{FF2B5EF4-FFF2-40B4-BE49-F238E27FC236}">
                <a16:creationId xmlns:a16="http://schemas.microsoft.com/office/drawing/2014/main" id="{79893DDF-6AD8-4269-80A0-56F2E4A3DD79}"/>
              </a:ext>
            </a:extLst>
          </p:cNvPr>
          <p:cNvSpPr>
            <a:spLocks noGrp="1" noChangeArrowheads="1"/>
          </p:cNvSpPr>
          <p:nvPr>
            <p:ph idx="1"/>
          </p:nvPr>
        </p:nvSpPr>
        <p:spPr>
          <a:xfrm>
            <a:off x="609600" y="1825625"/>
            <a:ext cx="11049000" cy="4351338"/>
          </a:xfrm>
        </p:spPr>
        <p:txBody>
          <a:bodyPr>
            <a:normAutofit/>
          </a:bodyPr>
          <a:lstStyle/>
          <a:p>
            <a:r>
              <a:rPr lang="en-US" altLang="en-US" sz="3200" i="1" dirty="0"/>
              <a:t>I will establish </a:t>
            </a:r>
            <a:r>
              <a:rPr lang="en-US" altLang="en-US" sz="3200" b="1" i="1" dirty="0">
                <a:solidFill>
                  <a:srgbClr val="FF0000"/>
                </a:solidFill>
              </a:rPr>
              <a:t>one shepherd </a:t>
            </a:r>
            <a:r>
              <a:rPr lang="en-US" altLang="en-US" sz="3200" i="1" dirty="0"/>
              <a:t>over them, and he shall feed them— </a:t>
            </a:r>
            <a:r>
              <a:rPr lang="en-US" altLang="en-US" sz="3200" b="1" i="1" dirty="0">
                <a:solidFill>
                  <a:srgbClr val="FF0000"/>
                </a:solidFill>
              </a:rPr>
              <a:t>My servant David. </a:t>
            </a:r>
            <a:r>
              <a:rPr lang="en-US" altLang="en-US" sz="3200" i="1" dirty="0"/>
              <a:t>He shall feed them and be their shepherd. </a:t>
            </a:r>
            <a:r>
              <a:rPr lang="en-US" altLang="en-US" sz="3200" i="1" baseline="30000" dirty="0"/>
              <a:t>24</a:t>
            </a:r>
            <a:r>
              <a:rPr lang="en-US" altLang="en-US" sz="3200" i="1" dirty="0"/>
              <a:t> And I, the Lord, will be their God, and My servant David a prince among them; I, the Lord, have spoken. </a:t>
            </a:r>
            <a:r>
              <a:rPr lang="en-US" altLang="en-US" sz="3200" i="1" baseline="30000" dirty="0"/>
              <a:t>25</a:t>
            </a:r>
            <a:r>
              <a:rPr lang="en-US" altLang="en-US" sz="3200" i="1" dirty="0"/>
              <a:t> I will make a </a:t>
            </a:r>
            <a:r>
              <a:rPr lang="en-US" altLang="en-US" sz="3200" b="1" i="1" dirty="0">
                <a:solidFill>
                  <a:srgbClr val="FF0000"/>
                </a:solidFill>
              </a:rPr>
              <a:t>covenant of peace </a:t>
            </a:r>
            <a:r>
              <a:rPr lang="en-US" altLang="en-US" sz="3200" i="1" dirty="0"/>
              <a:t>with them, </a:t>
            </a:r>
            <a:r>
              <a:rPr lang="en-US" altLang="en-US" sz="3200" b="1" i="1" dirty="0">
                <a:solidFill>
                  <a:srgbClr val="FF0000"/>
                </a:solidFill>
              </a:rPr>
              <a:t>and cause wild beasts to cease from the land.  </a:t>
            </a:r>
            <a:r>
              <a:rPr lang="en-US" altLang="en-US" sz="3200" b="1" dirty="0"/>
              <a:t>(Ezekiel 34:11-16, 23-25)</a:t>
            </a:r>
            <a:endParaRPr lang="en-US" altLang="en-US" sz="3200" b="1" dirty="0">
              <a:solidFill>
                <a:schemeClr val="folHlink"/>
              </a:solidFill>
            </a:endParaRPr>
          </a:p>
        </p:txBody>
      </p:sp>
    </p:spTree>
  </p:cSld>
  <p:clrMapOvr>
    <a:masterClrMapping/>
  </p:clrMapOvr>
  <p:transition>
    <p:randomBa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A68C3E8D-2EA6-4884-B67D-CB24B585715C}"/>
              </a:ext>
            </a:extLst>
          </p:cNvPr>
          <p:cNvSpPr>
            <a:spLocks noGrp="1" noChangeArrowheads="1"/>
          </p:cNvSpPr>
          <p:nvPr>
            <p:ph type="title"/>
          </p:nvPr>
        </p:nvSpPr>
        <p:spPr>
          <a:xfrm>
            <a:off x="838200" y="681037"/>
            <a:ext cx="10515600" cy="842963"/>
          </a:xfrm>
        </p:spPr>
        <p:txBody>
          <a:bodyPr/>
          <a:lstStyle/>
          <a:p>
            <a:pPr algn="ctr">
              <a:spcBef>
                <a:spcPts val="1200"/>
              </a:spcBef>
            </a:pPr>
            <a:r>
              <a:rPr lang="en-US" altLang="en-US" dirty="0"/>
              <a:t>Messianic Prophecies Including the Land</a:t>
            </a:r>
          </a:p>
        </p:txBody>
      </p:sp>
      <p:sp>
        <p:nvSpPr>
          <p:cNvPr id="51203" name="Rectangle 3">
            <a:extLst>
              <a:ext uri="{FF2B5EF4-FFF2-40B4-BE49-F238E27FC236}">
                <a16:creationId xmlns:a16="http://schemas.microsoft.com/office/drawing/2014/main" id="{5CC2AA24-35C5-4CE5-9CE2-0E20584549E4}"/>
              </a:ext>
            </a:extLst>
          </p:cNvPr>
          <p:cNvSpPr>
            <a:spLocks noGrp="1" noChangeArrowheads="1"/>
          </p:cNvSpPr>
          <p:nvPr>
            <p:ph idx="1"/>
          </p:nvPr>
        </p:nvSpPr>
        <p:spPr>
          <a:xfrm>
            <a:off x="609600" y="1595437"/>
            <a:ext cx="10972800" cy="4652963"/>
          </a:xfrm>
        </p:spPr>
        <p:txBody>
          <a:bodyPr>
            <a:noAutofit/>
          </a:bodyPr>
          <a:lstStyle/>
          <a:p>
            <a:r>
              <a:rPr lang="en-US" altLang="en-US" sz="3200" b="1" i="1" dirty="0">
                <a:solidFill>
                  <a:srgbClr val="FF0000"/>
                </a:solidFill>
              </a:rPr>
              <a:t>David My servant shall be king over them, </a:t>
            </a:r>
            <a:r>
              <a:rPr lang="en-US" altLang="en-US" sz="3200" i="1" dirty="0"/>
              <a:t>and they shall all have one shepherd; they shall also walk in My judgments and observe My statutes, and do them. </a:t>
            </a:r>
            <a:r>
              <a:rPr lang="en-US" altLang="en-US" sz="3200" i="1" baseline="30000" dirty="0"/>
              <a:t>25</a:t>
            </a:r>
            <a:r>
              <a:rPr lang="en-US" altLang="en-US" sz="3200" i="1" dirty="0"/>
              <a:t> </a:t>
            </a:r>
            <a:r>
              <a:rPr lang="en-US" altLang="en-US" sz="3200" b="1" i="1" dirty="0">
                <a:solidFill>
                  <a:srgbClr val="FF0000"/>
                </a:solidFill>
              </a:rPr>
              <a:t>Then they shall dwell in the land</a:t>
            </a:r>
            <a:r>
              <a:rPr lang="en-US" altLang="en-US" sz="3200" i="1" dirty="0"/>
              <a:t>… and My servant David shall be their </a:t>
            </a:r>
            <a:r>
              <a:rPr lang="en-US" altLang="en-US" sz="3200" b="1" i="1" dirty="0">
                <a:solidFill>
                  <a:srgbClr val="0070C0"/>
                </a:solidFill>
              </a:rPr>
              <a:t>prince forever</a:t>
            </a:r>
            <a:r>
              <a:rPr lang="en-US" altLang="en-US" sz="3200" i="1" dirty="0"/>
              <a:t>. </a:t>
            </a:r>
            <a:br>
              <a:rPr lang="en-US" altLang="en-US" sz="3200" i="1" dirty="0"/>
            </a:br>
            <a:r>
              <a:rPr lang="en-US" altLang="en-US" sz="3200" i="1" baseline="30000" dirty="0"/>
              <a:t>26</a:t>
            </a:r>
            <a:r>
              <a:rPr lang="en-US" altLang="en-US" sz="3200" i="1" dirty="0"/>
              <a:t> Moreover </a:t>
            </a:r>
            <a:r>
              <a:rPr lang="en-US" altLang="en-US" sz="3200" b="1" i="1" dirty="0">
                <a:solidFill>
                  <a:srgbClr val="FF0000"/>
                </a:solidFill>
              </a:rPr>
              <a:t>I will make a covenant of peace </a:t>
            </a:r>
            <a:r>
              <a:rPr lang="en-US" altLang="en-US" sz="3200" i="1" dirty="0"/>
              <a:t>with them, and it shall be an </a:t>
            </a:r>
            <a:r>
              <a:rPr lang="en-US" altLang="en-US" sz="3200" b="1" i="1" dirty="0">
                <a:solidFill>
                  <a:srgbClr val="FF0000"/>
                </a:solidFill>
              </a:rPr>
              <a:t>everlasting covenant </a:t>
            </a:r>
            <a:r>
              <a:rPr lang="en-US" altLang="en-US" sz="3200" i="1" dirty="0"/>
              <a:t>with them; I will establish them and multiply them, and I will set My sanctuary in their midst forevermore. </a:t>
            </a:r>
            <a:r>
              <a:rPr lang="en-US" altLang="en-US" sz="3200" i="1" baseline="30000" dirty="0"/>
              <a:t>27</a:t>
            </a:r>
            <a:r>
              <a:rPr lang="en-US" altLang="en-US" sz="3200" i="1" dirty="0"/>
              <a:t> My tabernacle also shall be with them; indeed I will be their God, and they shall be My people. </a:t>
            </a:r>
            <a:r>
              <a:rPr lang="en-US" altLang="en-US" sz="3200" dirty="0"/>
              <a:t>(</a:t>
            </a:r>
            <a:r>
              <a:rPr lang="en-US" altLang="en-US" sz="3200" b="1" dirty="0"/>
              <a:t>Ezekiel 37:24-27)</a:t>
            </a:r>
          </a:p>
        </p:txBody>
      </p:sp>
    </p:spTree>
  </p:cSld>
  <p:clrMapOvr>
    <a:masterClrMapping/>
  </p:clrMapOvr>
  <p:transition>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97FDB520-A9DC-42D1-A3C7-06189FE0770C}"/>
              </a:ext>
            </a:extLst>
          </p:cNvPr>
          <p:cNvSpPr>
            <a:spLocks noGrp="1" noChangeArrowheads="1"/>
          </p:cNvSpPr>
          <p:nvPr>
            <p:ph type="title"/>
          </p:nvPr>
        </p:nvSpPr>
        <p:spPr>
          <a:xfrm>
            <a:off x="655320" y="533400"/>
            <a:ext cx="10972800" cy="930275"/>
          </a:xfrm>
        </p:spPr>
        <p:txBody>
          <a:bodyPr/>
          <a:lstStyle/>
          <a:p>
            <a:pPr algn="ctr">
              <a:spcBef>
                <a:spcPts val="1200"/>
              </a:spcBef>
            </a:pPr>
            <a:r>
              <a:rPr lang="en-US" altLang="en-US" dirty="0"/>
              <a:t>Messianic Prophecies Including the Land</a:t>
            </a:r>
          </a:p>
        </p:txBody>
      </p:sp>
      <p:sp>
        <p:nvSpPr>
          <p:cNvPr id="172035" name="Rectangle 3">
            <a:extLst>
              <a:ext uri="{FF2B5EF4-FFF2-40B4-BE49-F238E27FC236}">
                <a16:creationId xmlns:a16="http://schemas.microsoft.com/office/drawing/2014/main" id="{CFC22818-91C2-43F5-AFE5-6298D3200F9C}"/>
              </a:ext>
            </a:extLst>
          </p:cNvPr>
          <p:cNvSpPr>
            <a:spLocks noGrp="1" noChangeArrowheads="1"/>
          </p:cNvSpPr>
          <p:nvPr>
            <p:ph idx="1"/>
          </p:nvPr>
        </p:nvSpPr>
        <p:spPr>
          <a:xfrm>
            <a:off x="609600" y="1463675"/>
            <a:ext cx="10972800" cy="4713288"/>
          </a:xfrm>
        </p:spPr>
        <p:txBody>
          <a:bodyPr>
            <a:noAutofit/>
          </a:bodyPr>
          <a:lstStyle/>
          <a:p>
            <a:r>
              <a:rPr lang="en-US" altLang="en-US" sz="3200" i="1" dirty="0"/>
              <a:t>David My servant shall be king over them, and they shall all have one shepherd; they shall also walk in My judgments and observe My statutes, and do them. </a:t>
            </a:r>
            <a:r>
              <a:rPr lang="en-US" altLang="en-US" sz="3200" i="1" baseline="30000" dirty="0"/>
              <a:t>25</a:t>
            </a:r>
            <a:r>
              <a:rPr lang="en-US" altLang="en-US" sz="3200" i="1" dirty="0"/>
              <a:t> </a:t>
            </a:r>
            <a:r>
              <a:rPr lang="en-US" altLang="en-US" sz="3200" b="1" i="1" dirty="0">
                <a:solidFill>
                  <a:srgbClr val="FF0000"/>
                </a:solidFill>
              </a:rPr>
              <a:t>Then they shall dwell in the land</a:t>
            </a:r>
            <a:r>
              <a:rPr lang="en-US" altLang="en-US" sz="3200" i="1" dirty="0"/>
              <a:t>… and My servant David shall be their prince forever. </a:t>
            </a:r>
            <a:br>
              <a:rPr lang="en-US" altLang="en-US" sz="3200" i="1" dirty="0"/>
            </a:br>
            <a:r>
              <a:rPr lang="en-US" altLang="en-US" sz="3200" i="1" baseline="30000" dirty="0"/>
              <a:t>26</a:t>
            </a:r>
            <a:r>
              <a:rPr lang="en-US" altLang="en-US" sz="3200" i="1" dirty="0"/>
              <a:t> Moreover I will make a covenant of peace with them, and it shall be an everlasting covenant with them; I will establish them and multiply them, and   </a:t>
            </a:r>
            <a:r>
              <a:rPr lang="en-US" altLang="en-US" sz="3200" b="1" i="1" dirty="0">
                <a:solidFill>
                  <a:srgbClr val="FF0000"/>
                </a:solidFill>
              </a:rPr>
              <a:t>I will set My sanctuary in their midst forevermore. </a:t>
            </a:r>
            <a:r>
              <a:rPr lang="en-US" altLang="en-US" sz="3200" b="1" i="1" baseline="30000" dirty="0">
                <a:solidFill>
                  <a:srgbClr val="FF0000"/>
                </a:solidFill>
              </a:rPr>
              <a:t>27</a:t>
            </a:r>
            <a:r>
              <a:rPr lang="en-US" altLang="en-US" sz="3200" b="1" i="1" dirty="0">
                <a:solidFill>
                  <a:srgbClr val="FF0000"/>
                </a:solidFill>
              </a:rPr>
              <a:t> My tabernacle also shall be with them; </a:t>
            </a:r>
            <a:r>
              <a:rPr lang="en-US" altLang="en-US" sz="3200" i="1" dirty="0"/>
              <a:t>indeed I will be their God, and they shall be My people. </a:t>
            </a:r>
            <a:r>
              <a:rPr lang="en-US" altLang="en-US" sz="3200" b="1" dirty="0"/>
              <a:t>(Ezekiel 37:24-27)</a:t>
            </a:r>
          </a:p>
        </p:txBody>
      </p:sp>
    </p:spTree>
  </p:cSld>
  <p:clrMapOvr>
    <a:masterClrMapping/>
  </p:clrMapOvr>
  <p:transition>
    <p:randomBa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2905E7AF-4888-4697-89C2-CC9B1BBED06E}"/>
              </a:ext>
            </a:extLst>
          </p:cNvPr>
          <p:cNvSpPr>
            <a:spLocks noGrp="1" noChangeArrowheads="1"/>
          </p:cNvSpPr>
          <p:nvPr>
            <p:ph type="title"/>
          </p:nvPr>
        </p:nvSpPr>
        <p:spPr>
          <a:xfrm>
            <a:off x="838200" y="365125"/>
            <a:ext cx="10515600" cy="854075"/>
          </a:xfrm>
        </p:spPr>
        <p:txBody>
          <a:bodyPr>
            <a:normAutofit/>
          </a:bodyPr>
          <a:lstStyle/>
          <a:p>
            <a:pPr algn="ctr">
              <a:spcBef>
                <a:spcPts val="1200"/>
              </a:spcBef>
            </a:pPr>
            <a:r>
              <a:rPr lang="en-US" altLang="en-US" sz="3600" dirty="0"/>
              <a:t>Messianic Prophecies Including the Land</a:t>
            </a:r>
          </a:p>
        </p:txBody>
      </p:sp>
      <p:sp>
        <p:nvSpPr>
          <p:cNvPr id="174083" name="Rectangle 3">
            <a:extLst>
              <a:ext uri="{FF2B5EF4-FFF2-40B4-BE49-F238E27FC236}">
                <a16:creationId xmlns:a16="http://schemas.microsoft.com/office/drawing/2014/main" id="{9513A761-013F-44FA-886C-70AC798CFD86}"/>
              </a:ext>
            </a:extLst>
          </p:cNvPr>
          <p:cNvSpPr>
            <a:spLocks noGrp="1" noChangeArrowheads="1"/>
          </p:cNvSpPr>
          <p:nvPr>
            <p:ph idx="1"/>
          </p:nvPr>
        </p:nvSpPr>
        <p:spPr>
          <a:xfrm>
            <a:off x="533400" y="1253330"/>
            <a:ext cx="11125200" cy="4995069"/>
          </a:xfrm>
        </p:spPr>
        <p:txBody>
          <a:bodyPr>
            <a:noAutofit/>
          </a:bodyPr>
          <a:lstStyle/>
          <a:p>
            <a:r>
              <a:rPr lang="en-US" altLang="en-US" sz="3200" i="1" dirty="0"/>
              <a:t>David My servant shall be king over them, and they shall all have one shepherd; they shall also walk in My judgments and observe My statutes, and do them. </a:t>
            </a:r>
            <a:r>
              <a:rPr lang="en-US" altLang="en-US" sz="3200" i="1" baseline="30000" dirty="0"/>
              <a:t>25</a:t>
            </a:r>
            <a:r>
              <a:rPr lang="en-US" altLang="en-US" sz="3200" i="1" dirty="0"/>
              <a:t> </a:t>
            </a:r>
            <a:r>
              <a:rPr lang="en-US" altLang="en-US" sz="3200" b="1" i="1" dirty="0">
                <a:solidFill>
                  <a:srgbClr val="FF0000"/>
                </a:solidFill>
              </a:rPr>
              <a:t>Then they shall dwell in the land… </a:t>
            </a:r>
            <a:r>
              <a:rPr lang="en-US" altLang="en-US" sz="3200" i="1" dirty="0"/>
              <a:t>and My servant David shall be their prince forever. </a:t>
            </a:r>
            <a:br>
              <a:rPr lang="en-US" altLang="en-US" sz="3200" i="1" dirty="0"/>
            </a:br>
            <a:r>
              <a:rPr lang="en-US" altLang="en-US" sz="3200" i="1" baseline="30000" dirty="0"/>
              <a:t>26</a:t>
            </a:r>
            <a:r>
              <a:rPr lang="en-US" altLang="en-US" sz="3200" i="1" dirty="0"/>
              <a:t> Moreover I will make a covenant of peace with them, and it shall be an everlasting covenant with them; I will establish them and multiply them, and  I will set My sanctuary in their midst forevermore. </a:t>
            </a:r>
            <a:r>
              <a:rPr lang="en-US" altLang="en-US" sz="3200" i="1" baseline="30000" dirty="0"/>
              <a:t>27</a:t>
            </a:r>
            <a:r>
              <a:rPr lang="en-US" altLang="en-US" sz="3200" i="1" dirty="0"/>
              <a:t> My tabernacle also shall be with them; </a:t>
            </a:r>
            <a:r>
              <a:rPr lang="en-US" altLang="en-US" sz="3200" b="1" i="1" dirty="0">
                <a:solidFill>
                  <a:srgbClr val="FF0000"/>
                </a:solidFill>
              </a:rPr>
              <a:t>indeed I will be their God, and they shall be My people.</a:t>
            </a:r>
            <a:r>
              <a:rPr lang="en-US" altLang="en-US" sz="3200" i="1" dirty="0">
                <a:solidFill>
                  <a:schemeClr val="folHlink"/>
                </a:solidFill>
              </a:rPr>
              <a:t> </a:t>
            </a:r>
            <a:r>
              <a:rPr lang="en-US" altLang="en-US" sz="3200" b="1" dirty="0"/>
              <a:t>Ezekiel 37:24-27</a:t>
            </a:r>
            <a:endParaRPr lang="en-US" altLang="en-US" sz="3200" dirty="0">
              <a:solidFill>
                <a:schemeClr val="folHlink"/>
              </a:solidFill>
            </a:endParaRPr>
          </a:p>
        </p:txBody>
      </p:sp>
    </p:spTree>
  </p:cSld>
  <p:clrMapOvr>
    <a:masterClrMapping/>
  </p:clrMapOvr>
  <p:transition>
    <p:randomBa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Garamond" panose="02020404030301010803"/>
              <a:ea typeface="+mn-ea"/>
              <a:cs typeface="+mn-cs"/>
            </a:endParaRPr>
          </a:p>
        </p:txBody>
      </p:sp>
      <p:pic>
        <p:nvPicPr>
          <p:cNvPr id="3" name="Picture 2">
            <a:extLst>
              <a:ext uri="{FF2B5EF4-FFF2-40B4-BE49-F238E27FC236}">
                <a16:creationId xmlns:a16="http://schemas.microsoft.com/office/drawing/2014/main" id="{F7149E72-7461-4AAE-A4A9-CDBAC38E0176}"/>
              </a:ext>
            </a:extLst>
          </p:cNvPr>
          <p:cNvPicPr>
            <a:picLocks noChangeAspect="1"/>
          </p:cNvPicPr>
          <p:nvPr/>
        </p:nvPicPr>
        <p:blipFill>
          <a:blip r:embed="rId3"/>
          <a:stretch>
            <a:fillRect/>
          </a:stretch>
        </p:blipFill>
        <p:spPr>
          <a:xfrm>
            <a:off x="-568171" y="0"/>
            <a:ext cx="13565080" cy="6858000"/>
          </a:xfrm>
          <a:prstGeom prst="rect">
            <a:avLst/>
          </a:prstGeom>
        </p:spPr>
      </p:pic>
    </p:spTree>
    <p:extLst>
      <p:ext uri="{BB962C8B-B14F-4D97-AF65-F5344CB8AC3E}">
        <p14:creationId xmlns:p14="http://schemas.microsoft.com/office/powerpoint/2010/main" val="5119347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05CFF54-E057-48E8-A743-C366444CD6E3}"/>
              </a:ext>
            </a:extLst>
          </p:cNvPr>
          <p:cNvSpPr>
            <a:spLocks noGrp="1" noChangeArrowheads="1"/>
          </p:cNvSpPr>
          <p:nvPr>
            <p:ph type="title"/>
          </p:nvPr>
        </p:nvSpPr>
        <p:spPr>
          <a:xfrm>
            <a:off x="838200" y="669925"/>
            <a:ext cx="10515600" cy="854075"/>
          </a:xfrm>
        </p:spPr>
        <p:txBody>
          <a:bodyPr>
            <a:normAutofit/>
          </a:bodyPr>
          <a:lstStyle/>
          <a:p>
            <a:pPr algn="ctr">
              <a:spcBef>
                <a:spcPts val="1200"/>
              </a:spcBef>
            </a:pPr>
            <a:r>
              <a:rPr lang="en-US" altLang="en-US" sz="3600" dirty="0"/>
              <a:t>Messianic Prophecies Including the Land</a:t>
            </a:r>
          </a:p>
        </p:txBody>
      </p:sp>
      <p:sp>
        <p:nvSpPr>
          <p:cNvPr id="54275" name="Rectangle 3">
            <a:extLst>
              <a:ext uri="{FF2B5EF4-FFF2-40B4-BE49-F238E27FC236}">
                <a16:creationId xmlns:a16="http://schemas.microsoft.com/office/drawing/2014/main" id="{8FA8F9C5-E264-4D59-B582-0A3994AB50D0}"/>
              </a:ext>
            </a:extLst>
          </p:cNvPr>
          <p:cNvSpPr>
            <a:spLocks noGrp="1" noChangeArrowheads="1"/>
          </p:cNvSpPr>
          <p:nvPr>
            <p:ph idx="1"/>
          </p:nvPr>
        </p:nvSpPr>
        <p:spPr>
          <a:xfrm>
            <a:off x="609600" y="1825625"/>
            <a:ext cx="10972800" cy="4351338"/>
          </a:xfrm>
        </p:spPr>
        <p:txBody>
          <a:bodyPr>
            <a:normAutofit/>
          </a:bodyPr>
          <a:lstStyle/>
          <a:p>
            <a:r>
              <a:rPr lang="en-US" altLang="en-US" sz="3200" i="1" dirty="0"/>
              <a:t>On that day I will raise up the tabernacle of David, which has fallen down, and repair its damages; I will raise up its ruins, and rebuild it as in the days of old; </a:t>
            </a:r>
            <a:r>
              <a:rPr lang="en-US" altLang="en-US" sz="3200" i="1" baseline="30000" dirty="0"/>
              <a:t>12</a:t>
            </a:r>
            <a:r>
              <a:rPr lang="en-US" altLang="en-US" sz="3200" i="1" dirty="0"/>
              <a:t> That they may possess the remnant of Edom, and all the Gentiles who are called by My name,” says the Lord who does this thing… </a:t>
            </a:r>
            <a:r>
              <a:rPr lang="en-US" altLang="en-US" sz="3200" b="1" i="1" baseline="30000" dirty="0">
                <a:solidFill>
                  <a:srgbClr val="FF0000"/>
                </a:solidFill>
              </a:rPr>
              <a:t>15</a:t>
            </a:r>
            <a:r>
              <a:rPr lang="en-US" altLang="en-US" sz="3200" b="1" i="1" dirty="0">
                <a:solidFill>
                  <a:srgbClr val="FF0000"/>
                </a:solidFill>
              </a:rPr>
              <a:t> I will plant them in their land, and no longer shall they be pulled up from the land I have given them,” </a:t>
            </a:r>
            <a:r>
              <a:rPr lang="en-US" altLang="en-US" sz="3200" i="1" dirty="0"/>
              <a:t>says the Lord your God.</a:t>
            </a:r>
            <a:r>
              <a:rPr lang="en-US" altLang="en-US" sz="3200" dirty="0"/>
              <a:t> </a:t>
            </a:r>
            <a:r>
              <a:rPr lang="en-US" altLang="en-US" sz="3200" b="1" dirty="0"/>
              <a:t>Amos 9:11-15</a:t>
            </a:r>
            <a:endParaRPr lang="en-US" altLang="en-US" sz="3200" dirty="0"/>
          </a:p>
        </p:txBody>
      </p:sp>
    </p:spTree>
  </p:cSld>
  <p:clrMapOvr>
    <a:masterClrMapping/>
  </p:clrMapOvr>
  <p:transition>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B55E4F77-9603-495D-B8DD-918F92724E3A}"/>
              </a:ext>
            </a:extLst>
          </p:cNvPr>
          <p:cNvSpPr>
            <a:spLocks noGrp="1" noChangeArrowheads="1"/>
          </p:cNvSpPr>
          <p:nvPr>
            <p:ph type="title"/>
          </p:nvPr>
        </p:nvSpPr>
        <p:spPr>
          <a:xfrm>
            <a:off x="609600" y="685800"/>
            <a:ext cx="10972800" cy="762000"/>
          </a:xfrm>
        </p:spPr>
        <p:txBody>
          <a:bodyPr/>
          <a:lstStyle/>
          <a:p>
            <a:pPr algn="ctr">
              <a:spcBef>
                <a:spcPts val="1200"/>
              </a:spcBef>
            </a:pPr>
            <a:r>
              <a:rPr lang="en-US" altLang="en-US" dirty="0"/>
              <a:t>The Context Is Not Moses! </a:t>
            </a:r>
          </a:p>
        </p:txBody>
      </p:sp>
      <p:sp>
        <p:nvSpPr>
          <p:cNvPr id="147459" name="Rectangle 3">
            <a:extLst>
              <a:ext uri="{FF2B5EF4-FFF2-40B4-BE49-F238E27FC236}">
                <a16:creationId xmlns:a16="http://schemas.microsoft.com/office/drawing/2014/main" id="{72F9B246-0832-4702-8471-115841DD74C6}"/>
              </a:ext>
            </a:extLst>
          </p:cNvPr>
          <p:cNvSpPr>
            <a:spLocks noGrp="1" noChangeArrowheads="1"/>
          </p:cNvSpPr>
          <p:nvPr>
            <p:ph idx="1"/>
          </p:nvPr>
        </p:nvSpPr>
        <p:spPr>
          <a:xfrm>
            <a:off x="609600" y="1371600"/>
            <a:ext cx="10972800" cy="5105400"/>
          </a:xfrm>
        </p:spPr>
        <p:txBody>
          <a:bodyPr>
            <a:normAutofit/>
          </a:bodyPr>
          <a:lstStyle/>
          <a:p>
            <a:pPr>
              <a:lnSpc>
                <a:spcPct val="100000"/>
              </a:lnSpc>
              <a:spcBef>
                <a:spcPct val="110000"/>
              </a:spcBef>
            </a:pPr>
            <a:r>
              <a:rPr lang="en-US" altLang="en-US" sz="3200" i="1" dirty="0"/>
              <a:t>Matthew 5:3</a:t>
            </a:r>
            <a:br>
              <a:rPr lang="en-US" altLang="en-US" sz="3200" i="1" dirty="0"/>
            </a:br>
            <a:r>
              <a:rPr lang="en-US" altLang="en-US" sz="3200" dirty="0"/>
              <a:t>Blessed are the poor in spirit, </a:t>
            </a:r>
            <a:r>
              <a:rPr lang="en-US" altLang="en-US" sz="3200" b="1" dirty="0">
                <a:solidFill>
                  <a:srgbClr val="FF0000"/>
                </a:solidFill>
              </a:rPr>
              <a:t>for theirs is the kingdom of  heaven. </a:t>
            </a:r>
          </a:p>
          <a:p>
            <a:pPr>
              <a:lnSpc>
                <a:spcPct val="100000"/>
              </a:lnSpc>
              <a:spcBef>
                <a:spcPct val="110000"/>
              </a:spcBef>
            </a:pPr>
            <a:r>
              <a:rPr lang="en-US" altLang="en-US" sz="3200" dirty="0"/>
              <a:t>Matthew 5:5</a:t>
            </a:r>
            <a:br>
              <a:rPr lang="en-US" altLang="en-US" sz="3200" dirty="0"/>
            </a:br>
            <a:r>
              <a:rPr lang="en-US" altLang="en-US" sz="3200" dirty="0"/>
              <a:t>Blessed are the meek, for they shall inherit the earth.</a:t>
            </a:r>
          </a:p>
          <a:p>
            <a:pPr>
              <a:lnSpc>
                <a:spcPct val="100000"/>
              </a:lnSpc>
              <a:spcBef>
                <a:spcPct val="110000"/>
              </a:spcBef>
            </a:pPr>
            <a:r>
              <a:rPr lang="en-US" altLang="en-US" sz="3200" i="1" dirty="0"/>
              <a:t>Matthew 5:10</a:t>
            </a:r>
            <a:br>
              <a:rPr lang="en-US" altLang="en-US" sz="3200" i="1" dirty="0"/>
            </a:br>
            <a:r>
              <a:rPr lang="en-US" altLang="en-US" sz="3200" dirty="0"/>
              <a:t>Blessed are those who are persecuted for righteousness’ sake, </a:t>
            </a:r>
            <a:r>
              <a:rPr lang="en-US" altLang="en-US" sz="3200" b="1" dirty="0">
                <a:solidFill>
                  <a:srgbClr val="FF0000"/>
                </a:solidFill>
              </a:rPr>
              <a:t>for theirs is the kingdom of heaven.</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47459">
                                            <p:txEl>
                                              <p:pRg st="0" end="0"/>
                                            </p:txEl>
                                          </p:spTgt>
                                        </p:tgtEl>
                                        <p:attrNameLst>
                                          <p:attrName>style.visibility</p:attrName>
                                        </p:attrNameLst>
                                      </p:cBhvr>
                                      <p:to>
                                        <p:strVal val="visible"/>
                                      </p:to>
                                    </p:set>
                                    <p:anim calcmode="lin" valueType="num">
                                      <p:cBhvr>
                                        <p:cTn id="7" dur="500" fill="hold"/>
                                        <p:tgtEl>
                                          <p:spTgt spid="1474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745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745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47459">
                                            <p:txEl>
                                              <p:pRg st="1" end="1"/>
                                            </p:txEl>
                                          </p:spTgt>
                                        </p:tgtEl>
                                        <p:attrNameLst>
                                          <p:attrName>style.visibility</p:attrName>
                                        </p:attrNameLst>
                                      </p:cBhvr>
                                      <p:to>
                                        <p:strVal val="visible"/>
                                      </p:to>
                                    </p:set>
                                    <p:anim calcmode="lin" valueType="num">
                                      <p:cBhvr>
                                        <p:cTn id="14" dur="500" fill="hold"/>
                                        <p:tgtEl>
                                          <p:spTgt spid="14745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4745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4745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147459">
                                            <p:txEl>
                                              <p:pRg st="2" end="2"/>
                                            </p:txEl>
                                          </p:spTgt>
                                        </p:tgtEl>
                                        <p:attrNameLst>
                                          <p:attrName>style.visibility</p:attrName>
                                        </p:attrNameLst>
                                      </p:cBhvr>
                                      <p:to>
                                        <p:strVal val="visible"/>
                                      </p:to>
                                    </p:set>
                                    <p:anim calcmode="lin" valueType="num">
                                      <p:cBhvr>
                                        <p:cTn id="21" dur="500" fill="hold"/>
                                        <p:tgtEl>
                                          <p:spTgt spid="14745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4745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474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7" y="0"/>
            <a:ext cx="12192000" cy="6858000"/>
          </a:xfrm>
          <a:prstGeom prst="rect">
            <a:avLst/>
          </a:prstGeom>
        </p:spPr>
      </p:pic>
      <p:sp>
        <p:nvSpPr>
          <p:cNvPr id="3" name="Subtitle 2"/>
          <p:cNvSpPr>
            <a:spLocks noGrp="1"/>
          </p:cNvSpPr>
          <p:nvPr>
            <p:ph type="subTitle" idx="1"/>
          </p:nvPr>
        </p:nvSpPr>
        <p:spPr>
          <a:xfrm>
            <a:off x="169334" y="4699000"/>
            <a:ext cx="11853333" cy="1460500"/>
          </a:xfrm>
        </p:spPr>
        <p:txBody>
          <a:bodyPr>
            <a:normAutofit/>
          </a:bodyPr>
          <a:lstStyle/>
          <a:p>
            <a:r>
              <a:rPr lang="en-US" sz="4444"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Matthew 5: 1-12</a:t>
            </a:r>
          </a:p>
        </p:txBody>
      </p:sp>
    </p:spTree>
    <p:extLst>
      <p:ext uri="{BB962C8B-B14F-4D97-AF65-F5344CB8AC3E}">
        <p14:creationId xmlns:p14="http://schemas.microsoft.com/office/powerpoint/2010/main" val="50928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Matthew 5:1-4</a:t>
            </a:r>
          </a:p>
        </p:txBody>
      </p:sp>
      <p:sp>
        <p:nvSpPr>
          <p:cNvPr id="5" name="TextBox 4"/>
          <p:cNvSpPr txBox="1"/>
          <p:nvPr/>
        </p:nvSpPr>
        <p:spPr>
          <a:xfrm>
            <a:off x="169334" y="1989667"/>
            <a:ext cx="11853333" cy="2828338"/>
          </a:xfrm>
          <a:prstGeom prst="rect">
            <a:avLst/>
          </a:prstGeom>
          <a:noFill/>
        </p:spPr>
        <p:txBody>
          <a:bodyPr wrap="square" rtlCol="0">
            <a:spAutoFit/>
          </a:bodyPr>
          <a:lstStyle/>
          <a:p>
            <a:pPr marL="0" marR="0" lvl="0" indent="0" algn="l" defTabSz="1015990" rtl="0" eaLnBrk="1" fontAlgn="auto" latinLnBrk="0" hangingPunct="1">
              <a:lnSpc>
                <a:spcPct val="100000"/>
              </a:lnSpc>
              <a:spcBef>
                <a:spcPts val="0"/>
              </a:spcBef>
              <a:spcAft>
                <a:spcPts val="0"/>
              </a:spcAft>
              <a:buClrTx/>
              <a:buSzTx/>
              <a:buFontTx/>
              <a:buNone/>
              <a:tabLst/>
              <a:defRPr/>
            </a:pPr>
            <a:r>
              <a:rPr kumimoji="0" lang="en-US" sz="3556"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seeing the multitudes, He went up on a mountain, and when He was seated His disciples came to Him. Then He opened His mouth and taught them, saying: " Blessed are the poor in spirit, For theirs is the kingdom of heaven. Blessed are those who mourn, For they shall be comforted.</a:t>
            </a:r>
          </a:p>
        </p:txBody>
      </p:sp>
    </p:spTree>
    <p:extLst>
      <p:ext uri="{BB962C8B-B14F-4D97-AF65-F5344CB8AC3E}">
        <p14:creationId xmlns:p14="http://schemas.microsoft.com/office/powerpoint/2010/main" val="61451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What are the Beatitudes? </a:t>
            </a:r>
          </a:p>
        </p:txBody>
      </p:sp>
      <p:sp>
        <p:nvSpPr>
          <p:cNvPr id="5" name="TextBox 4"/>
          <p:cNvSpPr txBox="1"/>
          <p:nvPr/>
        </p:nvSpPr>
        <p:spPr>
          <a:xfrm>
            <a:off x="169334" y="1989666"/>
            <a:ext cx="11853333" cy="1733936"/>
          </a:xfrm>
          <a:prstGeom prst="rect">
            <a:avLst/>
          </a:prstGeom>
          <a:noFill/>
        </p:spPr>
        <p:txBody>
          <a:bodyPr wrap="square" rtlCol="0">
            <a:spAutoFit/>
          </a:bodyPr>
          <a:lstStyle/>
          <a:p>
            <a:pPr marL="571494" marR="0" lvl="0" indent="-571494" algn="l" defTabSz="1015990" rtl="0" eaLnBrk="1" fontAlgn="auto" latinLnBrk="0" hangingPunct="1">
              <a:lnSpc>
                <a:spcPct val="100000"/>
              </a:lnSpc>
              <a:spcBef>
                <a:spcPts val="0"/>
              </a:spcBef>
              <a:spcAft>
                <a:spcPts val="0"/>
              </a:spcAft>
              <a:buClrTx/>
              <a:buSzTx/>
              <a:buFont typeface="+mj-lt"/>
              <a:buAutoNum type="arabicPeriod"/>
              <a:tabLst/>
              <a:defRPr/>
            </a:pPr>
            <a:r>
              <a:rPr kumimoji="0" lang="en-US" sz="3556"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They deal with the state of one’s heart.</a:t>
            </a:r>
          </a:p>
          <a:p>
            <a:pPr marL="571494" marR="0" lvl="0" indent="-571494" algn="l" defTabSz="1015990" rtl="0" eaLnBrk="1" fontAlgn="auto" latinLnBrk="0" hangingPunct="1">
              <a:lnSpc>
                <a:spcPct val="100000"/>
              </a:lnSpc>
              <a:spcBef>
                <a:spcPts val="0"/>
              </a:spcBef>
              <a:spcAft>
                <a:spcPts val="0"/>
              </a:spcAft>
              <a:buClrTx/>
              <a:buSzTx/>
              <a:buFont typeface="+mj-lt"/>
              <a:buAutoNum type="arabicPeriod"/>
              <a:tabLst/>
              <a:defRPr/>
            </a:pPr>
            <a:r>
              <a:rPr kumimoji="0" lang="en-US" sz="3556"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Man puts much emphasis on the outward, Jesus on the inward.</a:t>
            </a:r>
          </a:p>
        </p:txBody>
      </p:sp>
    </p:spTree>
    <p:extLst>
      <p:ext uri="{BB962C8B-B14F-4D97-AF65-F5344CB8AC3E}">
        <p14:creationId xmlns:p14="http://schemas.microsoft.com/office/powerpoint/2010/main" val="329886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The Term “Blessed”</a:t>
            </a:r>
          </a:p>
        </p:txBody>
      </p:sp>
      <p:sp>
        <p:nvSpPr>
          <p:cNvPr id="5" name="TextBox 4"/>
          <p:cNvSpPr txBox="1"/>
          <p:nvPr/>
        </p:nvSpPr>
        <p:spPr>
          <a:xfrm>
            <a:off x="169334" y="1989667"/>
            <a:ext cx="11853333" cy="639534"/>
          </a:xfrm>
          <a:prstGeom prst="rect">
            <a:avLst/>
          </a:prstGeom>
          <a:noFill/>
        </p:spPr>
        <p:txBody>
          <a:bodyPr wrap="square" rtlCol="0">
            <a:spAutoFit/>
          </a:bodyPr>
          <a:lstStyle/>
          <a:p>
            <a:pPr marL="571494" marR="0" lvl="0" indent="-571494" algn="l" defTabSz="1015990" rtl="0" eaLnBrk="1" fontAlgn="auto" latinLnBrk="0" hangingPunct="1">
              <a:lnSpc>
                <a:spcPct val="100000"/>
              </a:lnSpc>
              <a:spcBef>
                <a:spcPts val="0"/>
              </a:spcBef>
              <a:spcAft>
                <a:spcPts val="0"/>
              </a:spcAft>
              <a:buClrTx/>
              <a:buSzTx/>
              <a:buFont typeface="+mj-lt"/>
              <a:buAutoNum type="arabicPeriod"/>
              <a:tabLst/>
              <a:defRPr/>
            </a:pPr>
            <a:r>
              <a:rPr kumimoji="0" lang="en-US" sz="3556"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It is deeper than happy, it includes peace and contentment.</a:t>
            </a:r>
          </a:p>
        </p:txBody>
      </p:sp>
    </p:spTree>
    <p:extLst>
      <p:ext uri="{BB962C8B-B14F-4D97-AF65-F5344CB8AC3E}">
        <p14:creationId xmlns:p14="http://schemas.microsoft.com/office/powerpoint/2010/main" val="285888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Garamond" panose="02020404030301010803"/>
              <a:ea typeface="+mn-ea"/>
              <a:cs typeface="+mn-cs"/>
            </a:endParaRPr>
          </a:p>
        </p:txBody>
      </p:sp>
      <p:pic>
        <p:nvPicPr>
          <p:cNvPr id="3" name="Picture 2">
            <a:extLst>
              <a:ext uri="{FF2B5EF4-FFF2-40B4-BE49-F238E27FC236}">
                <a16:creationId xmlns:a16="http://schemas.microsoft.com/office/drawing/2014/main" id="{84A8694C-47E1-46C8-8604-772979C71B36}"/>
              </a:ext>
            </a:extLst>
          </p:cNvPr>
          <p:cNvPicPr>
            <a:picLocks noChangeAspect="1"/>
          </p:cNvPicPr>
          <p:nvPr/>
        </p:nvPicPr>
        <p:blipFill>
          <a:blip r:embed="rId3"/>
          <a:stretch>
            <a:fillRect/>
          </a:stretch>
        </p:blipFill>
        <p:spPr>
          <a:xfrm>
            <a:off x="408373" y="408373"/>
            <a:ext cx="11381173" cy="6054572"/>
          </a:xfrm>
          <a:prstGeom prst="rect">
            <a:avLst/>
          </a:prstGeom>
        </p:spPr>
      </p:pic>
    </p:spTree>
    <p:extLst>
      <p:ext uri="{BB962C8B-B14F-4D97-AF65-F5344CB8AC3E}">
        <p14:creationId xmlns:p14="http://schemas.microsoft.com/office/powerpoint/2010/main" val="153552701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5CDCE06-D1AE-48F8-8310-B6CCBEFC2119}"/>
              </a:ext>
            </a:extLst>
          </p:cNvPr>
          <p:cNvSpPr>
            <a:spLocks noGrp="1" noChangeArrowheads="1"/>
          </p:cNvSpPr>
          <p:nvPr>
            <p:ph type="title"/>
          </p:nvPr>
        </p:nvSpPr>
        <p:spPr>
          <a:xfrm>
            <a:off x="609600" y="381000"/>
            <a:ext cx="11049000" cy="990600"/>
          </a:xfrm>
        </p:spPr>
        <p:txBody>
          <a:bodyPr>
            <a:noAutofit/>
          </a:bodyPr>
          <a:lstStyle/>
          <a:p>
            <a:pPr algn="ctr">
              <a:spcBef>
                <a:spcPts val="1200"/>
              </a:spcBef>
            </a:pPr>
            <a:r>
              <a:rPr lang="en-US" altLang="en-US" sz="3600" dirty="0"/>
              <a:t>Objection: “You have heard that it was said…” refers to perversions of the Pharisees</a:t>
            </a:r>
          </a:p>
        </p:txBody>
      </p:sp>
      <p:sp>
        <p:nvSpPr>
          <p:cNvPr id="56323" name="Rectangle 3">
            <a:extLst>
              <a:ext uri="{FF2B5EF4-FFF2-40B4-BE49-F238E27FC236}">
                <a16:creationId xmlns:a16="http://schemas.microsoft.com/office/drawing/2014/main" id="{7203AEC4-EBB1-406E-8D34-6635EDB64125}"/>
              </a:ext>
            </a:extLst>
          </p:cNvPr>
          <p:cNvSpPr>
            <a:spLocks noGrp="1" noChangeArrowheads="1"/>
          </p:cNvSpPr>
          <p:nvPr>
            <p:ph idx="1"/>
          </p:nvPr>
        </p:nvSpPr>
        <p:spPr>
          <a:xfrm>
            <a:off x="838200" y="1600200"/>
            <a:ext cx="11049000" cy="4800600"/>
          </a:xfrm>
        </p:spPr>
        <p:txBody>
          <a:bodyPr>
            <a:normAutofit/>
          </a:bodyPr>
          <a:lstStyle/>
          <a:p>
            <a:pPr marL="0" indent="0">
              <a:spcBef>
                <a:spcPct val="70000"/>
              </a:spcBef>
              <a:buNone/>
            </a:pPr>
            <a:r>
              <a:rPr lang="en-US" altLang="en-US" sz="3200" b="1" dirty="0"/>
              <a:t>Matt 5:21</a:t>
            </a:r>
            <a:r>
              <a:rPr lang="en-US" altLang="en-US" sz="3200" i="1" dirty="0"/>
              <a:t>	</a:t>
            </a:r>
            <a:r>
              <a:rPr lang="en-US" altLang="en-US" sz="3200" b="1" i="1" dirty="0">
                <a:solidFill>
                  <a:srgbClr val="FF0000"/>
                </a:solidFill>
              </a:rPr>
              <a:t>You have heard that it was said to those of old, </a:t>
            </a:r>
            <a:r>
              <a:rPr lang="en-US" altLang="en-US" sz="3200" i="1" dirty="0"/>
              <a:t>‘You shall not murder</a:t>
            </a:r>
          </a:p>
          <a:p>
            <a:pPr marL="0" indent="0">
              <a:spcBef>
                <a:spcPct val="70000"/>
              </a:spcBef>
              <a:buNone/>
            </a:pPr>
            <a:r>
              <a:rPr lang="en-US" altLang="en-US" sz="3200" b="1" dirty="0"/>
              <a:t>Matt 5:27</a:t>
            </a:r>
            <a:r>
              <a:rPr lang="en-US" altLang="en-US" sz="3200" dirty="0"/>
              <a:t>	</a:t>
            </a:r>
            <a:r>
              <a:rPr lang="en-US" altLang="en-US" sz="3200" b="1" i="1" dirty="0">
                <a:solidFill>
                  <a:srgbClr val="FF0000"/>
                </a:solidFill>
              </a:rPr>
              <a:t>You have heard that it was said to those of old, </a:t>
            </a:r>
            <a:r>
              <a:rPr lang="en-US" altLang="en-US" sz="3200" i="1" dirty="0"/>
              <a:t>‘You shall not commit adultery</a:t>
            </a:r>
            <a:r>
              <a:rPr lang="en-US" altLang="en-US" sz="3200" dirty="0"/>
              <a:t>.’</a:t>
            </a:r>
          </a:p>
          <a:p>
            <a:pPr marL="0" indent="0">
              <a:spcBef>
                <a:spcPct val="70000"/>
              </a:spcBef>
              <a:buNone/>
            </a:pPr>
            <a:r>
              <a:rPr lang="en-US" altLang="en-US" sz="3200" b="1" dirty="0"/>
              <a:t>Matt 5:31</a:t>
            </a:r>
            <a:r>
              <a:rPr lang="en-US" altLang="en-US" sz="3200" i="1" dirty="0"/>
              <a:t>	</a:t>
            </a:r>
            <a:r>
              <a:rPr lang="en-US" altLang="en-US" sz="3200" b="1" i="1" dirty="0">
                <a:solidFill>
                  <a:srgbClr val="FF0000"/>
                </a:solidFill>
              </a:rPr>
              <a:t>Furthermore it has been said,</a:t>
            </a:r>
            <a:r>
              <a:rPr lang="en-US" altLang="en-US" sz="3200" i="1" dirty="0">
                <a:solidFill>
                  <a:srgbClr val="FF0000"/>
                </a:solidFill>
              </a:rPr>
              <a:t> </a:t>
            </a:r>
            <a:r>
              <a:rPr lang="en-US" altLang="en-US" sz="3200" i="1" dirty="0"/>
              <a:t>‘Whoever divorces his wife, let him give her a certificate of divorce.’</a:t>
            </a:r>
          </a:p>
          <a:p>
            <a:pPr marL="0" indent="0">
              <a:spcBef>
                <a:spcPct val="70000"/>
              </a:spcBef>
              <a:buNone/>
            </a:pPr>
            <a:r>
              <a:rPr lang="en-US" altLang="en-US" sz="3200" b="1" dirty="0"/>
              <a:t>Matt 5:33</a:t>
            </a:r>
            <a:r>
              <a:rPr lang="en-US" altLang="en-US" sz="3200" dirty="0"/>
              <a:t>	</a:t>
            </a:r>
            <a:r>
              <a:rPr lang="en-US" altLang="en-US" sz="3200" b="1" i="1" dirty="0">
                <a:solidFill>
                  <a:srgbClr val="FF0000"/>
                </a:solidFill>
              </a:rPr>
              <a:t>Again you have heard that it was said to those of old,</a:t>
            </a:r>
            <a:r>
              <a:rPr lang="en-US" altLang="en-US" sz="3200" b="1" i="1" dirty="0"/>
              <a:t> </a:t>
            </a:r>
            <a:r>
              <a:rPr lang="en-US" altLang="en-US" sz="3200" i="1" dirty="0"/>
              <a:t>‘You shall not swear falsely…</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barn(outVertical)">
                                      <p:cBhvr>
                                        <p:cTn id="7" dur="500"/>
                                        <p:tgtEl>
                                          <p:spTgt spid="563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56323">
                                            <p:txEl>
                                              <p:pRg st="0" end="0"/>
                                            </p:txEl>
                                          </p:spTgt>
                                        </p:tgtEl>
                                        <p:attrNameLst>
                                          <p:attrName>style.visibility</p:attrName>
                                        </p:attrNameLst>
                                      </p:cBhvr>
                                      <p:to>
                                        <p:strVal val="visible"/>
                                      </p:to>
                                    </p:set>
                                    <p:animEffect transition="in" filter="strips(downRight)">
                                      <p:cBhvr>
                                        <p:cTn id="12" dur="500"/>
                                        <p:tgtEl>
                                          <p:spTgt spid="5632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nodeType="clickEffect">
                                  <p:stCondLst>
                                    <p:cond delay="0"/>
                                  </p:stCondLst>
                                  <p:childTnLst>
                                    <p:set>
                                      <p:cBhvr>
                                        <p:cTn id="16" dur="1" fill="hold">
                                          <p:stCondLst>
                                            <p:cond delay="0"/>
                                          </p:stCondLst>
                                        </p:cTn>
                                        <p:tgtEl>
                                          <p:spTgt spid="56323">
                                            <p:txEl>
                                              <p:pRg st="1" end="1"/>
                                            </p:txEl>
                                          </p:spTgt>
                                        </p:tgtEl>
                                        <p:attrNameLst>
                                          <p:attrName>style.visibility</p:attrName>
                                        </p:attrNameLst>
                                      </p:cBhvr>
                                      <p:to>
                                        <p:strVal val="visible"/>
                                      </p:to>
                                    </p:set>
                                    <p:animEffect transition="in" filter="strips(downRight)">
                                      <p:cBhvr>
                                        <p:cTn id="17" dur="500"/>
                                        <p:tgtEl>
                                          <p:spTgt spid="5632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nodeType="clickEffect">
                                  <p:stCondLst>
                                    <p:cond delay="0"/>
                                  </p:stCondLst>
                                  <p:childTnLst>
                                    <p:set>
                                      <p:cBhvr>
                                        <p:cTn id="21" dur="1" fill="hold">
                                          <p:stCondLst>
                                            <p:cond delay="0"/>
                                          </p:stCondLst>
                                        </p:cTn>
                                        <p:tgtEl>
                                          <p:spTgt spid="56323">
                                            <p:txEl>
                                              <p:pRg st="2" end="2"/>
                                            </p:txEl>
                                          </p:spTgt>
                                        </p:tgtEl>
                                        <p:attrNameLst>
                                          <p:attrName>style.visibility</p:attrName>
                                        </p:attrNameLst>
                                      </p:cBhvr>
                                      <p:to>
                                        <p:strVal val="visible"/>
                                      </p:to>
                                    </p:set>
                                    <p:animEffect transition="in" filter="strips(downRight)">
                                      <p:cBhvr>
                                        <p:cTn id="22" dur="500"/>
                                        <p:tgtEl>
                                          <p:spTgt spid="5632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nodeType="clickEffect">
                                  <p:stCondLst>
                                    <p:cond delay="0"/>
                                  </p:stCondLst>
                                  <p:childTnLst>
                                    <p:set>
                                      <p:cBhvr>
                                        <p:cTn id="26" dur="1" fill="hold">
                                          <p:stCondLst>
                                            <p:cond delay="0"/>
                                          </p:stCondLst>
                                        </p:cTn>
                                        <p:tgtEl>
                                          <p:spTgt spid="56323">
                                            <p:txEl>
                                              <p:pRg st="3" end="3"/>
                                            </p:txEl>
                                          </p:spTgt>
                                        </p:tgtEl>
                                        <p:attrNameLst>
                                          <p:attrName>style.visibility</p:attrName>
                                        </p:attrNameLst>
                                      </p:cBhvr>
                                      <p:to>
                                        <p:strVal val="visible"/>
                                      </p:to>
                                    </p:set>
                                    <p:animEffect transition="in" filter="strips(downRight)">
                                      <p:cBhvr>
                                        <p:cTn id="27" dur="500"/>
                                        <p:tgtEl>
                                          <p:spTgt spid="563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9D4347B0-2507-4CC9-9F79-55BFD450C08B}"/>
              </a:ext>
            </a:extLst>
          </p:cNvPr>
          <p:cNvSpPr>
            <a:spLocks noGrp="1" noChangeArrowheads="1"/>
          </p:cNvSpPr>
          <p:nvPr>
            <p:ph type="title"/>
          </p:nvPr>
        </p:nvSpPr>
        <p:spPr>
          <a:xfrm>
            <a:off x="609600" y="228600"/>
            <a:ext cx="10972800" cy="1371600"/>
          </a:xfrm>
        </p:spPr>
        <p:txBody>
          <a:bodyPr>
            <a:normAutofit/>
          </a:bodyPr>
          <a:lstStyle/>
          <a:p>
            <a:pPr algn="ctr">
              <a:spcBef>
                <a:spcPts val="1200"/>
              </a:spcBef>
            </a:pPr>
            <a:r>
              <a:rPr lang="en-US" altLang="en-US" sz="3600" dirty="0"/>
              <a:t>Objection: “You have heard that it was said…” refers to perversions of the Pharisees</a:t>
            </a:r>
          </a:p>
        </p:txBody>
      </p:sp>
      <p:sp>
        <p:nvSpPr>
          <p:cNvPr id="194563" name="Rectangle 3">
            <a:extLst>
              <a:ext uri="{FF2B5EF4-FFF2-40B4-BE49-F238E27FC236}">
                <a16:creationId xmlns:a16="http://schemas.microsoft.com/office/drawing/2014/main" id="{1B72E946-15D9-4A41-AD2F-1F51EFD50DE2}"/>
              </a:ext>
            </a:extLst>
          </p:cNvPr>
          <p:cNvSpPr>
            <a:spLocks noGrp="1" noChangeArrowheads="1"/>
          </p:cNvSpPr>
          <p:nvPr>
            <p:ph idx="1"/>
          </p:nvPr>
        </p:nvSpPr>
        <p:spPr/>
        <p:txBody>
          <a:bodyPr>
            <a:normAutofit/>
          </a:bodyPr>
          <a:lstStyle/>
          <a:p>
            <a:r>
              <a:rPr lang="en-US" altLang="en-US" sz="3200" b="1" dirty="0"/>
              <a:t>The context:</a:t>
            </a:r>
          </a:p>
          <a:p>
            <a:r>
              <a:rPr lang="en-US" altLang="en-US" sz="3200" i="1" dirty="0"/>
              <a:t>And </a:t>
            </a:r>
            <a:r>
              <a:rPr lang="en-US" altLang="en-US" sz="3200" b="1" i="1" dirty="0">
                <a:solidFill>
                  <a:srgbClr val="FF0000"/>
                </a:solidFill>
              </a:rPr>
              <a:t>seeing the multitudes, </a:t>
            </a:r>
            <a:r>
              <a:rPr lang="en-US" altLang="en-US" sz="3200" i="1" dirty="0"/>
              <a:t>He went up on a mountain, and when He was seated His disciples came to Him. Then </a:t>
            </a:r>
            <a:r>
              <a:rPr lang="en-US" altLang="en-US" sz="3200" b="1" i="1" dirty="0">
                <a:solidFill>
                  <a:srgbClr val="FF0000"/>
                </a:solidFill>
              </a:rPr>
              <a:t>He opened His mouth and taught them, </a:t>
            </a:r>
            <a:r>
              <a:rPr lang="en-US" altLang="en-US" sz="3200" i="1" dirty="0"/>
              <a:t>saying: </a:t>
            </a:r>
            <a:r>
              <a:rPr lang="en-US" altLang="en-US" sz="3200" b="1" i="1" dirty="0"/>
              <a:t>Matthew 5:1-2</a:t>
            </a:r>
            <a:endParaRPr lang="en-US" altLang="en-US" sz="3200" b="1" dirty="0"/>
          </a:p>
        </p:txBody>
      </p:sp>
    </p:spTree>
  </p:cSld>
  <p:clrMapOvr>
    <a:masterClrMapping/>
  </p:clrMapOvr>
  <p:transition>
    <p:dissolv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a:extLst>
              <a:ext uri="{FF2B5EF4-FFF2-40B4-BE49-F238E27FC236}">
                <a16:creationId xmlns:a16="http://schemas.microsoft.com/office/drawing/2014/main" id="{D1F0F665-6C2C-4C33-8794-6D6CF9B702C1}"/>
              </a:ext>
            </a:extLst>
          </p:cNvPr>
          <p:cNvSpPr>
            <a:spLocks noGrp="1" noChangeArrowheads="1"/>
          </p:cNvSpPr>
          <p:nvPr>
            <p:ph type="title"/>
          </p:nvPr>
        </p:nvSpPr>
        <p:spPr>
          <a:xfrm>
            <a:off x="685800" y="228600"/>
            <a:ext cx="11049000" cy="1371600"/>
          </a:xfrm>
          <a:noFill/>
          <a:ln/>
        </p:spPr>
        <p:txBody>
          <a:bodyPr>
            <a:normAutofit/>
          </a:bodyPr>
          <a:lstStyle/>
          <a:p>
            <a:pPr algn="ctr">
              <a:spcBef>
                <a:spcPts val="1200"/>
              </a:spcBef>
            </a:pPr>
            <a:r>
              <a:rPr lang="en-US" altLang="en-US" sz="3600" dirty="0"/>
              <a:t>Objection: “You have heard that it was said…” refers to perversions of the Pharisees</a:t>
            </a:r>
          </a:p>
        </p:txBody>
      </p:sp>
      <p:sp>
        <p:nvSpPr>
          <p:cNvPr id="58371" name="Rectangle 3">
            <a:extLst>
              <a:ext uri="{FF2B5EF4-FFF2-40B4-BE49-F238E27FC236}">
                <a16:creationId xmlns:a16="http://schemas.microsoft.com/office/drawing/2014/main" id="{7058A7E9-32DA-46B0-9A6F-6F8903125C9D}"/>
              </a:ext>
            </a:extLst>
          </p:cNvPr>
          <p:cNvSpPr>
            <a:spLocks noGrp="1" noChangeArrowheads="1"/>
          </p:cNvSpPr>
          <p:nvPr>
            <p:ph idx="1"/>
          </p:nvPr>
        </p:nvSpPr>
        <p:spPr>
          <a:xfrm>
            <a:off x="533400" y="1825625"/>
            <a:ext cx="11201400" cy="4351338"/>
          </a:xfrm>
        </p:spPr>
        <p:txBody>
          <a:bodyPr>
            <a:normAutofit/>
          </a:bodyPr>
          <a:lstStyle/>
          <a:p>
            <a:r>
              <a:rPr lang="en-US" altLang="en-US" sz="3200" i="1" dirty="0"/>
              <a:t>Speaking to the educated Pharisees:</a:t>
            </a:r>
          </a:p>
          <a:p>
            <a:pPr marL="0" indent="0">
              <a:buNone/>
            </a:pPr>
            <a:endParaRPr lang="en-US" altLang="en-US" sz="3200" i="1" dirty="0"/>
          </a:p>
          <a:p>
            <a:r>
              <a:rPr lang="en-US" altLang="en-US" sz="3200" i="1" dirty="0"/>
              <a:t>But He said to them, </a:t>
            </a:r>
            <a:r>
              <a:rPr lang="en-US" altLang="en-US" sz="3200" b="1" i="1" dirty="0">
                <a:solidFill>
                  <a:srgbClr val="FF0000"/>
                </a:solidFill>
              </a:rPr>
              <a:t>“Have you not read </a:t>
            </a:r>
            <a:r>
              <a:rPr lang="en-US" altLang="en-US" sz="3200" i="1" dirty="0"/>
              <a:t>what David did when he was hungry, he and those who were with him: </a:t>
            </a:r>
            <a:r>
              <a:rPr lang="en-US" altLang="en-US" sz="3200" i="1" baseline="30000" dirty="0"/>
              <a:t>4</a:t>
            </a:r>
            <a:r>
              <a:rPr lang="en-US" altLang="en-US" sz="3200" i="1" dirty="0"/>
              <a:t> how he entered the house of God and ate the showbread which was not lawful for him to eat, nor for those who were with him, but only for the priests? </a:t>
            </a:r>
            <a:r>
              <a:rPr lang="en-US" altLang="en-US" sz="3200" i="1" baseline="30000" dirty="0"/>
              <a:t>5</a:t>
            </a:r>
            <a:r>
              <a:rPr lang="en-US" altLang="en-US" sz="3200" i="1" dirty="0"/>
              <a:t> </a:t>
            </a:r>
            <a:r>
              <a:rPr lang="en-US" altLang="en-US" sz="3200" b="1" i="1" dirty="0">
                <a:solidFill>
                  <a:srgbClr val="FF0000"/>
                </a:solidFill>
              </a:rPr>
              <a:t>Or have you not read </a:t>
            </a:r>
            <a:r>
              <a:rPr lang="en-US" altLang="en-US" sz="3200" i="1" dirty="0"/>
              <a:t>in the law that on the Sabbath the priests in the temple profane the Sabbath, and are blameless? </a:t>
            </a:r>
            <a:r>
              <a:rPr lang="en-US" altLang="en-US" sz="3200" b="1" dirty="0"/>
              <a:t>Matthew 12:3-5</a:t>
            </a:r>
            <a:endParaRPr lang="en-US" altLang="en-US" sz="3200" dirty="0"/>
          </a:p>
        </p:txBody>
      </p:sp>
    </p:spTree>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a:extLst>
              <a:ext uri="{FF2B5EF4-FFF2-40B4-BE49-F238E27FC236}">
                <a16:creationId xmlns:a16="http://schemas.microsoft.com/office/drawing/2014/main" id="{A9EEAEEE-72C8-4D3D-858C-795BF525515E}"/>
              </a:ext>
            </a:extLst>
          </p:cNvPr>
          <p:cNvSpPr>
            <a:spLocks noGrp="1" noChangeArrowheads="1"/>
          </p:cNvSpPr>
          <p:nvPr>
            <p:ph type="title"/>
          </p:nvPr>
        </p:nvSpPr>
        <p:spPr/>
        <p:txBody>
          <a:bodyPr/>
          <a:lstStyle/>
          <a:p>
            <a:r>
              <a:rPr lang="en-US" altLang="en-US"/>
              <a:t>Introduction</a:t>
            </a:r>
          </a:p>
        </p:txBody>
      </p:sp>
      <p:sp>
        <p:nvSpPr>
          <p:cNvPr id="6150" name="Rectangle 6">
            <a:extLst>
              <a:ext uri="{FF2B5EF4-FFF2-40B4-BE49-F238E27FC236}">
                <a16:creationId xmlns:a16="http://schemas.microsoft.com/office/drawing/2014/main" id="{50AD2387-30A6-488A-95E5-69C7F006522A}"/>
              </a:ext>
            </a:extLst>
          </p:cNvPr>
          <p:cNvSpPr>
            <a:spLocks noGrp="1" noChangeArrowheads="1"/>
          </p:cNvSpPr>
          <p:nvPr>
            <p:ph type="body" idx="1"/>
          </p:nvPr>
        </p:nvSpPr>
        <p:spPr/>
        <p:txBody>
          <a:bodyPr/>
          <a:lstStyle/>
          <a:p>
            <a:r>
              <a:rPr lang="en-US" altLang="en-US"/>
              <a:t>The greatest desire of God is that man experience genuine happiness.</a:t>
            </a:r>
          </a:p>
          <a:p>
            <a:r>
              <a:rPr lang="en-US" altLang="en-US"/>
              <a:t>Man’s happiness is still God’s primary objective </a:t>
            </a:r>
            <a:r>
              <a:rPr lang="en-US" altLang="en-US" sz="2800" b="0" i="1"/>
              <a:t>(John 14:26; Philippians 4:6-8; Revelation 7:16, 17)</a:t>
            </a:r>
          </a:p>
          <a:p>
            <a:r>
              <a:rPr lang="en-US" altLang="en-US" i="1"/>
              <a:t>God has revealed how happiness can be secured while living on earth.</a:t>
            </a:r>
          </a:p>
        </p:txBody>
      </p:sp>
      <p:sp>
        <p:nvSpPr>
          <p:cNvPr id="2" name="Rectangle 1">
            <a:extLst>
              <a:ext uri="{FF2B5EF4-FFF2-40B4-BE49-F238E27FC236}">
                <a16:creationId xmlns:a16="http://schemas.microsoft.com/office/drawing/2014/main" id="{F2A69716-0B0E-4680-98B7-E5A78D972DFE}"/>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50">
                                            <p:txEl>
                                              <p:pRg st="0" end="0"/>
                                            </p:txEl>
                                          </p:spTgt>
                                        </p:tgtEl>
                                        <p:attrNameLst>
                                          <p:attrName>style.visibility</p:attrName>
                                        </p:attrNameLst>
                                      </p:cBhvr>
                                      <p:to>
                                        <p:strVal val="visible"/>
                                      </p:to>
                                    </p:set>
                                    <p:anim calcmode="lin" valueType="num">
                                      <p:cBhvr>
                                        <p:cTn id="7" dur="500" fill="hold"/>
                                        <p:tgtEl>
                                          <p:spTgt spid="615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15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15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150">
                                            <p:txEl>
                                              <p:pRg st="1" end="1"/>
                                            </p:txEl>
                                          </p:spTgt>
                                        </p:tgtEl>
                                        <p:attrNameLst>
                                          <p:attrName>style.visibility</p:attrName>
                                        </p:attrNameLst>
                                      </p:cBhvr>
                                      <p:to>
                                        <p:strVal val="visible"/>
                                      </p:to>
                                    </p:set>
                                    <p:anim calcmode="lin" valueType="num">
                                      <p:cBhvr>
                                        <p:cTn id="14" dur="500" fill="hold"/>
                                        <p:tgtEl>
                                          <p:spTgt spid="615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15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15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150">
                                            <p:txEl>
                                              <p:pRg st="2" end="2"/>
                                            </p:txEl>
                                          </p:spTgt>
                                        </p:tgtEl>
                                        <p:attrNameLst>
                                          <p:attrName>style.visibility</p:attrName>
                                        </p:attrNameLst>
                                      </p:cBhvr>
                                      <p:to>
                                        <p:strVal val="visible"/>
                                      </p:to>
                                    </p:set>
                                    <p:anim calcmode="lin" valueType="num">
                                      <p:cBhvr>
                                        <p:cTn id="21" dur="500" fill="hold"/>
                                        <p:tgtEl>
                                          <p:spTgt spid="615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15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61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a:extLst>
              <a:ext uri="{FF2B5EF4-FFF2-40B4-BE49-F238E27FC236}">
                <a16:creationId xmlns:a16="http://schemas.microsoft.com/office/drawing/2014/main" id="{0F071352-59F0-4271-94C7-1BF020A272C1}"/>
              </a:ext>
            </a:extLst>
          </p:cNvPr>
          <p:cNvSpPr>
            <a:spLocks noGrp="1" noChangeArrowheads="1"/>
          </p:cNvSpPr>
          <p:nvPr>
            <p:ph type="title"/>
          </p:nvPr>
        </p:nvSpPr>
        <p:spPr>
          <a:xfrm>
            <a:off x="609600" y="457200"/>
            <a:ext cx="10972800" cy="990600"/>
          </a:xfrm>
          <a:noFill/>
          <a:ln/>
        </p:spPr>
        <p:txBody>
          <a:bodyPr>
            <a:noAutofit/>
          </a:bodyPr>
          <a:lstStyle/>
          <a:p>
            <a:pPr algn="ctr">
              <a:spcBef>
                <a:spcPts val="1200"/>
              </a:spcBef>
            </a:pPr>
            <a:r>
              <a:rPr lang="en-US" altLang="en-US" sz="3600" dirty="0"/>
              <a:t>Objection: “You have heard that it was said…” refers to perversions of the Pharisees</a:t>
            </a:r>
          </a:p>
        </p:txBody>
      </p:sp>
      <p:sp>
        <p:nvSpPr>
          <p:cNvPr id="149506" name="Rectangle 2">
            <a:extLst>
              <a:ext uri="{FF2B5EF4-FFF2-40B4-BE49-F238E27FC236}">
                <a16:creationId xmlns:a16="http://schemas.microsoft.com/office/drawing/2014/main" id="{86BEA6E7-416E-4CD7-AF12-E7D877477C31}"/>
              </a:ext>
            </a:extLst>
          </p:cNvPr>
          <p:cNvSpPr>
            <a:spLocks noGrp="1" noChangeArrowheads="1"/>
          </p:cNvSpPr>
          <p:nvPr>
            <p:ph idx="1"/>
          </p:nvPr>
        </p:nvSpPr>
        <p:spPr>
          <a:xfrm>
            <a:off x="609600" y="1825625"/>
            <a:ext cx="10972800" cy="4351338"/>
          </a:xfrm>
        </p:spPr>
        <p:txBody>
          <a:bodyPr>
            <a:normAutofit/>
          </a:bodyPr>
          <a:lstStyle/>
          <a:p>
            <a:r>
              <a:rPr lang="en-US" altLang="en-US" sz="3200" i="1" dirty="0"/>
              <a:t>Speaking to the educated Pharisees:</a:t>
            </a:r>
          </a:p>
          <a:p>
            <a:pPr marL="0" indent="0">
              <a:buNone/>
            </a:pPr>
            <a:endParaRPr lang="en-US" altLang="en-US" sz="3200" i="1" dirty="0"/>
          </a:p>
          <a:p>
            <a:r>
              <a:rPr lang="en-US" altLang="en-US" sz="3200" i="1" dirty="0"/>
              <a:t>And He answered and said to them, </a:t>
            </a:r>
            <a:r>
              <a:rPr lang="en-US" altLang="en-US" sz="3200" b="1" i="1" dirty="0">
                <a:solidFill>
                  <a:srgbClr val="FF0000"/>
                </a:solidFill>
              </a:rPr>
              <a:t>“Have you not read </a:t>
            </a:r>
            <a:r>
              <a:rPr lang="en-US" altLang="en-US" sz="3200" i="1" dirty="0"/>
              <a:t>that He who made them at the beginning ‘made them male and female,’ </a:t>
            </a:r>
            <a:r>
              <a:rPr lang="en-US" altLang="en-US" sz="3200" b="1" dirty="0"/>
              <a:t>Matthew 19:4</a:t>
            </a:r>
            <a:endParaRPr lang="en-US" altLang="en-US" sz="3200" dirty="0"/>
          </a:p>
        </p:txBody>
      </p:sp>
    </p:spTree>
  </p:cSld>
  <p:clrMapOvr>
    <a:masterClrMapping/>
  </p:clrMapOvr>
  <p:transition>
    <p:dissolv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a:extLst>
              <a:ext uri="{FF2B5EF4-FFF2-40B4-BE49-F238E27FC236}">
                <a16:creationId xmlns:a16="http://schemas.microsoft.com/office/drawing/2014/main" id="{7D6D7DA0-1FD4-42F2-BC9F-B256B738C763}"/>
              </a:ext>
            </a:extLst>
          </p:cNvPr>
          <p:cNvSpPr>
            <a:spLocks noGrp="1" noChangeArrowheads="1"/>
          </p:cNvSpPr>
          <p:nvPr>
            <p:ph type="title"/>
          </p:nvPr>
        </p:nvSpPr>
        <p:spPr>
          <a:xfrm>
            <a:off x="609600" y="228600"/>
            <a:ext cx="11049000" cy="1371600"/>
          </a:xfrm>
          <a:noFill/>
          <a:ln/>
        </p:spPr>
        <p:txBody>
          <a:bodyPr>
            <a:normAutofit/>
          </a:bodyPr>
          <a:lstStyle/>
          <a:p>
            <a:pPr algn="ctr">
              <a:spcBef>
                <a:spcPts val="1200"/>
              </a:spcBef>
            </a:pPr>
            <a:r>
              <a:rPr lang="en-US" altLang="en-US" sz="3600" dirty="0"/>
              <a:t>Objection: “You have heard that it was said…” refers to perversions of the Pharisees</a:t>
            </a:r>
          </a:p>
        </p:txBody>
      </p:sp>
      <p:sp>
        <p:nvSpPr>
          <p:cNvPr id="61443" name="Rectangle 3">
            <a:extLst>
              <a:ext uri="{FF2B5EF4-FFF2-40B4-BE49-F238E27FC236}">
                <a16:creationId xmlns:a16="http://schemas.microsoft.com/office/drawing/2014/main" id="{4BE06347-A216-465A-8013-368F8F0C35F9}"/>
              </a:ext>
            </a:extLst>
          </p:cNvPr>
          <p:cNvSpPr>
            <a:spLocks noGrp="1" noChangeArrowheads="1"/>
          </p:cNvSpPr>
          <p:nvPr>
            <p:ph idx="1"/>
          </p:nvPr>
        </p:nvSpPr>
        <p:spPr/>
        <p:txBody>
          <a:bodyPr>
            <a:normAutofit/>
          </a:bodyPr>
          <a:lstStyle/>
          <a:p>
            <a:r>
              <a:rPr lang="en-US" altLang="en-US" sz="3200" dirty="0"/>
              <a:t>Speaking to the educated Sadducees:</a:t>
            </a:r>
          </a:p>
          <a:p>
            <a:pPr marL="0" indent="0">
              <a:buNone/>
            </a:pPr>
            <a:endParaRPr lang="en-US" altLang="en-US" sz="3200" dirty="0"/>
          </a:p>
          <a:p>
            <a:r>
              <a:rPr lang="en-US" altLang="en-US" sz="3200" i="1" dirty="0"/>
              <a:t>For in the resurrection they neither marry nor are given in marriage, but are like angels of God in heaven. </a:t>
            </a:r>
            <a:r>
              <a:rPr lang="en-US" altLang="en-US" sz="3200" i="1" baseline="30000" dirty="0"/>
              <a:t>31</a:t>
            </a:r>
            <a:r>
              <a:rPr lang="en-US" altLang="en-US" sz="3200" i="1" dirty="0"/>
              <a:t> But concerning the resurrection of the dead, </a:t>
            </a:r>
            <a:r>
              <a:rPr lang="en-US" altLang="en-US" sz="3200" b="1" i="1" dirty="0">
                <a:solidFill>
                  <a:srgbClr val="FF0000"/>
                </a:solidFill>
              </a:rPr>
              <a:t>have you not read </a:t>
            </a:r>
            <a:r>
              <a:rPr lang="en-US" altLang="en-US" sz="3200" i="1" dirty="0"/>
              <a:t>what was spoken to you by God…? </a:t>
            </a:r>
            <a:r>
              <a:rPr lang="en-US" altLang="en-US" sz="3200" b="1" dirty="0"/>
              <a:t>Matthew 22:30-31</a:t>
            </a:r>
            <a:endParaRPr lang="en-US" altLang="en-US" sz="3200" dirty="0"/>
          </a:p>
        </p:txBody>
      </p:sp>
    </p:spTree>
  </p:cSld>
  <p:clrMapOvr>
    <a:masterClrMapping/>
  </p:clrMapOvr>
  <p:transition>
    <p:dissolv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3">
            <a:extLst>
              <a:ext uri="{FF2B5EF4-FFF2-40B4-BE49-F238E27FC236}">
                <a16:creationId xmlns:a16="http://schemas.microsoft.com/office/drawing/2014/main" id="{EF6DED7A-581E-4FAB-B79B-BC3405922F23}"/>
              </a:ext>
            </a:extLst>
          </p:cNvPr>
          <p:cNvSpPr>
            <a:spLocks noGrp="1" noChangeArrowheads="1"/>
          </p:cNvSpPr>
          <p:nvPr>
            <p:ph type="title"/>
          </p:nvPr>
        </p:nvSpPr>
        <p:spPr>
          <a:xfrm>
            <a:off x="609600" y="228600"/>
            <a:ext cx="10972800" cy="1371600"/>
          </a:xfrm>
          <a:noFill/>
          <a:ln/>
        </p:spPr>
        <p:txBody>
          <a:bodyPr>
            <a:normAutofit/>
          </a:bodyPr>
          <a:lstStyle/>
          <a:p>
            <a:pPr algn="ctr">
              <a:spcBef>
                <a:spcPts val="1200"/>
              </a:spcBef>
            </a:pPr>
            <a:r>
              <a:rPr lang="en-US" altLang="en-US" sz="3600" dirty="0"/>
              <a:t>Objection: “You have heard that it was said…” refers to perversions of the Pharisees</a:t>
            </a:r>
          </a:p>
        </p:txBody>
      </p:sp>
      <p:sp>
        <p:nvSpPr>
          <p:cNvPr id="150530" name="Rectangle 2">
            <a:extLst>
              <a:ext uri="{FF2B5EF4-FFF2-40B4-BE49-F238E27FC236}">
                <a16:creationId xmlns:a16="http://schemas.microsoft.com/office/drawing/2014/main" id="{2303843D-20B3-4B60-89CB-A120E1821617}"/>
              </a:ext>
            </a:extLst>
          </p:cNvPr>
          <p:cNvSpPr>
            <a:spLocks noGrp="1" noChangeArrowheads="1"/>
          </p:cNvSpPr>
          <p:nvPr>
            <p:ph idx="1"/>
          </p:nvPr>
        </p:nvSpPr>
        <p:spPr>
          <a:xfrm>
            <a:off x="609600" y="1676400"/>
            <a:ext cx="10972800" cy="4724400"/>
          </a:xfrm>
        </p:spPr>
        <p:txBody>
          <a:bodyPr>
            <a:normAutofit/>
          </a:bodyPr>
          <a:lstStyle/>
          <a:p>
            <a:pPr marL="0" indent="0">
              <a:buNone/>
            </a:pPr>
            <a:r>
              <a:rPr lang="en-US" altLang="en-US" sz="3200" dirty="0"/>
              <a:t>Speaking to the uneducated multitudes:</a:t>
            </a:r>
          </a:p>
          <a:p>
            <a:pPr>
              <a:buFont typeface="Wingdings" panose="05000000000000000000" pitchFamily="2" charset="2"/>
              <a:buChar char="§"/>
            </a:pPr>
            <a:r>
              <a:rPr lang="en-US" altLang="en-US" b="1" dirty="0"/>
              <a:t> </a:t>
            </a:r>
            <a:r>
              <a:rPr lang="en-US" altLang="en-US" sz="3200" b="1" dirty="0"/>
              <a:t>Matt 5:21</a:t>
            </a:r>
            <a:r>
              <a:rPr lang="en-US" altLang="en-US" sz="3200" i="1" dirty="0"/>
              <a:t> </a:t>
            </a:r>
            <a:r>
              <a:rPr lang="en-US" altLang="en-US" sz="3200" b="1" i="1" dirty="0">
                <a:solidFill>
                  <a:srgbClr val="FF0000"/>
                </a:solidFill>
              </a:rPr>
              <a:t>You have heard </a:t>
            </a:r>
            <a:r>
              <a:rPr lang="en-US" altLang="en-US" sz="3200" i="1" dirty="0"/>
              <a:t>that it was said to those of old, ‘You shall not murder</a:t>
            </a:r>
          </a:p>
          <a:p>
            <a:pPr>
              <a:buFont typeface="Wingdings" panose="05000000000000000000" pitchFamily="2" charset="2"/>
              <a:buChar char="§"/>
            </a:pPr>
            <a:r>
              <a:rPr lang="en-US" altLang="en-US" sz="3200" b="1" dirty="0"/>
              <a:t>Matt 5:27</a:t>
            </a:r>
            <a:r>
              <a:rPr lang="en-US" altLang="en-US" sz="3200" dirty="0"/>
              <a:t> </a:t>
            </a:r>
            <a:r>
              <a:rPr lang="en-US" altLang="en-US" sz="3200" b="1" i="1" dirty="0">
                <a:solidFill>
                  <a:srgbClr val="FF0000"/>
                </a:solidFill>
              </a:rPr>
              <a:t>You have heard </a:t>
            </a:r>
            <a:r>
              <a:rPr lang="en-US" altLang="en-US" sz="3200" i="1" dirty="0"/>
              <a:t>that it was said to those of old, ‘You shall not commit adultery.’</a:t>
            </a:r>
          </a:p>
          <a:p>
            <a:pPr>
              <a:buFont typeface="Wingdings" panose="05000000000000000000" pitchFamily="2" charset="2"/>
              <a:buChar char="§"/>
            </a:pPr>
            <a:r>
              <a:rPr lang="en-US" altLang="en-US" sz="3200" b="1" dirty="0"/>
              <a:t>Matt 5:31</a:t>
            </a:r>
            <a:r>
              <a:rPr lang="en-US" altLang="en-US" sz="3200" i="1" dirty="0"/>
              <a:t> </a:t>
            </a:r>
            <a:r>
              <a:rPr lang="en-US" altLang="en-US" sz="3200" b="1" i="1" dirty="0">
                <a:solidFill>
                  <a:srgbClr val="FF0000"/>
                </a:solidFill>
              </a:rPr>
              <a:t>Furthermore it has been said, </a:t>
            </a:r>
            <a:r>
              <a:rPr lang="en-US" altLang="en-US" sz="3200" i="1" dirty="0"/>
              <a:t>‘Whoever divorces his wife, let him give her a certificate of divorce.’</a:t>
            </a:r>
          </a:p>
          <a:p>
            <a:pPr>
              <a:buFont typeface="Wingdings" panose="05000000000000000000" pitchFamily="2" charset="2"/>
              <a:buChar char="§"/>
            </a:pPr>
            <a:r>
              <a:rPr lang="en-US" altLang="en-US" sz="3200" b="1" i="1" dirty="0"/>
              <a:t>Matt 5:33</a:t>
            </a:r>
            <a:r>
              <a:rPr lang="en-US" altLang="en-US" sz="3200" dirty="0"/>
              <a:t> </a:t>
            </a:r>
            <a:r>
              <a:rPr lang="en-US" altLang="en-US" sz="3200" b="1" i="1" dirty="0">
                <a:solidFill>
                  <a:srgbClr val="FF0000"/>
                </a:solidFill>
              </a:rPr>
              <a:t>Again you have heard </a:t>
            </a:r>
            <a:r>
              <a:rPr lang="en-US" altLang="en-US" sz="3200" i="1" dirty="0"/>
              <a:t>that it was said to those of old, ‘You shall not swear falsely…</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50530">
                                            <p:txEl>
                                              <p:pRg st="2" end="2"/>
                                            </p:txEl>
                                          </p:spTgt>
                                        </p:tgtEl>
                                        <p:attrNameLst>
                                          <p:attrName>style.visibility</p:attrName>
                                        </p:attrNameLst>
                                      </p:cBhvr>
                                      <p:to>
                                        <p:strVal val="visible"/>
                                      </p:to>
                                    </p:set>
                                    <p:animEffect transition="in" filter="strips(downRight)">
                                      <p:cBhvr>
                                        <p:cTn id="7" dur="500"/>
                                        <p:tgtEl>
                                          <p:spTgt spid="150530">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150530">
                                            <p:txEl>
                                              <p:pRg st="3" end="3"/>
                                            </p:txEl>
                                          </p:spTgt>
                                        </p:tgtEl>
                                        <p:attrNameLst>
                                          <p:attrName>style.visibility</p:attrName>
                                        </p:attrNameLst>
                                      </p:cBhvr>
                                      <p:to>
                                        <p:strVal val="visible"/>
                                      </p:to>
                                    </p:set>
                                    <p:animEffect transition="in" filter="strips(downRight)">
                                      <p:cBhvr>
                                        <p:cTn id="12" dur="500"/>
                                        <p:tgtEl>
                                          <p:spTgt spid="150530">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nodeType="clickEffect">
                                  <p:stCondLst>
                                    <p:cond delay="0"/>
                                  </p:stCondLst>
                                  <p:childTnLst>
                                    <p:set>
                                      <p:cBhvr>
                                        <p:cTn id="16" dur="1" fill="hold">
                                          <p:stCondLst>
                                            <p:cond delay="0"/>
                                          </p:stCondLst>
                                        </p:cTn>
                                        <p:tgtEl>
                                          <p:spTgt spid="150530">
                                            <p:txEl>
                                              <p:pRg st="4" end="4"/>
                                            </p:txEl>
                                          </p:spTgt>
                                        </p:tgtEl>
                                        <p:attrNameLst>
                                          <p:attrName>style.visibility</p:attrName>
                                        </p:attrNameLst>
                                      </p:cBhvr>
                                      <p:to>
                                        <p:strVal val="visible"/>
                                      </p:to>
                                    </p:set>
                                    <p:animEffect transition="in" filter="strips(downRight)">
                                      <p:cBhvr>
                                        <p:cTn id="17" dur="500"/>
                                        <p:tgtEl>
                                          <p:spTgt spid="1505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Rectangle 5">
            <a:extLst>
              <a:ext uri="{FF2B5EF4-FFF2-40B4-BE49-F238E27FC236}">
                <a16:creationId xmlns:a16="http://schemas.microsoft.com/office/drawing/2014/main" id="{9050F542-196A-47BD-9C70-0B544B8BDCA6}"/>
              </a:ext>
            </a:extLst>
          </p:cNvPr>
          <p:cNvSpPr>
            <a:spLocks noGrp="1" noChangeArrowheads="1"/>
          </p:cNvSpPr>
          <p:nvPr>
            <p:ph type="title"/>
          </p:nvPr>
        </p:nvSpPr>
        <p:spPr>
          <a:xfrm>
            <a:off x="609600" y="228600"/>
            <a:ext cx="10972800" cy="1371600"/>
          </a:xfrm>
          <a:noFill/>
          <a:ln/>
        </p:spPr>
        <p:txBody>
          <a:bodyPr>
            <a:normAutofit/>
          </a:bodyPr>
          <a:lstStyle/>
          <a:p>
            <a:pPr algn="ctr">
              <a:spcBef>
                <a:spcPts val="1200"/>
              </a:spcBef>
            </a:pPr>
            <a:r>
              <a:rPr lang="en-US" altLang="en-US" sz="3600" dirty="0"/>
              <a:t>Objection: “You have heard that it was said…” refers to perversions of the Pharisees</a:t>
            </a:r>
          </a:p>
        </p:txBody>
      </p:sp>
      <p:sp>
        <p:nvSpPr>
          <p:cNvPr id="63491" name="Rectangle 3">
            <a:extLst>
              <a:ext uri="{FF2B5EF4-FFF2-40B4-BE49-F238E27FC236}">
                <a16:creationId xmlns:a16="http://schemas.microsoft.com/office/drawing/2014/main" id="{78D9C3C8-222D-4D7B-8866-F5F97A37507C}"/>
              </a:ext>
            </a:extLst>
          </p:cNvPr>
          <p:cNvSpPr>
            <a:spLocks noGrp="1" noChangeArrowheads="1"/>
          </p:cNvSpPr>
          <p:nvPr>
            <p:ph idx="1"/>
          </p:nvPr>
        </p:nvSpPr>
        <p:spPr/>
        <p:txBody>
          <a:bodyPr>
            <a:normAutofit/>
          </a:bodyPr>
          <a:lstStyle/>
          <a:p>
            <a:r>
              <a:rPr lang="en-US" altLang="en-US" sz="3200" dirty="0"/>
              <a:t>Speaking to the educated and uneducated</a:t>
            </a:r>
          </a:p>
          <a:p>
            <a:pPr>
              <a:spcBef>
                <a:spcPct val="95000"/>
              </a:spcBef>
            </a:pPr>
            <a:r>
              <a:rPr lang="en-US" altLang="en-US" sz="3200" i="1" dirty="0"/>
              <a:t>Blessed is </a:t>
            </a:r>
            <a:r>
              <a:rPr lang="en-US" altLang="en-US" sz="3200" b="1" i="1" dirty="0">
                <a:solidFill>
                  <a:srgbClr val="FF0000"/>
                </a:solidFill>
              </a:rPr>
              <a:t>he who reads </a:t>
            </a:r>
            <a:r>
              <a:rPr lang="en-US" altLang="en-US" sz="3200" i="1" dirty="0"/>
              <a:t>and </a:t>
            </a:r>
            <a:r>
              <a:rPr lang="en-US" altLang="en-US" sz="3200" b="1" i="1" dirty="0">
                <a:solidFill>
                  <a:srgbClr val="FF0000"/>
                </a:solidFill>
              </a:rPr>
              <a:t>those who hear </a:t>
            </a:r>
            <a:r>
              <a:rPr lang="en-US" altLang="en-US" sz="3200" i="1" dirty="0"/>
              <a:t>the words of this prophecy, and keep those things which are written in it; for the time is near. </a:t>
            </a:r>
            <a:r>
              <a:rPr lang="en-US" altLang="en-US" sz="3200" b="1" dirty="0"/>
              <a:t>Revelation 1:3</a:t>
            </a:r>
            <a:endParaRPr lang="en-US" altLang="en-US" sz="3200" dirty="0"/>
          </a:p>
        </p:txBody>
      </p:sp>
    </p:spTree>
  </p:cSld>
  <p:clrMapOvr>
    <a:masterClrMapping/>
  </p:clrMapOvr>
  <p:transition>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9D38F86C-3896-4D08-9B43-59F17F76CB4C}"/>
              </a:ext>
            </a:extLst>
          </p:cNvPr>
          <p:cNvSpPr>
            <a:spLocks noGrp="1" noChangeArrowheads="1"/>
          </p:cNvSpPr>
          <p:nvPr>
            <p:ph type="title"/>
          </p:nvPr>
        </p:nvSpPr>
        <p:spPr/>
        <p:txBody>
          <a:bodyPr>
            <a:normAutofit/>
          </a:bodyPr>
          <a:lstStyle/>
          <a:p>
            <a:pPr algn="ctr">
              <a:spcBef>
                <a:spcPts val="1200"/>
              </a:spcBef>
            </a:pPr>
            <a:r>
              <a:rPr lang="en-US" altLang="en-US" sz="3600" dirty="0"/>
              <a:t>You have heard that it was said…</a:t>
            </a:r>
          </a:p>
        </p:txBody>
      </p:sp>
      <p:sp>
        <p:nvSpPr>
          <p:cNvPr id="66563" name="Rectangle 3">
            <a:extLst>
              <a:ext uri="{FF2B5EF4-FFF2-40B4-BE49-F238E27FC236}">
                <a16:creationId xmlns:a16="http://schemas.microsoft.com/office/drawing/2014/main" id="{2C576D4F-0742-4F0E-82D2-69ACFFEB5F1D}"/>
              </a:ext>
            </a:extLst>
          </p:cNvPr>
          <p:cNvSpPr>
            <a:spLocks noGrp="1" noChangeArrowheads="1"/>
          </p:cNvSpPr>
          <p:nvPr>
            <p:ph idx="1"/>
          </p:nvPr>
        </p:nvSpPr>
        <p:spPr/>
        <p:txBody>
          <a:bodyPr>
            <a:normAutofit/>
          </a:bodyPr>
          <a:lstStyle/>
          <a:p>
            <a:r>
              <a:rPr lang="en-US" altLang="en-US" sz="3200" i="1" dirty="0"/>
              <a:t>You have heard that it was said to those of old, </a:t>
            </a:r>
            <a:br>
              <a:rPr lang="en-US" altLang="en-US" sz="3200" i="1" dirty="0"/>
            </a:br>
            <a:r>
              <a:rPr lang="en-US" altLang="en-US" sz="3200" b="1" i="1" dirty="0">
                <a:solidFill>
                  <a:srgbClr val="FF0000"/>
                </a:solidFill>
              </a:rPr>
              <a:t>‘You shall not murder, </a:t>
            </a:r>
            <a:r>
              <a:rPr lang="en-US" altLang="en-US" sz="3200" i="1" dirty="0"/>
              <a:t>and whoever murders will </a:t>
            </a:r>
            <a:br>
              <a:rPr lang="en-US" altLang="en-US" sz="3200" i="1" dirty="0"/>
            </a:br>
            <a:r>
              <a:rPr lang="en-US" altLang="en-US" sz="3200" i="1" dirty="0"/>
              <a:t>be in danger of the judgment.’ </a:t>
            </a:r>
            <a:r>
              <a:rPr lang="en-US" altLang="en-US" sz="3200" i="1" baseline="30000" dirty="0"/>
              <a:t>22</a:t>
            </a:r>
            <a:r>
              <a:rPr lang="en-US" altLang="en-US" sz="3200" i="1" dirty="0"/>
              <a:t> But I say to you that whoever is angry with his brother without a cause shall be in danger of the judgment… </a:t>
            </a:r>
            <a:r>
              <a:rPr lang="en-US" altLang="en-US" sz="3200" b="1" dirty="0"/>
              <a:t>(Matthew 5:21-22a)</a:t>
            </a:r>
            <a:endParaRPr lang="en-US" altLang="en-US" sz="3200" dirty="0"/>
          </a:p>
          <a:p>
            <a:pPr>
              <a:spcBef>
                <a:spcPct val="65000"/>
              </a:spcBef>
            </a:pPr>
            <a:r>
              <a:rPr lang="en-US" altLang="en-US" sz="3200" b="1" i="1" dirty="0">
                <a:solidFill>
                  <a:srgbClr val="FF0000"/>
                </a:solidFill>
              </a:rPr>
              <a:t>You shall not murder.</a:t>
            </a:r>
            <a:r>
              <a:rPr lang="en-US" altLang="en-US" sz="3200" i="1" dirty="0">
                <a:solidFill>
                  <a:schemeClr val="folHlink"/>
                </a:solidFill>
              </a:rPr>
              <a:t> </a:t>
            </a:r>
            <a:r>
              <a:rPr lang="en-US" altLang="en-US" sz="3200" b="1" dirty="0"/>
              <a:t>Exodus 20:13</a:t>
            </a:r>
            <a:endParaRPr lang="en-US" altLang="en-US" sz="3200" dirty="0">
              <a:solidFill>
                <a:schemeClr val="folHlink"/>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dissolve">
                                      <p:cBhvr>
                                        <p:cTn id="7" dur="500"/>
                                        <p:tgtEl>
                                          <p:spTgt spid="665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dissolve">
                                      <p:cBhvr>
                                        <p:cTn id="12" dur="500"/>
                                        <p:tgtEl>
                                          <p:spTgt spid="665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8FB4BA43-EA78-4BFD-9F5E-C672EECC5BC2}"/>
              </a:ext>
            </a:extLst>
          </p:cNvPr>
          <p:cNvSpPr>
            <a:spLocks noGrp="1" noChangeArrowheads="1"/>
          </p:cNvSpPr>
          <p:nvPr>
            <p:ph type="title"/>
          </p:nvPr>
        </p:nvSpPr>
        <p:spPr>
          <a:xfrm>
            <a:off x="838200" y="669925"/>
            <a:ext cx="10515600" cy="701675"/>
          </a:xfrm>
        </p:spPr>
        <p:txBody>
          <a:bodyPr>
            <a:normAutofit/>
          </a:bodyPr>
          <a:lstStyle/>
          <a:p>
            <a:pPr algn="ctr">
              <a:spcBef>
                <a:spcPts val="1200"/>
              </a:spcBef>
            </a:pPr>
            <a:r>
              <a:rPr lang="en-US" altLang="en-US" sz="3600" dirty="0"/>
              <a:t>You have heard that it was said…</a:t>
            </a:r>
          </a:p>
        </p:txBody>
      </p:sp>
      <p:sp>
        <p:nvSpPr>
          <p:cNvPr id="195587" name="Rectangle 3">
            <a:extLst>
              <a:ext uri="{FF2B5EF4-FFF2-40B4-BE49-F238E27FC236}">
                <a16:creationId xmlns:a16="http://schemas.microsoft.com/office/drawing/2014/main" id="{D436B602-3B79-497D-9AAA-6F3F01A078CB}"/>
              </a:ext>
            </a:extLst>
          </p:cNvPr>
          <p:cNvSpPr>
            <a:spLocks noGrp="1" noChangeArrowheads="1"/>
          </p:cNvSpPr>
          <p:nvPr>
            <p:ph idx="1"/>
          </p:nvPr>
        </p:nvSpPr>
        <p:spPr>
          <a:xfrm>
            <a:off x="609600" y="1371600"/>
            <a:ext cx="11049000" cy="4800600"/>
          </a:xfrm>
        </p:spPr>
        <p:txBody>
          <a:bodyPr>
            <a:noAutofit/>
          </a:bodyPr>
          <a:lstStyle/>
          <a:p>
            <a:r>
              <a:rPr lang="en-US" altLang="en-US" sz="3200" i="1" dirty="0"/>
              <a:t>You have heard that it was said to those of old, </a:t>
            </a:r>
            <a:r>
              <a:rPr lang="en-US" altLang="en-US" sz="3200" b="1" i="1" dirty="0">
                <a:solidFill>
                  <a:srgbClr val="FF0000"/>
                </a:solidFill>
              </a:rPr>
              <a:t>‘You shall not murder, </a:t>
            </a:r>
            <a:r>
              <a:rPr lang="en-US" altLang="en-US" sz="3200" i="1" dirty="0"/>
              <a:t>and whoever murders will be in danger of the judgment.’ </a:t>
            </a:r>
            <a:r>
              <a:rPr lang="en-US" altLang="en-US" sz="3200" i="1" baseline="30000" dirty="0"/>
              <a:t>22</a:t>
            </a:r>
            <a:r>
              <a:rPr lang="en-US" altLang="en-US" sz="3200" i="1" dirty="0"/>
              <a:t> But I say to you that whoever is angry with his brother without a cause shall be in danger of the judgment… </a:t>
            </a:r>
            <a:r>
              <a:rPr lang="en-US" altLang="en-US" sz="3200" b="1" dirty="0"/>
              <a:t>Matthew 5:21-22</a:t>
            </a:r>
            <a:endParaRPr lang="en-US" altLang="en-US" sz="3200" i="1" dirty="0"/>
          </a:p>
          <a:p>
            <a:pPr>
              <a:spcBef>
                <a:spcPct val="65000"/>
              </a:spcBef>
            </a:pPr>
            <a:r>
              <a:rPr lang="en-US" altLang="en-US" sz="3200" i="1" dirty="0"/>
              <a:t>He who strikes a man so that </a:t>
            </a:r>
            <a:r>
              <a:rPr lang="en-US" altLang="en-US" sz="3200" b="1" i="1" dirty="0">
                <a:solidFill>
                  <a:srgbClr val="FF0000"/>
                </a:solidFill>
              </a:rPr>
              <a:t>he dies </a:t>
            </a:r>
            <a:r>
              <a:rPr lang="en-US" altLang="en-US" sz="3200" i="1" dirty="0"/>
              <a:t>shall surely be put to death… </a:t>
            </a:r>
            <a:r>
              <a:rPr lang="en-US" altLang="en-US" sz="3200" b="1" dirty="0"/>
              <a:t>Exodus 21:12-14</a:t>
            </a:r>
            <a:endParaRPr lang="en-US" altLang="en-US" sz="3200" dirty="0"/>
          </a:p>
          <a:p>
            <a:pPr>
              <a:spcBef>
                <a:spcPct val="65000"/>
              </a:spcBef>
            </a:pPr>
            <a:r>
              <a:rPr lang="en-US" altLang="en-US" sz="3200" b="1" i="1" dirty="0">
                <a:solidFill>
                  <a:srgbClr val="FF0000"/>
                </a:solidFill>
              </a:rPr>
              <a:t>Whoever kills </a:t>
            </a:r>
            <a:r>
              <a:rPr lang="en-US" altLang="en-US" sz="3200" i="1" dirty="0"/>
              <a:t>any man shall surely be put to death. </a:t>
            </a:r>
            <a:r>
              <a:rPr lang="en-US" altLang="en-US" sz="3200" b="1" dirty="0"/>
              <a:t>Leviticus 24:17</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5587">
                                            <p:txEl>
                                              <p:pRg st="1" end="1"/>
                                            </p:txEl>
                                          </p:spTgt>
                                        </p:tgtEl>
                                        <p:attrNameLst>
                                          <p:attrName>style.visibility</p:attrName>
                                        </p:attrNameLst>
                                      </p:cBhvr>
                                      <p:to>
                                        <p:strVal val="visible"/>
                                      </p:to>
                                    </p:set>
                                    <p:animEffect transition="in" filter="dissolve">
                                      <p:cBhvr>
                                        <p:cTn id="7" dur="500"/>
                                        <p:tgtEl>
                                          <p:spTgt spid="1955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5587">
                                            <p:txEl>
                                              <p:pRg st="2" end="2"/>
                                            </p:txEl>
                                          </p:spTgt>
                                        </p:tgtEl>
                                        <p:attrNameLst>
                                          <p:attrName>style.visibility</p:attrName>
                                        </p:attrNameLst>
                                      </p:cBhvr>
                                      <p:to>
                                        <p:strVal val="visible"/>
                                      </p:to>
                                    </p:set>
                                    <p:animEffect transition="in" filter="dissolve">
                                      <p:cBhvr>
                                        <p:cTn id="12" dur="500"/>
                                        <p:tgtEl>
                                          <p:spTgt spid="1955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108C9F52-3779-45F6-A1A4-1E498DAD41DC}"/>
              </a:ext>
            </a:extLst>
          </p:cNvPr>
          <p:cNvSpPr>
            <a:spLocks noGrp="1" noChangeArrowheads="1"/>
          </p:cNvSpPr>
          <p:nvPr>
            <p:ph type="title"/>
          </p:nvPr>
        </p:nvSpPr>
        <p:spPr>
          <a:xfrm>
            <a:off x="838200" y="685800"/>
            <a:ext cx="10515600" cy="609600"/>
          </a:xfrm>
        </p:spPr>
        <p:txBody>
          <a:bodyPr>
            <a:normAutofit/>
          </a:bodyPr>
          <a:lstStyle/>
          <a:p>
            <a:pPr algn="ctr">
              <a:spcBef>
                <a:spcPts val="1200"/>
              </a:spcBef>
            </a:pPr>
            <a:r>
              <a:rPr lang="en-US" altLang="en-US" sz="3600" dirty="0"/>
              <a:t>You have heard that it was said…</a:t>
            </a:r>
          </a:p>
        </p:txBody>
      </p:sp>
      <p:sp>
        <p:nvSpPr>
          <p:cNvPr id="72707" name="Rectangle 3">
            <a:extLst>
              <a:ext uri="{FF2B5EF4-FFF2-40B4-BE49-F238E27FC236}">
                <a16:creationId xmlns:a16="http://schemas.microsoft.com/office/drawing/2014/main" id="{1C8B5756-A713-4722-A85C-3A4B4FDAE1D2}"/>
              </a:ext>
            </a:extLst>
          </p:cNvPr>
          <p:cNvSpPr>
            <a:spLocks noGrp="1" noChangeArrowheads="1"/>
          </p:cNvSpPr>
          <p:nvPr>
            <p:ph idx="1"/>
          </p:nvPr>
        </p:nvSpPr>
        <p:spPr>
          <a:xfrm>
            <a:off x="609600" y="1825625"/>
            <a:ext cx="11049000" cy="4351338"/>
          </a:xfrm>
        </p:spPr>
        <p:txBody>
          <a:bodyPr>
            <a:normAutofit/>
          </a:bodyPr>
          <a:lstStyle/>
          <a:p>
            <a:r>
              <a:rPr lang="en-US" altLang="en-US" sz="3200" i="1" dirty="0"/>
              <a:t>You have heard that it was said to those of old, </a:t>
            </a:r>
            <a:br>
              <a:rPr lang="en-US" altLang="en-US" sz="3200" i="1" dirty="0"/>
            </a:br>
            <a:r>
              <a:rPr lang="en-US" altLang="en-US" sz="3200" b="1" i="1" dirty="0">
                <a:solidFill>
                  <a:srgbClr val="FF0000"/>
                </a:solidFill>
              </a:rPr>
              <a:t>‘You shall not commit adultery.’</a:t>
            </a:r>
            <a:r>
              <a:rPr lang="en-US" altLang="en-US" sz="3200" b="1" i="1" baseline="30000" dirty="0">
                <a:solidFill>
                  <a:srgbClr val="FF0000"/>
                </a:solidFill>
              </a:rPr>
              <a:t> </a:t>
            </a:r>
            <a:r>
              <a:rPr lang="en-US" altLang="en-US" sz="3200" i="1" baseline="30000" dirty="0"/>
              <a:t>28</a:t>
            </a:r>
            <a:r>
              <a:rPr lang="en-US" altLang="en-US" sz="3200" i="1" dirty="0"/>
              <a:t> But I say to you that whoever looks at a woman to lust for her has already committed adultery with her in his heart. </a:t>
            </a:r>
            <a:r>
              <a:rPr lang="en-US" altLang="en-US" sz="3200" b="1" dirty="0"/>
              <a:t>Matthew 5:27-28</a:t>
            </a:r>
            <a:endParaRPr lang="en-US" altLang="en-US" sz="3200" dirty="0"/>
          </a:p>
          <a:p>
            <a:pPr>
              <a:spcBef>
                <a:spcPct val="90000"/>
              </a:spcBef>
            </a:pPr>
            <a:r>
              <a:rPr lang="en-US" altLang="en-US" sz="3200" b="1" i="1" dirty="0">
                <a:solidFill>
                  <a:srgbClr val="FF0000"/>
                </a:solidFill>
              </a:rPr>
              <a:t>You shall not commit adultery. </a:t>
            </a:r>
            <a:r>
              <a:rPr lang="en-US" altLang="en-US" sz="3200" b="1" dirty="0"/>
              <a:t>Exodus 20:14</a:t>
            </a:r>
            <a:endParaRPr lang="en-US" altLang="en-US" sz="3200" b="1" dirty="0">
              <a:solidFill>
                <a:srgbClr val="FF0000"/>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2707">
                                            <p:txEl>
                                              <p:pRg st="1" end="1"/>
                                            </p:txEl>
                                          </p:spTgt>
                                        </p:tgtEl>
                                        <p:attrNameLst>
                                          <p:attrName>style.visibility</p:attrName>
                                        </p:attrNameLst>
                                      </p:cBhvr>
                                      <p:to>
                                        <p:strVal val="visible"/>
                                      </p:to>
                                    </p:set>
                                    <p:animEffect transition="in" filter="dissolve">
                                      <p:cBhvr>
                                        <p:cTn id="7" dur="500"/>
                                        <p:tgtEl>
                                          <p:spTgt spid="727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2C546150-9C6D-41C3-A47F-6D9020057E07}"/>
              </a:ext>
            </a:extLst>
          </p:cNvPr>
          <p:cNvSpPr>
            <a:spLocks noGrp="1" noChangeArrowheads="1"/>
          </p:cNvSpPr>
          <p:nvPr>
            <p:ph type="title"/>
          </p:nvPr>
        </p:nvSpPr>
        <p:spPr>
          <a:xfrm>
            <a:off x="838200" y="681037"/>
            <a:ext cx="10515600" cy="842963"/>
          </a:xfrm>
        </p:spPr>
        <p:txBody>
          <a:bodyPr>
            <a:normAutofit/>
          </a:bodyPr>
          <a:lstStyle/>
          <a:p>
            <a:pPr algn="ctr">
              <a:spcBef>
                <a:spcPts val="1200"/>
              </a:spcBef>
            </a:pPr>
            <a:r>
              <a:rPr lang="en-US" altLang="en-US" sz="3600" dirty="0"/>
              <a:t>You have heard that it was said…</a:t>
            </a:r>
          </a:p>
        </p:txBody>
      </p:sp>
      <p:sp>
        <p:nvSpPr>
          <p:cNvPr id="155651" name="Rectangle 3">
            <a:extLst>
              <a:ext uri="{FF2B5EF4-FFF2-40B4-BE49-F238E27FC236}">
                <a16:creationId xmlns:a16="http://schemas.microsoft.com/office/drawing/2014/main" id="{F570EC7D-8FF8-454C-B2B2-1AC7379D3997}"/>
              </a:ext>
            </a:extLst>
          </p:cNvPr>
          <p:cNvSpPr>
            <a:spLocks noGrp="1" noChangeArrowheads="1"/>
          </p:cNvSpPr>
          <p:nvPr>
            <p:ph idx="1"/>
          </p:nvPr>
        </p:nvSpPr>
        <p:spPr>
          <a:xfrm>
            <a:off x="609600" y="1825625"/>
            <a:ext cx="11049000" cy="4351338"/>
          </a:xfrm>
        </p:spPr>
        <p:txBody>
          <a:bodyPr>
            <a:normAutofit/>
          </a:bodyPr>
          <a:lstStyle/>
          <a:p>
            <a:r>
              <a:rPr lang="en-US" altLang="en-US" sz="3200" i="1" dirty="0"/>
              <a:t>You have heard that it was said to those of old, </a:t>
            </a:r>
            <a:br>
              <a:rPr lang="en-US" altLang="en-US" sz="3200" i="1" dirty="0"/>
            </a:br>
            <a:r>
              <a:rPr lang="en-US" altLang="en-US" sz="3200" b="1" i="1" dirty="0">
                <a:solidFill>
                  <a:srgbClr val="FF0000"/>
                </a:solidFill>
              </a:rPr>
              <a:t>‘You shall not commit adultery.’</a:t>
            </a:r>
            <a:r>
              <a:rPr lang="en-US" altLang="en-US" sz="3200" b="1" i="1" baseline="30000" dirty="0">
                <a:solidFill>
                  <a:srgbClr val="FF0000"/>
                </a:solidFill>
              </a:rPr>
              <a:t> </a:t>
            </a:r>
            <a:r>
              <a:rPr lang="en-US" altLang="en-US" sz="3200" i="1" baseline="30000" dirty="0"/>
              <a:t>28</a:t>
            </a:r>
            <a:r>
              <a:rPr lang="en-US" altLang="en-US" sz="3200" i="1" dirty="0"/>
              <a:t> But I say to you that whoever looks at a woman to lust for her has already committed adultery with her in his heart.</a:t>
            </a:r>
            <a:r>
              <a:rPr lang="en-US" altLang="en-US" sz="3200" dirty="0"/>
              <a:t> </a:t>
            </a:r>
            <a:r>
              <a:rPr lang="en-US" altLang="en-US" sz="3200" b="1" dirty="0"/>
              <a:t>Matthew 5:27-28</a:t>
            </a:r>
            <a:endParaRPr lang="en-US" altLang="en-US" sz="3200" dirty="0"/>
          </a:p>
          <a:p>
            <a:pPr>
              <a:spcBef>
                <a:spcPct val="90000"/>
              </a:spcBef>
            </a:pPr>
            <a:r>
              <a:rPr lang="en-US" altLang="en-US" sz="3200" i="1" dirty="0"/>
              <a:t>The man who commits </a:t>
            </a:r>
            <a:r>
              <a:rPr lang="en-US" altLang="en-US" sz="3200" b="1" i="1" dirty="0">
                <a:solidFill>
                  <a:srgbClr val="FF0000"/>
                </a:solidFill>
              </a:rPr>
              <a:t>adultery</a:t>
            </a:r>
            <a:r>
              <a:rPr lang="en-US" altLang="en-US" sz="3200" i="1" dirty="0"/>
              <a:t> with another man’s </a:t>
            </a:r>
            <a:r>
              <a:rPr lang="en-US" altLang="en-US" sz="3200" b="1" i="1" dirty="0">
                <a:solidFill>
                  <a:srgbClr val="FF0000"/>
                </a:solidFill>
              </a:rPr>
              <a:t>wife</a:t>
            </a:r>
            <a:r>
              <a:rPr lang="en-US" altLang="en-US" sz="3200" i="1" dirty="0"/>
              <a:t>, he who commits adultery with his neighbor’s wife, the </a:t>
            </a:r>
            <a:r>
              <a:rPr lang="en-US" altLang="en-US" sz="3200" b="1" i="1" dirty="0">
                <a:solidFill>
                  <a:srgbClr val="FF0000"/>
                </a:solidFill>
              </a:rPr>
              <a:t>adulterer and the adulteress</a:t>
            </a:r>
            <a:r>
              <a:rPr lang="en-US" altLang="en-US" sz="3200" i="1" dirty="0"/>
              <a:t>, shall surely be </a:t>
            </a:r>
            <a:r>
              <a:rPr lang="en-US" altLang="en-US" sz="3200" b="1" i="1" dirty="0">
                <a:solidFill>
                  <a:srgbClr val="FF0000"/>
                </a:solidFill>
              </a:rPr>
              <a:t>put to death</a:t>
            </a:r>
            <a:r>
              <a:rPr lang="en-US" altLang="en-US" sz="3200" i="1" dirty="0"/>
              <a:t>. </a:t>
            </a:r>
            <a:r>
              <a:rPr lang="en-US" altLang="en-US" sz="3200" b="1" dirty="0"/>
              <a:t>Leviticus 20:10</a:t>
            </a:r>
            <a:endParaRPr lang="en-US" altLang="en-US" sz="3200" dirty="0"/>
          </a:p>
        </p:txBody>
      </p:sp>
    </p:spTree>
  </p:cSld>
  <p:clrMapOvr>
    <a:masterClrMapping/>
  </p:clrMapOvr>
  <p:transition>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0FC50AF5-E8F2-4EF3-A3BA-D34FEAF17792}"/>
              </a:ext>
            </a:extLst>
          </p:cNvPr>
          <p:cNvSpPr>
            <a:spLocks noGrp="1" noChangeArrowheads="1"/>
          </p:cNvSpPr>
          <p:nvPr>
            <p:ph type="title"/>
          </p:nvPr>
        </p:nvSpPr>
        <p:spPr>
          <a:xfrm>
            <a:off x="838200" y="681037"/>
            <a:ext cx="10515600" cy="842963"/>
          </a:xfrm>
        </p:spPr>
        <p:txBody>
          <a:bodyPr>
            <a:normAutofit/>
          </a:bodyPr>
          <a:lstStyle/>
          <a:p>
            <a:pPr algn="ctr">
              <a:spcBef>
                <a:spcPts val="1200"/>
              </a:spcBef>
            </a:pPr>
            <a:r>
              <a:rPr lang="en-US" altLang="en-US" sz="3600" dirty="0"/>
              <a:t>You have heard that it was said…</a:t>
            </a:r>
          </a:p>
        </p:txBody>
      </p:sp>
      <p:sp>
        <p:nvSpPr>
          <p:cNvPr id="179203" name="Rectangle 3">
            <a:extLst>
              <a:ext uri="{FF2B5EF4-FFF2-40B4-BE49-F238E27FC236}">
                <a16:creationId xmlns:a16="http://schemas.microsoft.com/office/drawing/2014/main" id="{4BD91C70-5175-447D-93E4-6CFAFFFB7999}"/>
              </a:ext>
            </a:extLst>
          </p:cNvPr>
          <p:cNvSpPr>
            <a:spLocks noGrp="1" noChangeArrowheads="1"/>
          </p:cNvSpPr>
          <p:nvPr>
            <p:ph idx="1"/>
          </p:nvPr>
        </p:nvSpPr>
        <p:spPr>
          <a:xfrm>
            <a:off x="609600" y="1825625"/>
            <a:ext cx="10972800" cy="4351338"/>
          </a:xfrm>
        </p:spPr>
        <p:txBody>
          <a:bodyPr/>
          <a:lstStyle/>
          <a:p>
            <a:r>
              <a:rPr lang="en-US" altLang="en-US" sz="3200" i="1" dirty="0"/>
              <a:t>You have heard that it was said, </a:t>
            </a:r>
            <a:r>
              <a:rPr lang="en-US" altLang="en-US" sz="3200" b="1" i="1" dirty="0">
                <a:solidFill>
                  <a:srgbClr val="FF0000"/>
                </a:solidFill>
              </a:rPr>
              <a:t>‘An eye for an eye and a tooth for a tooth.’ </a:t>
            </a:r>
            <a:r>
              <a:rPr lang="en-US" altLang="en-US" sz="3200" i="1" baseline="30000" dirty="0"/>
              <a:t>39</a:t>
            </a:r>
            <a:r>
              <a:rPr lang="en-US" altLang="en-US" sz="3200" i="1" dirty="0"/>
              <a:t> But I tell you not to resist an evil person. But whoever slaps you on your right cheek, turn the other to him also. </a:t>
            </a:r>
            <a:r>
              <a:rPr lang="en-US" altLang="en-US" sz="3200" i="1" baseline="30000" dirty="0"/>
              <a:t>40</a:t>
            </a:r>
            <a:r>
              <a:rPr lang="en-US" altLang="en-US" sz="3200" i="1" dirty="0"/>
              <a:t> If anyone wants to sue you and take away your tunic, let him have your cloak also. </a:t>
            </a:r>
            <a:r>
              <a:rPr lang="en-US" altLang="en-US" sz="3200" i="1" baseline="30000" dirty="0"/>
              <a:t>41 </a:t>
            </a:r>
            <a:r>
              <a:rPr lang="en-US" altLang="en-US" sz="3200" i="1" dirty="0"/>
              <a:t>And whoever compels you to go one mile, go with him two. </a:t>
            </a:r>
            <a:r>
              <a:rPr lang="en-US" altLang="en-US" sz="3200" b="1" dirty="0"/>
              <a:t>Matthew 5:38-41</a:t>
            </a:r>
            <a:br>
              <a:rPr lang="en-US" altLang="en-US" sz="3200" dirty="0"/>
            </a:br>
            <a:endParaRPr lang="en-US" altLang="en-US" sz="3200" dirty="0"/>
          </a:p>
        </p:txBody>
      </p:sp>
    </p:spTree>
  </p:cSld>
  <p:clrMapOvr>
    <a:masterClrMapping/>
  </p:clrMapOvr>
  <p:transition>
    <p:dissolv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41786D46-1492-46E3-B204-8C6DAF540693}"/>
              </a:ext>
            </a:extLst>
          </p:cNvPr>
          <p:cNvSpPr>
            <a:spLocks noGrp="1" noChangeArrowheads="1"/>
          </p:cNvSpPr>
          <p:nvPr>
            <p:ph type="title"/>
          </p:nvPr>
        </p:nvSpPr>
        <p:spPr>
          <a:xfrm>
            <a:off x="609600" y="457200"/>
            <a:ext cx="10972800" cy="873126"/>
          </a:xfrm>
        </p:spPr>
        <p:txBody>
          <a:bodyPr>
            <a:normAutofit/>
          </a:bodyPr>
          <a:lstStyle/>
          <a:p>
            <a:pPr algn="ctr">
              <a:spcBef>
                <a:spcPts val="1200"/>
              </a:spcBef>
            </a:pPr>
            <a:r>
              <a:rPr lang="en-US" altLang="en-US" sz="3600" dirty="0"/>
              <a:t>You have heard that it was said…</a:t>
            </a:r>
          </a:p>
        </p:txBody>
      </p:sp>
      <p:sp>
        <p:nvSpPr>
          <p:cNvPr id="92163" name="Rectangle 3">
            <a:extLst>
              <a:ext uri="{FF2B5EF4-FFF2-40B4-BE49-F238E27FC236}">
                <a16:creationId xmlns:a16="http://schemas.microsoft.com/office/drawing/2014/main" id="{70C2F951-55F8-4328-95CF-5BE3D8DB8498}"/>
              </a:ext>
            </a:extLst>
          </p:cNvPr>
          <p:cNvSpPr>
            <a:spLocks noGrp="1" noChangeArrowheads="1"/>
          </p:cNvSpPr>
          <p:nvPr>
            <p:ph idx="1"/>
          </p:nvPr>
        </p:nvSpPr>
        <p:spPr>
          <a:xfrm>
            <a:off x="609600" y="1447800"/>
            <a:ext cx="11125200" cy="4953000"/>
          </a:xfrm>
        </p:spPr>
        <p:txBody>
          <a:bodyPr>
            <a:noAutofit/>
          </a:bodyPr>
          <a:lstStyle/>
          <a:p>
            <a:r>
              <a:rPr lang="en-US" altLang="en-US" sz="3200" i="1" dirty="0"/>
              <a:t>You have heard that it was said, </a:t>
            </a:r>
            <a:r>
              <a:rPr lang="en-US" altLang="en-US" sz="3200" dirty="0">
                <a:solidFill>
                  <a:srgbClr val="FF0000"/>
                </a:solidFill>
              </a:rPr>
              <a:t>‘An eye for an eye and a tooth for a tooth.’ </a:t>
            </a:r>
            <a:r>
              <a:rPr lang="en-US" altLang="en-US" sz="3200" b="1" dirty="0"/>
              <a:t>Matthew 5:38-41</a:t>
            </a:r>
            <a:endParaRPr lang="en-US" altLang="en-US" sz="3200" dirty="0">
              <a:solidFill>
                <a:schemeClr val="folHlink"/>
              </a:solidFill>
            </a:endParaRPr>
          </a:p>
          <a:p>
            <a:pPr>
              <a:spcBef>
                <a:spcPct val="85000"/>
              </a:spcBef>
            </a:pPr>
            <a:r>
              <a:rPr lang="en-US" altLang="en-US" sz="3200" i="1" dirty="0"/>
              <a:t>If a man causes disfigurement of his neighbor, as he has done, so shall it be done to him — </a:t>
            </a:r>
            <a:r>
              <a:rPr lang="en-US" altLang="en-US" sz="3200" i="1" baseline="30000" dirty="0"/>
              <a:t>20</a:t>
            </a:r>
            <a:r>
              <a:rPr lang="en-US" altLang="en-US" sz="3200" i="1" dirty="0"/>
              <a:t> fracture for fracture, </a:t>
            </a:r>
            <a:r>
              <a:rPr lang="en-US" altLang="en-US" sz="3200" b="1" i="1" dirty="0">
                <a:solidFill>
                  <a:srgbClr val="FF0000"/>
                </a:solidFill>
              </a:rPr>
              <a:t>eye for eye, tooth for tooth;</a:t>
            </a:r>
            <a:r>
              <a:rPr lang="en-US" altLang="en-US" sz="3200" i="1" dirty="0"/>
              <a:t> as he has caused disfigurement of a man, so shall it be done to him.</a:t>
            </a:r>
            <a:r>
              <a:rPr lang="en-US" altLang="en-US" sz="3200" dirty="0"/>
              <a:t> </a:t>
            </a:r>
            <a:r>
              <a:rPr lang="en-US" altLang="en-US" sz="3200" b="1" dirty="0"/>
              <a:t>Leviticus 24:19-20</a:t>
            </a:r>
            <a:endParaRPr lang="en-US" altLang="en-US" sz="3200" dirty="0"/>
          </a:p>
          <a:p>
            <a:pPr>
              <a:spcBef>
                <a:spcPct val="85000"/>
              </a:spcBef>
            </a:pPr>
            <a:r>
              <a:rPr lang="en-US" altLang="en-US" sz="3200" b="1" i="1" dirty="0"/>
              <a:t>Exodus 21:22-25,  Deut. 19:15-21</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Effect transition="in" filter="strips(downLeft)">
                                      <p:cBhvr>
                                        <p:cTn id="7" dur="500"/>
                                        <p:tgtEl>
                                          <p:spTgt spid="921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92163">
                                            <p:txEl>
                                              <p:pRg st="1" end="1"/>
                                            </p:txEl>
                                          </p:spTgt>
                                        </p:tgtEl>
                                        <p:attrNameLst>
                                          <p:attrName>style.visibility</p:attrName>
                                        </p:attrNameLst>
                                      </p:cBhvr>
                                      <p:to>
                                        <p:strVal val="visible"/>
                                      </p:to>
                                    </p:set>
                                    <p:animEffect transition="in" filter="strips(downLeft)">
                                      <p:cBhvr>
                                        <p:cTn id="12" dur="500"/>
                                        <p:tgtEl>
                                          <p:spTgt spid="921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92163">
                                            <p:txEl>
                                              <p:pRg st="2" end="2"/>
                                            </p:txEl>
                                          </p:spTgt>
                                        </p:tgtEl>
                                        <p:attrNameLst>
                                          <p:attrName>style.visibility</p:attrName>
                                        </p:attrNameLst>
                                      </p:cBhvr>
                                      <p:to>
                                        <p:strVal val="visible"/>
                                      </p:to>
                                    </p:set>
                                    <p:animEffect transition="in" filter="strips(downLeft)">
                                      <p:cBhvr>
                                        <p:cTn id="17" dur="500"/>
                                        <p:tgtEl>
                                          <p:spTgt spid="921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6">
            <a:extLst>
              <a:ext uri="{FF2B5EF4-FFF2-40B4-BE49-F238E27FC236}">
                <a16:creationId xmlns:a16="http://schemas.microsoft.com/office/drawing/2014/main" id="{C1DACD81-7773-47F7-81EF-E557A8A0A577}"/>
              </a:ext>
            </a:extLst>
          </p:cNvPr>
          <p:cNvSpPr>
            <a:spLocks noGrp="1" noChangeArrowheads="1"/>
          </p:cNvSpPr>
          <p:nvPr>
            <p:ph type="title"/>
          </p:nvPr>
        </p:nvSpPr>
        <p:spPr/>
        <p:txBody>
          <a:bodyPr/>
          <a:lstStyle/>
          <a:p>
            <a:r>
              <a:rPr lang="en-US" altLang="en-US"/>
              <a:t>“Blessed” </a:t>
            </a:r>
            <a:r>
              <a:rPr lang="en-US" altLang="en-US" sz="4400">
                <a:latin typeface="Times New Roman" panose="02020603050405020304" pitchFamily="18" charset="0"/>
              </a:rPr>
              <a:t>(</a:t>
            </a:r>
            <a:r>
              <a:rPr lang="el-GR" altLang="en-US" sz="4400">
                <a:latin typeface="Times New Roman" panose="02020603050405020304" pitchFamily="18" charset="0"/>
              </a:rPr>
              <a:t>μαχάριος</a:t>
            </a:r>
            <a:r>
              <a:rPr lang="en-US" altLang="en-US" sz="4400">
                <a:latin typeface="Times New Roman" panose="02020603050405020304" pitchFamily="18" charset="0"/>
              </a:rPr>
              <a:t>)</a:t>
            </a:r>
            <a:endParaRPr lang="el-GR" altLang="en-US" sz="4400">
              <a:latin typeface="Times New Roman" panose="02020603050405020304" pitchFamily="18" charset="0"/>
            </a:endParaRPr>
          </a:p>
        </p:txBody>
      </p:sp>
      <p:sp>
        <p:nvSpPr>
          <p:cNvPr id="8199" name="Rectangle 7">
            <a:extLst>
              <a:ext uri="{FF2B5EF4-FFF2-40B4-BE49-F238E27FC236}">
                <a16:creationId xmlns:a16="http://schemas.microsoft.com/office/drawing/2014/main" id="{6C4CC055-5D68-49DD-B1AD-AD972535549E}"/>
              </a:ext>
            </a:extLst>
          </p:cNvPr>
          <p:cNvSpPr>
            <a:spLocks noGrp="1" noChangeArrowheads="1"/>
          </p:cNvSpPr>
          <p:nvPr>
            <p:ph type="body" idx="1"/>
          </p:nvPr>
        </p:nvSpPr>
        <p:spPr/>
        <p:txBody>
          <a:bodyPr/>
          <a:lstStyle/>
          <a:p>
            <a:r>
              <a:rPr lang="en-US" altLang="en-US"/>
              <a:t>Incorporates the meaning of wholeness, joy, well-being, and, total peace/tranquility of spirit; an inner-satisfaction expressed by our Lord in John 14:27.</a:t>
            </a:r>
          </a:p>
        </p:txBody>
      </p:sp>
      <p:sp>
        <p:nvSpPr>
          <p:cNvPr id="4" name="Rectangle 3">
            <a:extLst>
              <a:ext uri="{FF2B5EF4-FFF2-40B4-BE49-F238E27FC236}">
                <a16:creationId xmlns:a16="http://schemas.microsoft.com/office/drawing/2014/main" id="{CA2759B4-FB1B-4580-9A86-86E5D36AE29C}"/>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199">
                                            <p:txEl>
                                              <p:pRg st="0" end="0"/>
                                            </p:txEl>
                                          </p:spTgt>
                                        </p:tgtEl>
                                        <p:attrNameLst>
                                          <p:attrName>style.visibility</p:attrName>
                                        </p:attrNameLst>
                                      </p:cBhvr>
                                      <p:to>
                                        <p:strVal val="visible"/>
                                      </p:to>
                                    </p:set>
                                    <p:anim calcmode="lin" valueType="num">
                                      <p:cBhvr>
                                        <p:cTn id="7" dur="500" fill="hold"/>
                                        <p:tgtEl>
                                          <p:spTgt spid="81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19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1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50A2F3AB-D708-43F6-86DB-FEB1E005E7D2}"/>
              </a:ext>
            </a:extLst>
          </p:cNvPr>
          <p:cNvSpPr>
            <a:spLocks noGrp="1" noChangeArrowheads="1"/>
          </p:cNvSpPr>
          <p:nvPr>
            <p:ph type="title"/>
          </p:nvPr>
        </p:nvSpPr>
        <p:spPr>
          <a:xfrm>
            <a:off x="838200" y="533400"/>
            <a:ext cx="10515600" cy="685800"/>
          </a:xfrm>
        </p:spPr>
        <p:txBody>
          <a:bodyPr>
            <a:normAutofit/>
          </a:bodyPr>
          <a:lstStyle/>
          <a:p>
            <a:pPr algn="ctr">
              <a:spcBef>
                <a:spcPts val="1200"/>
              </a:spcBef>
            </a:pPr>
            <a:r>
              <a:rPr lang="en-US" altLang="en-US" sz="3600" dirty="0"/>
              <a:t>You have heard that it was said…</a:t>
            </a:r>
          </a:p>
        </p:txBody>
      </p:sp>
      <p:sp>
        <p:nvSpPr>
          <p:cNvPr id="82947" name="Rectangle 3">
            <a:extLst>
              <a:ext uri="{FF2B5EF4-FFF2-40B4-BE49-F238E27FC236}">
                <a16:creationId xmlns:a16="http://schemas.microsoft.com/office/drawing/2014/main" id="{BAC55FC0-0153-4BC0-91C8-9B6409BAE935}"/>
              </a:ext>
            </a:extLst>
          </p:cNvPr>
          <p:cNvSpPr>
            <a:spLocks noGrp="1" noChangeArrowheads="1"/>
          </p:cNvSpPr>
          <p:nvPr>
            <p:ph idx="1"/>
          </p:nvPr>
        </p:nvSpPr>
        <p:spPr>
          <a:xfrm>
            <a:off x="609600" y="1295400"/>
            <a:ext cx="11049000" cy="5029200"/>
          </a:xfrm>
        </p:spPr>
        <p:txBody>
          <a:bodyPr>
            <a:normAutofit/>
          </a:bodyPr>
          <a:lstStyle/>
          <a:p>
            <a:pPr>
              <a:spcBef>
                <a:spcPct val="90000"/>
              </a:spcBef>
            </a:pPr>
            <a:r>
              <a:rPr lang="en-US" altLang="en-US" sz="3200" i="1" dirty="0"/>
              <a:t>Again you have heard that it was said to those of old, </a:t>
            </a:r>
            <a:r>
              <a:rPr lang="en-US" altLang="en-US" sz="3200" b="1" i="1" dirty="0">
                <a:solidFill>
                  <a:srgbClr val="FF0000"/>
                </a:solidFill>
              </a:rPr>
              <a:t>‘You shall not swear falsely, </a:t>
            </a:r>
            <a:r>
              <a:rPr lang="en-US" altLang="en-US" sz="3200" i="1" dirty="0"/>
              <a:t>but shall perform your oaths to the Lord.’ </a:t>
            </a:r>
            <a:r>
              <a:rPr lang="en-US" altLang="en-US" sz="3200" i="1" baseline="30000" dirty="0"/>
              <a:t>34</a:t>
            </a:r>
            <a:r>
              <a:rPr lang="en-US" altLang="en-US" sz="3200" i="1" dirty="0"/>
              <a:t> But I say to you, do not swear at all…</a:t>
            </a:r>
            <a:r>
              <a:rPr lang="en-US" altLang="en-US" sz="3200" b="1" i="1" dirty="0"/>
              <a:t> </a:t>
            </a:r>
            <a:r>
              <a:rPr lang="en-US" altLang="en-US" sz="3600" b="1" dirty="0"/>
              <a:t>Matthew 5:33-34</a:t>
            </a:r>
            <a:endParaRPr lang="en-US" altLang="en-US" sz="3600" dirty="0"/>
          </a:p>
          <a:p>
            <a:pPr>
              <a:spcBef>
                <a:spcPct val="90000"/>
              </a:spcBef>
            </a:pPr>
            <a:r>
              <a:rPr lang="en-US" altLang="en-US" sz="3200" i="1" dirty="0"/>
              <a:t>And </a:t>
            </a:r>
            <a:r>
              <a:rPr lang="en-US" altLang="en-US" sz="3200" b="1" i="1" dirty="0">
                <a:solidFill>
                  <a:srgbClr val="FF0000"/>
                </a:solidFill>
              </a:rPr>
              <a:t>you shall not swear by My name falsely, </a:t>
            </a:r>
            <a:r>
              <a:rPr lang="en-US" altLang="en-US" sz="3200" i="1" dirty="0"/>
              <a:t>nor shall you profane the name of your God: I am the Lord. </a:t>
            </a:r>
            <a:r>
              <a:rPr lang="en-US" altLang="en-US" sz="3600" b="1" dirty="0"/>
              <a:t>Leviticus 19:12</a:t>
            </a:r>
            <a:endParaRPr lang="en-US" altLang="en-US" sz="3600" dirty="0"/>
          </a:p>
          <a:p>
            <a:pPr>
              <a:spcBef>
                <a:spcPct val="90000"/>
              </a:spcBef>
            </a:pPr>
            <a:r>
              <a:rPr lang="en-US" altLang="en-US" sz="3600" b="1" i="1" dirty="0"/>
              <a:t>Num. 30:1-5,  Deut. 10:20, 23:21-23</a:t>
            </a:r>
            <a:endParaRPr lang="en-US" altLang="en-US" sz="3600" b="1"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Effect transition="in" filter="dissolve">
                                      <p:cBhvr>
                                        <p:cTn id="7" dur="500"/>
                                        <p:tgtEl>
                                          <p:spTgt spid="829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2947">
                                            <p:txEl>
                                              <p:pRg st="1" end="1"/>
                                            </p:txEl>
                                          </p:spTgt>
                                        </p:tgtEl>
                                        <p:attrNameLst>
                                          <p:attrName>style.visibility</p:attrName>
                                        </p:attrNameLst>
                                      </p:cBhvr>
                                      <p:to>
                                        <p:strVal val="visible"/>
                                      </p:to>
                                    </p:set>
                                    <p:animEffect transition="in" filter="dissolve">
                                      <p:cBhvr>
                                        <p:cTn id="12" dur="500"/>
                                        <p:tgtEl>
                                          <p:spTgt spid="829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82947">
                                            <p:txEl>
                                              <p:pRg st="2" end="2"/>
                                            </p:txEl>
                                          </p:spTgt>
                                        </p:tgtEl>
                                        <p:attrNameLst>
                                          <p:attrName>style.visibility</p:attrName>
                                        </p:attrNameLst>
                                      </p:cBhvr>
                                      <p:to>
                                        <p:strVal val="visible"/>
                                      </p:to>
                                    </p:set>
                                    <p:animEffect transition="in" filter="strips(downRight)">
                                      <p:cBhvr>
                                        <p:cTn id="17" dur="500"/>
                                        <p:tgtEl>
                                          <p:spTgt spid="829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030E437A-CD6E-47DC-A19F-3DAC32F0E275}"/>
              </a:ext>
            </a:extLst>
          </p:cNvPr>
          <p:cNvSpPr>
            <a:spLocks noGrp="1" noChangeArrowheads="1"/>
          </p:cNvSpPr>
          <p:nvPr>
            <p:ph type="title"/>
          </p:nvPr>
        </p:nvSpPr>
        <p:spPr>
          <a:xfrm>
            <a:off x="838200" y="681037"/>
            <a:ext cx="10515600" cy="766763"/>
          </a:xfrm>
        </p:spPr>
        <p:txBody>
          <a:bodyPr>
            <a:normAutofit/>
          </a:bodyPr>
          <a:lstStyle/>
          <a:p>
            <a:pPr algn="ctr">
              <a:spcBef>
                <a:spcPts val="1200"/>
              </a:spcBef>
            </a:pPr>
            <a:r>
              <a:rPr lang="en-US" altLang="en-US" sz="3600" dirty="0"/>
              <a:t>You have heard that it was said…</a:t>
            </a:r>
          </a:p>
        </p:txBody>
      </p:sp>
      <p:sp>
        <p:nvSpPr>
          <p:cNvPr id="100355" name="Rectangle 3">
            <a:extLst>
              <a:ext uri="{FF2B5EF4-FFF2-40B4-BE49-F238E27FC236}">
                <a16:creationId xmlns:a16="http://schemas.microsoft.com/office/drawing/2014/main" id="{7659FC89-1A49-400C-956F-D3D966D52CB1}"/>
              </a:ext>
            </a:extLst>
          </p:cNvPr>
          <p:cNvSpPr>
            <a:spLocks noGrp="1" noChangeArrowheads="1"/>
          </p:cNvSpPr>
          <p:nvPr>
            <p:ph idx="1"/>
          </p:nvPr>
        </p:nvSpPr>
        <p:spPr>
          <a:xfrm>
            <a:off x="609600" y="1825625"/>
            <a:ext cx="11125200" cy="4351338"/>
          </a:xfrm>
        </p:spPr>
        <p:txBody>
          <a:bodyPr/>
          <a:lstStyle/>
          <a:p>
            <a:r>
              <a:rPr lang="en-US" altLang="en-US" sz="3200" i="1" dirty="0"/>
              <a:t>You have heard that it was said, </a:t>
            </a:r>
            <a:r>
              <a:rPr lang="en-US" altLang="en-US" sz="3200" b="1" i="1" dirty="0">
                <a:solidFill>
                  <a:srgbClr val="FF0000"/>
                </a:solidFill>
              </a:rPr>
              <a:t>‘You shall love your neighbor and hate your enemy.’</a:t>
            </a:r>
            <a:r>
              <a:rPr lang="en-US" altLang="en-US" sz="3200" i="1" dirty="0"/>
              <a:t> </a:t>
            </a:r>
            <a:r>
              <a:rPr lang="en-US" altLang="en-US" sz="3200" i="1" baseline="30000" dirty="0"/>
              <a:t>44</a:t>
            </a:r>
            <a:r>
              <a:rPr lang="en-US" altLang="en-US" sz="3200" i="1" dirty="0"/>
              <a:t> But I say to you, love your enemies, bless those who curse you, do good to those who hate you, and pray for those who spitefully use you and persecute you, </a:t>
            </a:r>
            <a:r>
              <a:rPr lang="en-US" altLang="en-US" sz="3200" i="1" baseline="30000" dirty="0"/>
              <a:t>45</a:t>
            </a:r>
            <a:r>
              <a:rPr lang="en-US" altLang="en-US" sz="3200" i="1" dirty="0"/>
              <a:t> that you may be sons of your Father in heaven; for He makes His sun rise on the evil and on the good, and sends rain on the just and on the unjust. </a:t>
            </a:r>
            <a:r>
              <a:rPr lang="en-US" altLang="en-US" sz="3200" b="1" i="1" dirty="0"/>
              <a:t> </a:t>
            </a:r>
            <a:r>
              <a:rPr lang="en-US" altLang="en-US" b="1" dirty="0"/>
              <a:t>Matthew 5:43-45</a:t>
            </a:r>
            <a:endParaRPr lang="en-US" altLang="en-US" dirty="0"/>
          </a:p>
        </p:txBody>
      </p:sp>
    </p:spTree>
  </p:cSld>
  <p:clrMapOvr>
    <a:masterClrMapping/>
  </p:clrMapOvr>
  <p:transition>
    <p:dissolv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8F64DFF0-AFC0-4B9F-92A9-618A2D402141}"/>
              </a:ext>
            </a:extLst>
          </p:cNvPr>
          <p:cNvSpPr>
            <a:spLocks noGrp="1" noChangeArrowheads="1"/>
          </p:cNvSpPr>
          <p:nvPr>
            <p:ph type="title"/>
          </p:nvPr>
        </p:nvSpPr>
        <p:spPr>
          <a:xfrm>
            <a:off x="838200" y="762000"/>
            <a:ext cx="10515600" cy="685800"/>
          </a:xfrm>
        </p:spPr>
        <p:txBody>
          <a:bodyPr>
            <a:normAutofit/>
          </a:bodyPr>
          <a:lstStyle/>
          <a:p>
            <a:pPr algn="ctr">
              <a:spcBef>
                <a:spcPts val="1200"/>
              </a:spcBef>
            </a:pPr>
            <a:r>
              <a:rPr lang="en-US" altLang="en-US" sz="3600" dirty="0"/>
              <a:t>You have heard that it was said…</a:t>
            </a:r>
          </a:p>
        </p:txBody>
      </p:sp>
      <p:sp>
        <p:nvSpPr>
          <p:cNvPr id="182275" name="Rectangle 3">
            <a:extLst>
              <a:ext uri="{FF2B5EF4-FFF2-40B4-BE49-F238E27FC236}">
                <a16:creationId xmlns:a16="http://schemas.microsoft.com/office/drawing/2014/main" id="{88A4522D-4D17-4802-8090-4E3E9A818BA4}"/>
              </a:ext>
            </a:extLst>
          </p:cNvPr>
          <p:cNvSpPr>
            <a:spLocks noGrp="1" noChangeArrowheads="1"/>
          </p:cNvSpPr>
          <p:nvPr>
            <p:ph idx="1"/>
          </p:nvPr>
        </p:nvSpPr>
        <p:spPr>
          <a:xfrm>
            <a:off x="609600" y="1825625"/>
            <a:ext cx="10972800" cy="4351338"/>
          </a:xfrm>
        </p:spPr>
        <p:txBody>
          <a:bodyPr>
            <a:normAutofit/>
          </a:bodyPr>
          <a:lstStyle/>
          <a:p>
            <a:r>
              <a:rPr lang="en-US" altLang="en-US" sz="3200" i="1" dirty="0"/>
              <a:t>You have heard that it was said, </a:t>
            </a:r>
            <a:r>
              <a:rPr lang="en-US" altLang="en-US" sz="3200" b="1" i="1" dirty="0">
                <a:solidFill>
                  <a:srgbClr val="FF0000"/>
                </a:solidFill>
              </a:rPr>
              <a:t>‘You shall love your neighbor and hate your enemy.’ </a:t>
            </a:r>
            <a:r>
              <a:rPr lang="en-US" altLang="en-US" sz="3200" b="1" dirty="0"/>
              <a:t>Matthew 5:43-45</a:t>
            </a:r>
            <a:endParaRPr lang="en-US" altLang="en-US" sz="3200" baseline="30000" dirty="0"/>
          </a:p>
          <a:p>
            <a:pPr>
              <a:spcBef>
                <a:spcPct val="95000"/>
              </a:spcBef>
            </a:pPr>
            <a:r>
              <a:rPr lang="en-US" altLang="en-US" sz="3200" i="1" dirty="0"/>
              <a:t>You shall not take vengeance, nor bear any grudge against the children of your people, </a:t>
            </a:r>
            <a:r>
              <a:rPr lang="en-US" altLang="en-US" sz="3200" b="1" i="1" dirty="0">
                <a:solidFill>
                  <a:srgbClr val="FF0000"/>
                </a:solidFill>
              </a:rPr>
              <a:t>but you shall love your neighbor </a:t>
            </a:r>
            <a:r>
              <a:rPr lang="en-US" altLang="en-US" sz="3200" i="1" dirty="0"/>
              <a:t>as yourself: I am the Lord. </a:t>
            </a:r>
            <a:r>
              <a:rPr lang="en-US" altLang="en-US" sz="3200" b="1" dirty="0"/>
              <a:t>Leviticus 19:18</a:t>
            </a:r>
            <a:endParaRPr lang="en-US" altLang="en-US" sz="3200" baseline="30000" dirty="0"/>
          </a:p>
        </p:txBody>
      </p:sp>
    </p:spTree>
  </p:cSld>
  <p:clrMapOvr>
    <a:masterClrMapping/>
  </p:clrMapOvr>
  <p:transition>
    <p:dissolv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8D67C3A0-C37E-46BA-8F3E-AF58F4CD41F7}"/>
              </a:ext>
            </a:extLst>
          </p:cNvPr>
          <p:cNvSpPr>
            <a:spLocks noGrp="1" noChangeArrowheads="1"/>
          </p:cNvSpPr>
          <p:nvPr>
            <p:ph type="title"/>
          </p:nvPr>
        </p:nvSpPr>
        <p:spPr>
          <a:xfrm>
            <a:off x="838200" y="838201"/>
            <a:ext cx="10515600" cy="762000"/>
          </a:xfrm>
        </p:spPr>
        <p:txBody>
          <a:bodyPr>
            <a:normAutofit/>
          </a:bodyPr>
          <a:lstStyle/>
          <a:p>
            <a:pPr algn="ctr">
              <a:spcBef>
                <a:spcPts val="1200"/>
              </a:spcBef>
            </a:pPr>
            <a:r>
              <a:rPr lang="en-US" altLang="en-US" sz="3600" dirty="0"/>
              <a:t>You have heard that it was said…</a:t>
            </a:r>
          </a:p>
        </p:txBody>
      </p:sp>
      <p:sp>
        <p:nvSpPr>
          <p:cNvPr id="183299" name="Rectangle 3">
            <a:extLst>
              <a:ext uri="{FF2B5EF4-FFF2-40B4-BE49-F238E27FC236}">
                <a16:creationId xmlns:a16="http://schemas.microsoft.com/office/drawing/2014/main" id="{6AE71D8F-2B34-4B0B-8D2A-8E0C58B926A4}"/>
              </a:ext>
            </a:extLst>
          </p:cNvPr>
          <p:cNvSpPr>
            <a:spLocks noGrp="1" noChangeArrowheads="1"/>
          </p:cNvSpPr>
          <p:nvPr>
            <p:ph idx="1"/>
          </p:nvPr>
        </p:nvSpPr>
        <p:spPr>
          <a:xfrm>
            <a:off x="609600" y="1825625"/>
            <a:ext cx="10972800" cy="4351338"/>
          </a:xfrm>
        </p:spPr>
        <p:txBody>
          <a:bodyPr/>
          <a:lstStyle/>
          <a:p>
            <a:r>
              <a:rPr lang="en-US" altLang="en-US" sz="3200" i="1" dirty="0"/>
              <a:t>You have heard that it was said, </a:t>
            </a:r>
            <a:r>
              <a:rPr lang="en-US" altLang="en-US" sz="3200" b="1" i="1" dirty="0">
                <a:solidFill>
                  <a:srgbClr val="FF0000"/>
                </a:solidFill>
              </a:rPr>
              <a:t>‘You shall love your neighbor and hate your enemy.’ </a:t>
            </a:r>
            <a:r>
              <a:rPr lang="en-US" altLang="en-US" sz="3200" b="1" dirty="0"/>
              <a:t>Matthew 5:43-45</a:t>
            </a:r>
            <a:br>
              <a:rPr lang="en-US" altLang="en-US" sz="3200" i="1" dirty="0"/>
            </a:br>
            <a:endParaRPr lang="en-US" altLang="en-US" sz="3200" i="1" dirty="0"/>
          </a:p>
          <a:p>
            <a:r>
              <a:rPr lang="en-US" altLang="en-US" sz="3200" i="1" dirty="0"/>
              <a:t>An Ammonite or Moabite shall not enter the assembly of the Lord… </a:t>
            </a:r>
            <a:r>
              <a:rPr lang="en-US" altLang="en-US" sz="3200" b="1" i="1" dirty="0">
                <a:solidFill>
                  <a:srgbClr val="FF0000"/>
                </a:solidFill>
              </a:rPr>
              <a:t>You shall not seek their peace nor their prosperity all your days forever. </a:t>
            </a:r>
            <a:br>
              <a:rPr lang="en-US" altLang="en-US" sz="3200" i="1" dirty="0">
                <a:solidFill>
                  <a:schemeClr val="folHlink"/>
                </a:solidFill>
              </a:rPr>
            </a:br>
            <a:r>
              <a:rPr lang="en-US" altLang="en-US" sz="3200" i="1" baseline="30000" dirty="0"/>
              <a:t>7</a:t>
            </a:r>
            <a:r>
              <a:rPr lang="en-US" altLang="en-US" sz="3200" i="1" dirty="0"/>
              <a:t> You shall not abhor an Edomite, for he is your brother. You shall not abhor an Egyptian, because you were an alien in his land.</a:t>
            </a:r>
            <a:r>
              <a:rPr lang="en-US" altLang="en-US" sz="3200" dirty="0"/>
              <a:t> </a:t>
            </a:r>
            <a:r>
              <a:rPr lang="en-US" altLang="en-US" sz="3200" b="1" dirty="0"/>
              <a:t>Deuteronomy 23:3-7</a:t>
            </a:r>
          </a:p>
          <a:p>
            <a:pPr marL="0" indent="0">
              <a:buNone/>
            </a:pPr>
            <a:endParaRPr lang="en-US" altLang="en-US" dirty="0"/>
          </a:p>
        </p:txBody>
      </p:sp>
    </p:spTree>
  </p:cSld>
  <p:clrMapOvr>
    <a:masterClrMapping/>
  </p:clrMapOvr>
  <p:transition>
    <p:dissolv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5E44AB02-2200-4838-9BED-98F9C74DD309}"/>
              </a:ext>
            </a:extLst>
          </p:cNvPr>
          <p:cNvSpPr>
            <a:spLocks noGrp="1" noChangeArrowheads="1"/>
          </p:cNvSpPr>
          <p:nvPr>
            <p:ph type="title"/>
          </p:nvPr>
        </p:nvSpPr>
        <p:spPr>
          <a:xfrm>
            <a:off x="838200" y="762000"/>
            <a:ext cx="10515600" cy="914400"/>
          </a:xfrm>
        </p:spPr>
        <p:txBody>
          <a:bodyPr>
            <a:normAutofit/>
          </a:bodyPr>
          <a:lstStyle/>
          <a:p>
            <a:pPr algn="ctr">
              <a:spcBef>
                <a:spcPts val="1200"/>
              </a:spcBef>
            </a:pPr>
            <a:r>
              <a:rPr lang="en-US" altLang="en-US" sz="3600" dirty="0"/>
              <a:t>You have heard that it was said…</a:t>
            </a:r>
          </a:p>
        </p:txBody>
      </p:sp>
      <p:sp>
        <p:nvSpPr>
          <p:cNvPr id="186371" name="Rectangle 3">
            <a:extLst>
              <a:ext uri="{FF2B5EF4-FFF2-40B4-BE49-F238E27FC236}">
                <a16:creationId xmlns:a16="http://schemas.microsoft.com/office/drawing/2014/main" id="{0A5B83C6-8330-44FB-ABAF-0B2883D289FB}"/>
              </a:ext>
            </a:extLst>
          </p:cNvPr>
          <p:cNvSpPr>
            <a:spLocks noGrp="1" noChangeArrowheads="1"/>
          </p:cNvSpPr>
          <p:nvPr>
            <p:ph idx="1"/>
          </p:nvPr>
        </p:nvSpPr>
        <p:spPr>
          <a:xfrm>
            <a:off x="609600" y="1676400"/>
            <a:ext cx="11049000" cy="4038600"/>
          </a:xfrm>
        </p:spPr>
        <p:txBody>
          <a:bodyPr/>
          <a:lstStyle/>
          <a:p>
            <a:r>
              <a:rPr lang="en-US" altLang="en-US" sz="3200" i="1" dirty="0"/>
              <a:t>You have heard that it was said, </a:t>
            </a:r>
            <a:r>
              <a:rPr lang="en-US" altLang="en-US" sz="3200" b="1" i="1" dirty="0">
                <a:solidFill>
                  <a:srgbClr val="FF0000"/>
                </a:solidFill>
              </a:rPr>
              <a:t>‘You shall love your neighbor and hate your enemy.’</a:t>
            </a:r>
            <a:r>
              <a:rPr lang="en-US" altLang="en-US" sz="3200" i="1" dirty="0"/>
              <a:t> </a:t>
            </a:r>
            <a:r>
              <a:rPr lang="en-US" altLang="en-US" sz="3200" b="1" dirty="0"/>
              <a:t>Matthew 5:43-45</a:t>
            </a:r>
            <a:endParaRPr lang="en-US" altLang="en-US" sz="3200" b="1" baseline="30000" dirty="0"/>
          </a:p>
          <a:p>
            <a:pPr>
              <a:spcBef>
                <a:spcPct val="95000"/>
              </a:spcBef>
            </a:pPr>
            <a:r>
              <a:rPr lang="en-US" altLang="en-US" sz="3200" i="1" dirty="0"/>
              <a:t>Also </a:t>
            </a:r>
            <a:r>
              <a:rPr lang="en-US" altLang="en-US" sz="3200" b="1" i="1" dirty="0">
                <a:solidFill>
                  <a:srgbClr val="FF0000"/>
                </a:solidFill>
              </a:rPr>
              <a:t>you shall destroy all the peoples </a:t>
            </a:r>
            <a:r>
              <a:rPr lang="en-US" altLang="en-US" sz="3200" i="1" dirty="0"/>
              <a:t>whom the Lord your God delivers over to you; </a:t>
            </a:r>
            <a:r>
              <a:rPr lang="en-US" altLang="en-US" sz="3200" b="1" i="1" dirty="0">
                <a:solidFill>
                  <a:srgbClr val="FF0000"/>
                </a:solidFill>
              </a:rPr>
              <a:t>your eye shall have no pity on them… </a:t>
            </a:r>
            <a:r>
              <a:rPr lang="en-US" altLang="en-US" sz="3200" b="1" i="1" dirty="0"/>
              <a:t>Deuteronomy 7:15-16</a:t>
            </a:r>
            <a:endParaRPr lang="en-US" altLang="en-US" sz="3200" i="1" dirty="0">
              <a:solidFill>
                <a:schemeClr val="folHlink"/>
              </a:solidFill>
            </a:endParaRPr>
          </a:p>
          <a:p>
            <a:pPr>
              <a:spcBef>
                <a:spcPct val="165000"/>
              </a:spcBef>
            </a:pPr>
            <a:endParaRPr lang="en-US" altLang="en-US" i="1"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6371">
                                            <p:txEl>
                                              <p:pRg st="1" end="1"/>
                                            </p:txEl>
                                          </p:spTgt>
                                        </p:tgtEl>
                                        <p:attrNameLst>
                                          <p:attrName>style.visibility</p:attrName>
                                        </p:attrNameLst>
                                      </p:cBhvr>
                                      <p:to>
                                        <p:strVal val="visible"/>
                                      </p:to>
                                    </p:set>
                                    <p:anim calcmode="lin" valueType="num">
                                      <p:cBhvr>
                                        <p:cTn id="7" dur="500" fill="hold"/>
                                        <p:tgtEl>
                                          <p:spTgt spid="186371">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86371">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863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BB7970BB-45BC-43EE-A5DC-CA5E90047C9D}"/>
              </a:ext>
            </a:extLst>
          </p:cNvPr>
          <p:cNvSpPr>
            <a:spLocks noGrp="1" noChangeArrowheads="1"/>
          </p:cNvSpPr>
          <p:nvPr>
            <p:ph type="title"/>
          </p:nvPr>
        </p:nvSpPr>
        <p:spPr>
          <a:xfrm>
            <a:off x="838200" y="365125"/>
            <a:ext cx="10515600" cy="930275"/>
          </a:xfrm>
        </p:spPr>
        <p:txBody>
          <a:bodyPr>
            <a:normAutofit/>
          </a:bodyPr>
          <a:lstStyle/>
          <a:p>
            <a:pPr algn="ctr">
              <a:spcBef>
                <a:spcPts val="1200"/>
              </a:spcBef>
            </a:pPr>
            <a:r>
              <a:rPr lang="en-US" altLang="en-US" sz="3600" dirty="0"/>
              <a:t>You have heard that it was said…</a:t>
            </a:r>
          </a:p>
        </p:txBody>
      </p:sp>
      <p:sp>
        <p:nvSpPr>
          <p:cNvPr id="187395" name="Rectangle 3">
            <a:extLst>
              <a:ext uri="{FF2B5EF4-FFF2-40B4-BE49-F238E27FC236}">
                <a16:creationId xmlns:a16="http://schemas.microsoft.com/office/drawing/2014/main" id="{24C59783-9DD3-4CEB-BB91-FA26A91554ED}"/>
              </a:ext>
            </a:extLst>
          </p:cNvPr>
          <p:cNvSpPr>
            <a:spLocks noGrp="1" noChangeArrowheads="1"/>
          </p:cNvSpPr>
          <p:nvPr>
            <p:ph idx="1"/>
          </p:nvPr>
        </p:nvSpPr>
        <p:spPr>
          <a:xfrm>
            <a:off x="609600" y="1295400"/>
            <a:ext cx="10972800" cy="5105400"/>
          </a:xfrm>
        </p:spPr>
        <p:txBody>
          <a:bodyPr>
            <a:noAutofit/>
          </a:bodyPr>
          <a:lstStyle/>
          <a:p>
            <a:pPr>
              <a:spcBef>
                <a:spcPct val="25000"/>
              </a:spcBef>
            </a:pPr>
            <a:r>
              <a:rPr lang="en-US" altLang="en-US" sz="3200" i="1" dirty="0"/>
              <a:t>You have heard that it was said, </a:t>
            </a:r>
            <a:r>
              <a:rPr lang="en-US" altLang="en-US" sz="3200" i="1" dirty="0">
                <a:solidFill>
                  <a:schemeClr val="folHlink"/>
                </a:solidFill>
              </a:rPr>
              <a:t>‘</a:t>
            </a:r>
            <a:r>
              <a:rPr lang="en-US" altLang="en-US" sz="3200" b="1" i="1" dirty="0">
                <a:solidFill>
                  <a:srgbClr val="FF0000"/>
                </a:solidFill>
              </a:rPr>
              <a:t>You shall love your neighbor and hate your enemy.’   </a:t>
            </a:r>
            <a:r>
              <a:rPr lang="en-US" altLang="en-US" sz="3200" b="1" dirty="0"/>
              <a:t>Matthew 5:43-45</a:t>
            </a:r>
            <a:endParaRPr lang="en-US" altLang="en-US" sz="3200" dirty="0"/>
          </a:p>
          <a:p>
            <a:pPr marL="0" indent="0">
              <a:spcBef>
                <a:spcPct val="25000"/>
              </a:spcBef>
              <a:buNone/>
            </a:pPr>
            <a:endParaRPr lang="en-US" altLang="en-US" sz="3200" baseline="30000" dirty="0"/>
          </a:p>
          <a:p>
            <a:pPr>
              <a:spcBef>
                <a:spcPct val="25000"/>
              </a:spcBef>
            </a:pPr>
            <a:r>
              <a:rPr lang="en-US" altLang="en-US" sz="3200" i="1" dirty="0"/>
              <a:t>I hate the assembly of evildoers… </a:t>
            </a:r>
            <a:r>
              <a:rPr lang="en-US" altLang="en-US" sz="3200" b="1" dirty="0"/>
              <a:t>Psalm 26:5 </a:t>
            </a:r>
          </a:p>
          <a:p>
            <a:pPr>
              <a:spcBef>
                <a:spcPct val="60000"/>
              </a:spcBef>
            </a:pPr>
            <a:r>
              <a:rPr lang="en-US" altLang="en-US" sz="3200" i="1" dirty="0"/>
              <a:t>I hate those who regard vain idols… </a:t>
            </a:r>
            <a:r>
              <a:rPr lang="en-US" altLang="en-US" sz="3200" b="1" dirty="0"/>
              <a:t>Psalm 31:6</a:t>
            </a:r>
            <a:endParaRPr lang="en-US" altLang="en-US" sz="3200" dirty="0"/>
          </a:p>
          <a:p>
            <a:pPr>
              <a:spcBef>
                <a:spcPct val="60000"/>
              </a:spcBef>
            </a:pPr>
            <a:r>
              <a:rPr lang="en-US" altLang="en-US" sz="3200" i="1" dirty="0"/>
              <a:t>I hate those who are double-minded… </a:t>
            </a:r>
            <a:r>
              <a:rPr lang="en-US" altLang="en-US" sz="3200" b="1" dirty="0"/>
              <a:t>Psalm 119:113</a:t>
            </a:r>
            <a:endParaRPr lang="en-US" altLang="en-US" sz="3200"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87395">
                                            <p:txEl>
                                              <p:pRg st="3" end="3"/>
                                            </p:txEl>
                                          </p:spTgt>
                                        </p:tgtEl>
                                        <p:attrNameLst>
                                          <p:attrName>style.visibility</p:attrName>
                                        </p:attrNameLst>
                                      </p:cBhvr>
                                      <p:to>
                                        <p:strVal val="visible"/>
                                      </p:to>
                                    </p:set>
                                    <p:animEffect transition="in" filter="checkerboard(across)">
                                      <p:cBhvr>
                                        <p:cTn id="7" dur="500"/>
                                        <p:tgtEl>
                                          <p:spTgt spid="187395">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87395">
                                            <p:txEl>
                                              <p:pRg st="4" end="4"/>
                                            </p:txEl>
                                          </p:spTgt>
                                        </p:tgtEl>
                                        <p:attrNameLst>
                                          <p:attrName>style.visibility</p:attrName>
                                        </p:attrNameLst>
                                      </p:cBhvr>
                                      <p:to>
                                        <p:strVal val="visible"/>
                                      </p:to>
                                    </p:set>
                                    <p:animEffect transition="in" filter="checkerboard(across)">
                                      <p:cBhvr>
                                        <p:cTn id="12" dur="500"/>
                                        <p:tgtEl>
                                          <p:spTgt spid="1873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9D57336B-9099-465C-BD2D-0E7D2DDA3336}"/>
              </a:ext>
            </a:extLst>
          </p:cNvPr>
          <p:cNvSpPr>
            <a:spLocks noGrp="1" noChangeArrowheads="1"/>
          </p:cNvSpPr>
          <p:nvPr>
            <p:ph type="title"/>
          </p:nvPr>
        </p:nvSpPr>
        <p:spPr/>
        <p:txBody>
          <a:bodyPr/>
          <a:lstStyle/>
          <a:p>
            <a:pPr>
              <a:spcBef>
                <a:spcPts val="1200"/>
              </a:spcBef>
            </a:pPr>
            <a:r>
              <a:rPr lang="en-US" altLang="en-US"/>
              <a:t>You have heard that it was said…</a:t>
            </a:r>
          </a:p>
        </p:txBody>
      </p:sp>
      <p:sp>
        <p:nvSpPr>
          <p:cNvPr id="189443" name="Rectangle 3">
            <a:extLst>
              <a:ext uri="{FF2B5EF4-FFF2-40B4-BE49-F238E27FC236}">
                <a16:creationId xmlns:a16="http://schemas.microsoft.com/office/drawing/2014/main" id="{EE041ADA-D33F-4BED-AD15-A6DA30075C42}"/>
              </a:ext>
            </a:extLst>
          </p:cNvPr>
          <p:cNvSpPr>
            <a:spLocks noGrp="1" noChangeArrowheads="1"/>
          </p:cNvSpPr>
          <p:nvPr>
            <p:ph idx="1"/>
          </p:nvPr>
        </p:nvSpPr>
        <p:spPr>
          <a:xfrm>
            <a:off x="609600" y="1676400"/>
            <a:ext cx="10972800" cy="4419600"/>
          </a:xfrm>
        </p:spPr>
        <p:txBody>
          <a:bodyPr>
            <a:normAutofit/>
          </a:bodyPr>
          <a:lstStyle/>
          <a:p>
            <a:r>
              <a:rPr lang="en-US" altLang="en-US" sz="3200" i="1" dirty="0"/>
              <a:t>You have heard that it was said, </a:t>
            </a:r>
            <a:r>
              <a:rPr lang="en-US" altLang="en-US" sz="3200" b="1" i="1" dirty="0">
                <a:solidFill>
                  <a:srgbClr val="FF0000"/>
                </a:solidFill>
              </a:rPr>
              <a:t>‘You shall love your neighbor and hate your enemy.’ </a:t>
            </a:r>
            <a:r>
              <a:rPr lang="en-US" altLang="en-US" sz="3200" b="1" dirty="0"/>
              <a:t>Matthew 5:43-45</a:t>
            </a:r>
            <a:endParaRPr lang="en-US" altLang="en-US" sz="3200" b="1" i="1" baseline="30000" dirty="0">
              <a:solidFill>
                <a:srgbClr val="FF0000"/>
              </a:solidFill>
            </a:endParaRPr>
          </a:p>
          <a:p>
            <a:pPr>
              <a:spcBef>
                <a:spcPct val="95000"/>
              </a:spcBef>
            </a:pPr>
            <a:r>
              <a:rPr lang="en-US" altLang="en-US" sz="3200" b="1" i="1" dirty="0">
                <a:solidFill>
                  <a:srgbClr val="FF0000"/>
                </a:solidFill>
              </a:rPr>
              <a:t>Do I not hate them, </a:t>
            </a:r>
            <a:r>
              <a:rPr lang="en-US" altLang="en-US" sz="3200" i="1" dirty="0"/>
              <a:t>O Lord , who hate You? And </a:t>
            </a:r>
            <a:r>
              <a:rPr lang="en-US" altLang="en-US" sz="3200" b="1" i="1" dirty="0">
                <a:solidFill>
                  <a:srgbClr val="FF0000"/>
                </a:solidFill>
              </a:rPr>
              <a:t>do I not loathe those </a:t>
            </a:r>
            <a:r>
              <a:rPr lang="en-US" altLang="en-US" sz="3200" i="1" dirty="0"/>
              <a:t>who rise up against You?  </a:t>
            </a:r>
            <a:r>
              <a:rPr lang="en-US" altLang="en-US" sz="3200" b="1" i="1" dirty="0">
                <a:solidFill>
                  <a:srgbClr val="FF0000"/>
                </a:solidFill>
              </a:rPr>
              <a:t>I hate them with perfect hatred; </a:t>
            </a:r>
            <a:r>
              <a:rPr lang="en-US" altLang="en-US" sz="3200" i="1" dirty="0"/>
              <a:t>I count them my enemies.  </a:t>
            </a:r>
            <a:r>
              <a:rPr lang="en-US" altLang="en-US" sz="3200" dirty="0"/>
              <a:t>   </a:t>
            </a:r>
            <a:r>
              <a:rPr lang="en-US" altLang="en-US" sz="3200" b="1" dirty="0"/>
              <a:t> Psalm 139:21-22</a:t>
            </a:r>
            <a:endParaRPr lang="en-US" altLang="en-US" sz="3200"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189443">
                                            <p:txEl>
                                              <p:pRg st="1" end="1"/>
                                            </p:txEl>
                                          </p:spTgt>
                                        </p:tgtEl>
                                        <p:attrNameLst>
                                          <p:attrName>style.visibility</p:attrName>
                                        </p:attrNameLst>
                                      </p:cBhvr>
                                      <p:to>
                                        <p:strVal val="visible"/>
                                      </p:to>
                                    </p:set>
                                    <p:animEffect transition="in" filter="strips(upLeft)">
                                      <p:cBhvr>
                                        <p:cTn id="7" dur="500"/>
                                        <p:tgtEl>
                                          <p:spTgt spid="1894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489AF7A9-7C75-4F3F-9961-59F15C3657A0}"/>
              </a:ext>
            </a:extLst>
          </p:cNvPr>
          <p:cNvSpPr>
            <a:spLocks noGrp="1" noChangeArrowheads="1"/>
          </p:cNvSpPr>
          <p:nvPr>
            <p:ph type="title"/>
          </p:nvPr>
        </p:nvSpPr>
        <p:spPr>
          <a:xfrm>
            <a:off x="609600" y="365125"/>
            <a:ext cx="10972800" cy="1325563"/>
          </a:xfrm>
        </p:spPr>
        <p:txBody>
          <a:bodyPr>
            <a:normAutofit/>
          </a:bodyPr>
          <a:lstStyle/>
          <a:p>
            <a:pPr algn="ctr">
              <a:spcBef>
                <a:spcPts val="1200"/>
              </a:spcBef>
            </a:pPr>
            <a:r>
              <a:rPr lang="en-US" altLang="en-US" sz="3600" dirty="0"/>
              <a:t>You have heard that it was said…</a:t>
            </a:r>
          </a:p>
        </p:txBody>
      </p:sp>
      <p:sp>
        <p:nvSpPr>
          <p:cNvPr id="158723" name="Rectangle 3">
            <a:extLst>
              <a:ext uri="{FF2B5EF4-FFF2-40B4-BE49-F238E27FC236}">
                <a16:creationId xmlns:a16="http://schemas.microsoft.com/office/drawing/2014/main" id="{59D63946-6BB5-4F08-A4D2-5B22B2621F77}"/>
              </a:ext>
            </a:extLst>
          </p:cNvPr>
          <p:cNvSpPr>
            <a:spLocks noGrp="1" noChangeArrowheads="1"/>
          </p:cNvSpPr>
          <p:nvPr>
            <p:ph idx="1"/>
          </p:nvPr>
        </p:nvSpPr>
        <p:spPr>
          <a:xfrm>
            <a:off x="533400" y="1668462"/>
            <a:ext cx="10972800" cy="4351338"/>
          </a:xfrm>
        </p:spPr>
        <p:txBody>
          <a:bodyPr>
            <a:normAutofit/>
          </a:bodyPr>
          <a:lstStyle/>
          <a:p>
            <a:pPr>
              <a:spcBef>
                <a:spcPct val="30000"/>
              </a:spcBef>
              <a:tabLst>
                <a:tab pos="342900" algn="l"/>
              </a:tabLst>
            </a:pPr>
            <a:r>
              <a:rPr lang="en-US" altLang="en-US" sz="3200" i="1" dirty="0"/>
              <a:t>Furthermore it has been said, </a:t>
            </a:r>
            <a:r>
              <a:rPr lang="en-US" altLang="en-US" sz="3200" b="1" i="1" dirty="0">
                <a:solidFill>
                  <a:srgbClr val="FF0000"/>
                </a:solidFill>
              </a:rPr>
              <a:t>‘Whoever divorces his wife, let him give her a certificate of divorce.’ </a:t>
            </a:r>
            <a:r>
              <a:rPr lang="en-US" altLang="en-US" sz="3200" b="1" dirty="0"/>
              <a:t>Matthew 5:31-32</a:t>
            </a:r>
            <a:endParaRPr lang="en-US" altLang="en-US" sz="3200" dirty="0">
              <a:solidFill>
                <a:schemeClr val="folHlink"/>
              </a:solidFill>
            </a:endParaRPr>
          </a:p>
          <a:p>
            <a:pPr>
              <a:spcBef>
                <a:spcPct val="30000"/>
              </a:spcBef>
              <a:tabLst>
                <a:tab pos="342900" algn="l"/>
              </a:tabLst>
            </a:pPr>
            <a:r>
              <a:rPr lang="en-US" altLang="en-US" sz="3200" i="1" dirty="0"/>
              <a:t>But I say to you that whoever divorces his wife for any reason except sexual immorality causes her to commit adultery; and whoever marries a woman who is divorced commits adultery. </a:t>
            </a:r>
            <a:r>
              <a:rPr lang="en-US" altLang="en-US" sz="3200" b="1" dirty="0"/>
              <a:t>(Matthew 19:9)</a:t>
            </a:r>
          </a:p>
        </p:txBody>
      </p:sp>
    </p:spTree>
  </p:cSld>
  <p:clrMapOvr>
    <a:masterClrMapping/>
  </p:clrMapOvr>
  <p:transition>
    <p:blinds/>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28650386-22DD-4603-9187-B4C327E8B22B}"/>
              </a:ext>
            </a:extLst>
          </p:cNvPr>
          <p:cNvSpPr>
            <a:spLocks noGrp="1" noChangeArrowheads="1"/>
          </p:cNvSpPr>
          <p:nvPr>
            <p:ph type="title"/>
          </p:nvPr>
        </p:nvSpPr>
        <p:spPr>
          <a:xfrm>
            <a:off x="609600" y="593725"/>
            <a:ext cx="10972800" cy="854075"/>
          </a:xfrm>
        </p:spPr>
        <p:txBody>
          <a:bodyPr>
            <a:normAutofit/>
          </a:bodyPr>
          <a:lstStyle/>
          <a:p>
            <a:pPr algn="ctr">
              <a:spcBef>
                <a:spcPts val="1200"/>
              </a:spcBef>
            </a:pPr>
            <a:r>
              <a:rPr lang="en-US" altLang="en-US" sz="3600" dirty="0"/>
              <a:t>You have heard that it was said…</a:t>
            </a:r>
          </a:p>
        </p:txBody>
      </p:sp>
      <p:sp>
        <p:nvSpPr>
          <p:cNvPr id="190467" name="Rectangle 3">
            <a:extLst>
              <a:ext uri="{FF2B5EF4-FFF2-40B4-BE49-F238E27FC236}">
                <a16:creationId xmlns:a16="http://schemas.microsoft.com/office/drawing/2014/main" id="{46156F25-0630-438E-AC11-FDFC1B1AAFD6}"/>
              </a:ext>
            </a:extLst>
          </p:cNvPr>
          <p:cNvSpPr>
            <a:spLocks noGrp="1" noChangeArrowheads="1"/>
          </p:cNvSpPr>
          <p:nvPr>
            <p:ph idx="1"/>
          </p:nvPr>
        </p:nvSpPr>
        <p:spPr>
          <a:xfrm>
            <a:off x="609600" y="1524000"/>
            <a:ext cx="10972800" cy="4351338"/>
          </a:xfrm>
        </p:spPr>
        <p:txBody>
          <a:bodyPr>
            <a:noAutofit/>
          </a:bodyPr>
          <a:lstStyle/>
          <a:p>
            <a:pPr>
              <a:spcBef>
                <a:spcPct val="30000"/>
              </a:spcBef>
              <a:tabLst>
                <a:tab pos="342900" algn="l"/>
              </a:tabLst>
            </a:pPr>
            <a:r>
              <a:rPr lang="en-US" altLang="en-US" sz="3200" i="1" dirty="0"/>
              <a:t>Furthermore it has been said, </a:t>
            </a:r>
            <a:r>
              <a:rPr lang="en-US" altLang="en-US" sz="3200" b="1" i="1" dirty="0">
                <a:solidFill>
                  <a:srgbClr val="FF0000"/>
                </a:solidFill>
              </a:rPr>
              <a:t>‘Whoever divorces his wife, let him give her a certificate of divorce.’ </a:t>
            </a:r>
            <a:r>
              <a:rPr lang="en-US" altLang="en-US" sz="3200" b="1" dirty="0"/>
              <a:t>Matthew 5:31-32</a:t>
            </a:r>
            <a:endParaRPr lang="en-US" altLang="en-US" sz="3200" dirty="0"/>
          </a:p>
          <a:p>
            <a:pPr>
              <a:spcBef>
                <a:spcPct val="75000"/>
              </a:spcBef>
              <a:tabLst>
                <a:tab pos="342900" algn="l"/>
              </a:tabLst>
            </a:pPr>
            <a:r>
              <a:rPr lang="en-US" altLang="en-US" sz="3200" i="1" dirty="0"/>
              <a:t>When a man takes a wife and marries her, and it happens that she finds no favor in his eyes because he has found some uncleanness in her, and </a:t>
            </a:r>
            <a:r>
              <a:rPr lang="en-US" altLang="en-US" sz="3200" b="1" i="1" dirty="0">
                <a:solidFill>
                  <a:srgbClr val="FF0000"/>
                </a:solidFill>
              </a:rPr>
              <a:t>he writes her a certificate of divorce, puts it in her hand, </a:t>
            </a:r>
            <a:r>
              <a:rPr lang="en-US" altLang="en-US" sz="3200" i="1" dirty="0"/>
              <a:t>and sends her out of his house, </a:t>
            </a:r>
            <a:r>
              <a:rPr lang="en-US" altLang="en-US" sz="3200" b="1" dirty="0"/>
              <a:t>Deuteronomy 24:1-4</a:t>
            </a:r>
            <a:endParaRPr lang="en-US" altLang="en-US" sz="3200" dirty="0"/>
          </a:p>
        </p:txBody>
      </p:sp>
    </p:spTree>
  </p:cSld>
  <p:clrMapOvr>
    <a:masterClrMapping/>
  </p:clrMapOvr>
  <p:transition>
    <p:dissolv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84E9A49E-7F2A-4A6A-A4DD-D2A6A19DF937}"/>
              </a:ext>
            </a:extLst>
          </p:cNvPr>
          <p:cNvSpPr>
            <a:spLocks noGrp="1" noChangeArrowheads="1"/>
          </p:cNvSpPr>
          <p:nvPr>
            <p:ph type="title"/>
          </p:nvPr>
        </p:nvSpPr>
        <p:spPr>
          <a:xfrm>
            <a:off x="838200" y="365125"/>
            <a:ext cx="10515600" cy="777875"/>
          </a:xfrm>
        </p:spPr>
        <p:txBody>
          <a:bodyPr>
            <a:normAutofit/>
          </a:bodyPr>
          <a:lstStyle/>
          <a:p>
            <a:pPr algn="ctr">
              <a:spcBef>
                <a:spcPts val="1200"/>
              </a:spcBef>
            </a:pPr>
            <a:r>
              <a:rPr lang="en-US" altLang="en-US" sz="3200" dirty="0"/>
              <a:t>You have heard that it was said…</a:t>
            </a:r>
          </a:p>
        </p:txBody>
      </p:sp>
      <p:sp>
        <p:nvSpPr>
          <p:cNvPr id="191491" name="Rectangle 3">
            <a:extLst>
              <a:ext uri="{FF2B5EF4-FFF2-40B4-BE49-F238E27FC236}">
                <a16:creationId xmlns:a16="http://schemas.microsoft.com/office/drawing/2014/main" id="{D7289B00-E860-424B-9835-54E30D133FF5}"/>
              </a:ext>
            </a:extLst>
          </p:cNvPr>
          <p:cNvSpPr>
            <a:spLocks noGrp="1" noChangeArrowheads="1"/>
          </p:cNvSpPr>
          <p:nvPr>
            <p:ph idx="1"/>
          </p:nvPr>
        </p:nvSpPr>
        <p:spPr>
          <a:xfrm>
            <a:off x="533400" y="1524000"/>
            <a:ext cx="11049000" cy="4038600"/>
          </a:xfrm>
        </p:spPr>
        <p:txBody>
          <a:bodyPr>
            <a:noAutofit/>
          </a:bodyPr>
          <a:lstStyle/>
          <a:p>
            <a:pPr>
              <a:spcBef>
                <a:spcPct val="30000"/>
              </a:spcBef>
              <a:tabLst>
                <a:tab pos="342900" algn="l"/>
              </a:tabLst>
            </a:pPr>
            <a:r>
              <a:rPr lang="en-US" altLang="en-US" sz="3200" i="1" dirty="0"/>
              <a:t>Furthermore it has been said, </a:t>
            </a:r>
            <a:r>
              <a:rPr lang="en-US" altLang="en-US" sz="3200" b="1" i="1" dirty="0">
                <a:solidFill>
                  <a:srgbClr val="FF0000"/>
                </a:solidFill>
              </a:rPr>
              <a:t>‘Whoever divorces his wife, let him give her a certificate of divorce.’ </a:t>
            </a:r>
            <a:r>
              <a:rPr lang="en-US" altLang="en-US" sz="3200" b="1" dirty="0"/>
              <a:t>Matthew 5:31-32 </a:t>
            </a:r>
            <a:endParaRPr lang="en-US" altLang="en-US" sz="3200" dirty="0"/>
          </a:p>
          <a:p>
            <a:pPr>
              <a:spcBef>
                <a:spcPct val="75000"/>
              </a:spcBef>
              <a:tabLst>
                <a:tab pos="342900" algn="l"/>
              </a:tabLst>
            </a:pPr>
            <a:r>
              <a:rPr lang="en-US" altLang="en-US" sz="3200" i="1" dirty="0"/>
              <a:t>when she has departed from his house, and goes and becomes another man’s wife, </a:t>
            </a:r>
            <a:r>
              <a:rPr lang="en-US" altLang="en-US" sz="3200" b="1" i="1" baseline="30000" dirty="0">
                <a:solidFill>
                  <a:srgbClr val="FF0000"/>
                </a:solidFill>
              </a:rPr>
              <a:t>3</a:t>
            </a:r>
            <a:r>
              <a:rPr lang="en-US" altLang="en-US" sz="3200" b="1" i="1" dirty="0">
                <a:solidFill>
                  <a:srgbClr val="FF0000"/>
                </a:solidFill>
              </a:rPr>
              <a:t> if the latter husband detests her and writes her a certificate of divorce, </a:t>
            </a:r>
            <a:r>
              <a:rPr lang="en-US" altLang="en-US" sz="3200" i="1" dirty="0"/>
              <a:t>puts it in her hand, and sends her out of his house… </a:t>
            </a:r>
            <a:r>
              <a:rPr lang="en-US" altLang="en-US" sz="3200" i="1" baseline="30000" dirty="0"/>
              <a:t>4</a:t>
            </a:r>
            <a:r>
              <a:rPr lang="en-US" altLang="en-US" sz="3200" i="1" dirty="0"/>
              <a:t> then her former husband who divorced her must not take her back to be his wife…</a:t>
            </a:r>
            <a:r>
              <a:rPr lang="en-US" altLang="en-US" sz="3200" b="1" dirty="0"/>
              <a:t>Deuteronomy 24:1-4</a:t>
            </a:r>
            <a:endParaRPr lang="en-US" altLang="en-US" sz="3200" dirty="0"/>
          </a:p>
        </p:txBody>
      </p:sp>
    </p:spTree>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C223A092-4FB0-4BBE-9B91-7168EB1DC94B}"/>
              </a:ext>
            </a:extLst>
          </p:cNvPr>
          <p:cNvSpPr>
            <a:spLocks noGrp="1" noChangeArrowheads="1"/>
          </p:cNvSpPr>
          <p:nvPr>
            <p:ph type="body" idx="4294967295"/>
          </p:nvPr>
        </p:nvSpPr>
        <p:spPr>
          <a:xfrm>
            <a:off x="1981200" y="838200"/>
            <a:ext cx="8229600" cy="5334000"/>
          </a:xfrm>
        </p:spPr>
        <p:txBody>
          <a:bodyPr/>
          <a:lstStyle/>
          <a:p>
            <a:pPr algn="ctr">
              <a:lnSpc>
                <a:spcPct val="140000"/>
              </a:lnSpc>
              <a:buFont typeface="Wingdings" panose="05000000000000000000" pitchFamily="2" charset="2"/>
              <a:buNone/>
            </a:pPr>
            <a:r>
              <a:rPr lang="en-US" altLang="en-US" sz="3600" i="1"/>
              <a:t>“This blessedness is broader and deeper than happiness…It lies not in outward circumstances, but in the inward life; not in what a man has, but in what he is.” </a:t>
            </a:r>
          </a:p>
        </p:txBody>
      </p:sp>
      <p:sp>
        <p:nvSpPr>
          <p:cNvPr id="3" name="Rectangle 2">
            <a:extLst>
              <a:ext uri="{FF2B5EF4-FFF2-40B4-BE49-F238E27FC236}">
                <a16:creationId xmlns:a16="http://schemas.microsoft.com/office/drawing/2014/main" id="{3A9625D6-7564-448E-95F6-C47A7730CE4B}"/>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p:cTn id="7" dur="500" fill="hold"/>
                                        <p:tgtEl>
                                          <p:spTgt spid="92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2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2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54032D9A-9A78-4A37-959F-1DEE9A2A9022}"/>
              </a:ext>
            </a:extLst>
          </p:cNvPr>
          <p:cNvSpPr>
            <a:spLocks noGrp="1" noChangeArrowheads="1"/>
          </p:cNvSpPr>
          <p:nvPr>
            <p:ph type="title"/>
          </p:nvPr>
        </p:nvSpPr>
        <p:spPr>
          <a:xfrm>
            <a:off x="838200" y="681037"/>
            <a:ext cx="10515600" cy="766763"/>
          </a:xfrm>
        </p:spPr>
        <p:txBody>
          <a:bodyPr>
            <a:normAutofit/>
          </a:bodyPr>
          <a:lstStyle/>
          <a:p>
            <a:pPr algn="ctr">
              <a:spcBef>
                <a:spcPts val="1200"/>
              </a:spcBef>
            </a:pPr>
            <a:r>
              <a:rPr lang="en-US" altLang="en-US" sz="3600" dirty="0"/>
              <a:t>You have heard that it was said…</a:t>
            </a:r>
          </a:p>
        </p:txBody>
      </p:sp>
      <p:sp>
        <p:nvSpPr>
          <p:cNvPr id="165891" name="Rectangle 3">
            <a:extLst>
              <a:ext uri="{FF2B5EF4-FFF2-40B4-BE49-F238E27FC236}">
                <a16:creationId xmlns:a16="http://schemas.microsoft.com/office/drawing/2014/main" id="{7C95E9C6-7820-475E-B2B5-B49D56CD526C}"/>
              </a:ext>
            </a:extLst>
          </p:cNvPr>
          <p:cNvSpPr>
            <a:spLocks noGrp="1" noChangeArrowheads="1"/>
          </p:cNvSpPr>
          <p:nvPr>
            <p:ph idx="1"/>
          </p:nvPr>
        </p:nvSpPr>
        <p:spPr>
          <a:xfrm>
            <a:off x="685800" y="1825625"/>
            <a:ext cx="10972800" cy="4351338"/>
          </a:xfrm>
        </p:spPr>
        <p:txBody>
          <a:bodyPr>
            <a:normAutofit/>
          </a:bodyPr>
          <a:lstStyle/>
          <a:p>
            <a:pPr>
              <a:spcBef>
                <a:spcPct val="30000"/>
              </a:spcBef>
              <a:tabLst>
                <a:tab pos="342900" algn="l"/>
              </a:tabLst>
            </a:pPr>
            <a:r>
              <a:rPr lang="en-US" altLang="en-US" sz="3200" i="1" dirty="0"/>
              <a:t>Furthermore </a:t>
            </a:r>
            <a:r>
              <a:rPr lang="en-US" altLang="en-US" sz="3200" b="1" i="1" dirty="0">
                <a:solidFill>
                  <a:srgbClr val="FF0000"/>
                </a:solidFill>
              </a:rPr>
              <a:t>it has been said, </a:t>
            </a:r>
            <a:r>
              <a:rPr lang="en-US" altLang="en-US" sz="3200" i="1" dirty="0"/>
              <a:t>‘Whoever divorces his wife, let him give her a certificate of divorce.’</a:t>
            </a:r>
            <a:endParaRPr lang="en-US" altLang="en-US" sz="3200" dirty="0"/>
          </a:p>
          <a:p>
            <a:pPr>
              <a:tabLst>
                <a:tab pos="342900" algn="l"/>
              </a:tabLst>
            </a:pPr>
            <a:r>
              <a:rPr lang="en-US" altLang="en-US" sz="3200" b="1" i="1" dirty="0">
                <a:solidFill>
                  <a:srgbClr val="FF0000"/>
                </a:solidFill>
              </a:rPr>
              <a:t>But I say to you </a:t>
            </a:r>
            <a:r>
              <a:rPr lang="en-US" altLang="en-US" sz="3200" i="1" dirty="0"/>
              <a:t>that whoever divorces his wife for any reason except sexual immorality causes her to commit adultery; and whoever marries a woman who is divorced commits adultery.</a:t>
            </a:r>
            <a:r>
              <a:rPr lang="en-US" altLang="en-US" sz="3200" b="1" i="1" dirty="0"/>
              <a:t> </a:t>
            </a:r>
            <a:r>
              <a:rPr lang="en-US" altLang="en-US" sz="3200" b="1" dirty="0"/>
              <a:t>Matthew 5:31-32</a:t>
            </a:r>
            <a:endParaRPr lang="en-US" altLang="en-US" sz="3200" dirty="0"/>
          </a:p>
        </p:txBody>
      </p:sp>
    </p:spTree>
  </p:cSld>
  <p:clrMapOvr>
    <a:masterClrMapping/>
  </p:clrMapOvr>
  <p:transition>
    <p:dissolv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3">
            <a:extLst>
              <a:ext uri="{FF2B5EF4-FFF2-40B4-BE49-F238E27FC236}">
                <a16:creationId xmlns:a16="http://schemas.microsoft.com/office/drawing/2014/main" id="{08E51C84-6327-49D5-8A3B-13220AF4EFC5}"/>
              </a:ext>
            </a:extLst>
          </p:cNvPr>
          <p:cNvSpPr>
            <a:spLocks noGrp="1" noChangeArrowheads="1"/>
          </p:cNvSpPr>
          <p:nvPr>
            <p:ph idx="1"/>
          </p:nvPr>
        </p:nvSpPr>
        <p:spPr>
          <a:xfrm>
            <a:off x="609600" y="1676400"/>
            <a:ext cx="10972800" cy="2286000"/>
          </a:xfrm>
        </p:spPr>
        <p:txBody>
          <a:bodyPr>
            <a:normAutofit/>
          </a:bodyPr>
          <a:lstStyle/>
          <a:p>
            <a:r>
              <a:rPr lang="en-US" sz="3200" i="1" dirty="0"/>
              <a:t>"The law and the prophets were until John. Since that time the kingdom of God has been preached, and everyone is pressing into it. </a:t>
            </a:r>
            <a:r>
              <a:rPr lang="en-US" sz="3200" dirty="0"/>
              <a:t>(</a:t>
            </a:r>
            <a:r>
              <a:rPr lang="en-US" sz="3200" b="1" dirty="0"/>
              <a:t>Luke 16:16</a:t>
            </a:r>
            <a:r>
              <a:rPr lang="en-US" sz="3200" dirty="0"/>
              <a:t>)</a:t>
            </a:r>
          </a:p>
          <a:p>
            <a:pPr marL="0" indent="0">
              <a:buNone/>
            </a:pPr>
            <a:endParaRPr lang="en-US" dirty="0"/>
          </a:p>
        </p:txBody>
      </p:sp>
    </p:spTree>
  </p:cSld>
  <p:clrMapOvr>
    <a:masterClrMapping/>
  </p:clrMapOvr>
  <p:transition>
    <p:dissolv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Garamond" panose="02020404030301010803"/>
              <a:ea typeface="+mn-ea"/>
              <a:cs typeface="+mn-cs"/>
            </a:endParaRPr>
          </a:p>
        </p:txBody>
      </p:sp>
      <p:pic>
        <p:nvPicPr>
          <p:cNvPr id="3" name="Picture 2">
            <a:extLst>
              <a:ext uri="{FF2B5EF4-FFF2-40B4-BE49-F238E27FC236}">
                <a16:creationId xmlns:a16="http://schemas.microsoft.com/office/drawing/2014/main" id="{61C707D3-1DD5-4D7A-BC92-797AA9F6F723}"/>
              </a:ext>
            </a:extLst>
          </p:cNvPr>
          <p:cNvPicPr>
            <a:picLocks noChangeAspect="1"/>
          </p:cNvPicPr>
          <p:nvPr/>
        </p:nvPicPr>
        <p:blipFill>
          <a:blip r:embed="rId3"/>
          <a:stretch>
            <a:fillRect/>
          </a:stretch>
        </p:blipFill>
        <p:spPr>
          <a:xfrm>
            <a:off x="390617" y="417250"/>
            <a:ext cx="11407805" cy="6027938"/>
          </a:xfrm>
          <a:prstGeom prst="rect">
            <a:avLst/>
          </a:prstGeom>
        </p:spPr>
      </p:pic>
    </p:spTree>
    <p:extLst>
      <p:ext uri="{BB962C8B-B14F-4D97-AF65-F5344CB8AC3E}">
        <p14:creationId xmlns:p14="http://schemas.microsoft.com/office/powerpoint/2010/main" val="13370653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7A6AC4-305A-4523-9E6E-3CDE27BBCCD0}"/>
              </a:ext>
            </a:extLst>
          </p:cNvPr>
          <p:cNvSpPr/>
          <p:nvPr/>
        </p:nvSpPr>
        <p:spPr>
          <a:xfrm>
            <a:off x="2622133" y="383805"/>
            <a:ext cx="6947735" cy="124649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AR BERKLEY" panose="02000000000000000000" pitchFamily="2" charset="0"/>
                <a:ea typeface="+mn-ea"/>
                <a:cs typeface="+mn-cs"/>
              </a:rPr>
              <a:t>Sermon on the Mount</a:t>
            </a:r>
          </a:p>
        </p:txBody>
      </p:sp>
      <p:sp>
        <p:nvSpPr>
          <p:cNvPr id="3" name="TextBox 2">
            <a:extLst>
              <a:ext uri="{FF2B5EF4-FFF2-40B4-BE49-F238E27FC236}">
                <a16:creationId xmlns:a16="http://schemas.microsoft.com/office/drawing/2014/main" id="{66D51BC7-2D1A-49D6-BEAE-B3C2DC6D9414}"/>
              </a:ext>
            </a:extLst>
          </p:cNvPr>
          <p:cNvSpPr txBox="1"/>
          <p:nvPr/>
        </p:nvSpPr>
        <p:spPr>
          <a:xfrm>
            <a:off x="1761072" y="1609478"/>
            <a:ext cx="8703733" cy="5016758"/>
          </a:xfrm>
          <a:prstGeom prst="rect">
            <a:avLst/>
          </a:prstGeom>
          <a:noFill/>
        </p:spPr>
        <p:txBody>
          <a:bodyPr wrap="square" rtlCol="0">
            <a:spAutoFit/>
          </a:bodyPr>
          <a:lstStyle/>
          <a:p>
            <a:pPr marL="514350" marR="0" lvl="0" indent="-514350" algn="l" defTabSz="457200" rtl="0" eaLnBrk="1" fontAlgn="auto" latinLnBrk="0" hangingPunct="1">
              <a:lnSpc>
                <a:spcPct val="100000"/>
              </a:lnSpc>
              <a:spcBef>
                <a:spcPts val="0"/>
              </a:spcBef>
              <a:spcAft>
                <a:spcPts val="0"/>
              </a:spcAft>
              <a:buClrTx/>
              <a:buSzTx/>
              <a:buFont typeface="+mj-lt"/>
              <a:buAutoNum type="romanUcPeriod"/>
              <a:tabLst/>
              <a:defRPr/>
            </a:pPr>
            <a:r>
              <a:rPr kumimoji="0" lang="en-US" sz="2800" b="1" i="0" u="sng" strike="noStrike" kern="1200" cap="none" spc="0" normalizeH="0" baseline="0" noProof="0" dirty="0">
                <a:ln>
                  <a:noFill/>
                </a:ln>
                <a:solidFill>
                  <a:srgbClr val="002060"/>
                </a:solidFill>
                <a:effectLst/>
                <a:uLnTx/>
                <a:uFillTx/>
                <a:latin typeface="Calibri" panose="020F0502020204030204"/>
                <a:ea typeface="+mn-ea"/>
                <a:cs typeface="+mn-cs"/>
              </a:rPr>
              <a:t>Citizens of the Kingdom</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 (5:2-16)</a:t>
            </a:r>
          </a:p>
          <a:p>
            <a:pPr marL="971550" marR="0" lvl="1" indent="-514350" algn="l" defTabSz="457200" rtl="0" eaLnBrk="1" fontAlgn="auto" latinLnBrk="0" hangingPunct="1">
              <a:lnSpc>
                <a:spcPct val="100000"/>
              </a:lnSpc>
              <a:spcBef>
                <a:spcPts val="0"/>
              </a:spcBef>
              <a:spcAft>
                <a:spcPts val="0"/>
              </a:spcAft>
              <a:buClrTx/>
              <a:buSzTx/>
              <a:buFont typeface="+mj-lt"/>
              <a:buAutoNum type="alphaUcPeriod"/>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Characteristics [Beatitudes] (5:2-12)</a:t>
            </a:r>
          </a:p>
          <a:p>
            <a:pPr marL="971550" marR="0" lvl="1" indent="-514350" algn="l" defTabSz="457200" rtl="0" eaLnBrk="1" fontAlgn="auto" latinLnBrk="0" hangingPunct="1">
              <a:lnSpc>
                <a:spcPct val="100000"/>
              </a:lnSpc>
              <a:spcBef>
                <a:spcPts val="0"/>
              </a:spcBef>
              <a:spcAft>
                <a:spcPts val="0"/>
              </a:spcAft>
              <a:buClrTx/>
              <a:buSzTx/>
              <a:buFont typeface="+mj-lt"/>
              <a:buAutoNum type="alphaUcPeriod"/>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Their influence on the world (5:13-16)</a:t>
            </a:r>
          </a:p>
          <a:p>
            <a:pPr marL="971550" marR="0" lvl="1" indent="-514350" algn="l" defTabSz="457200" rtl="0" eaLnBrk="1" fontAlgn="auto" latinLnBrk="0" hangingPunct="1">
              <a:lnSpc>
                <a:spcPct val="100000"/>
              </a:lnSpc>
              <a:spcBef>
                <a:spcPts val="0"/>
              </a:spcBef>
              <a:spcAft>
                <a:spcPts val="0"/>
              </a:spcAft>
              <a:buClrTx/>
              <a:buSzTx/>
              <a:buFont typeface="+mj-lt"/>
              <a:buAutoNum type="alphaUcPeriod"/>
              <a:tabLst/>
              <a:defRPr/>
            </a:pPr>
            <a:endPar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 typeface="+mj-lt"/>
              <a:buAutoNum type="romanUcPeriod"/>
              <a:tabLst/>
              <a:defRPr/>
            </a:pPr>
            <a:r>
              <a:rPr kumimoji="0" lang="en-US" sz="2800" b="1" i="0" u="sng" strike="noStrike" kern="1200" cap="none" spc="0" normalizeH="0" baseline="0" noProof="0" dirty="0">
                <a:ln>
                  <a:noFill/>
                </a:ln>
                <a:solidFill>
                  <a:srgbClr val="002060"/>
                </a:solidFill>
                <a:effectLst/>
                <a:uLnTx/>
                <a:uFillTx/>
                <a:latin typeface="Calibri" panose="020F0502020204030204"/>
                <a:ea typeface="+mn-ea"/>
                <a:cs typeface="+mn-cs"/>
              </a:rPr>
              <a:t>Righteousness of the Kingdom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(5:17 - 7:12)</a:t>
            </a:r>
          </a:p>
          <a:p>
            <a:pPr marL="971550" marR="0" lvl="1" indent="-514350" algn="l" defTabSz="457200" rtl="0" eaLnBrk="1" fontAlgn="auto" latinLnBrk="0" hangingPunct="1">
              <a:lnSpc>
                <a:spcPct val="100000"/>
              </a:lnSpc>
              <a:spcBef>
                <a:spcPts val="0"/>
              </a:spcBef>
              <a:spcAft>
                <a:spcPts val="0"/>
              </a:spcAft>
              <a:buClrTx/>
              <a:buSzTx/>
              <a:buFont typeface="+mj-lt"/>
              <a:buAutoNum type="alphaUcPeriod"/>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Harmonizes with the Old Testament (5:17-19)</a:t>
            </a:r>
          </a:p>
          <a:p>
            <a:pPr marL="971550" marR="0" lvl="1" indent="-514350" algn="l" defTabSz="457200" rtl="0" eaLnBrk="1" fontAlgn="auto" latinLnBrk="0" hangingPunct="1">
              <a:lnSpc>
                <a:spcPct val="100000"/>
              </a:lnSpc>
              <a:spcBef>
                <a:spcPts val="0"/>
              </a:spcBef>
              <a:spcAft>
                <a:spcPts val="0"/>
              </a:spcAft>
              <a:buClrTx/>
              <a:buSzTx/>
              <a:buFont typeface="+mj-lt"/>
              <a:buAutoNum type="alphaUcPeriod"/>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Exceeds the righteousness of the Scribes &amp; Pharisee (5:20-48)</a:t>
            </a:r>
          </a:p>
          <a:p>
            <a:pPr marL="971550" marR="0" lvl="1" indent="-514350" algn="l" defTabSz="457200" rtl="0" eaLnBrk="1" fontAlgn="auto" latinLnBrk="0" hangingPunct="1">
              <a:lnSpc>
                <a:spcPct val="100000"/>
              </a:lnSpc>
              <a:spcBef>
                <a:spcPts val="0"/>
              </a:spcBef>
              <a:spcAft>
                <a:spcPts val="0"/>
              </a:spcAft>
              <a:buClrTx/>
              <a:buSzTx/>
              <a:buFont typeface="+mj-lt"/>
              <a:buAutoNum type="alphaUcPeriod"/>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Relationship to God (6)</a:t>
            </a:r>
          </a:p>
          <a:p>
            <a:pPr marL="971550" marR="0" lvl="1" indent="-514350" algn="l" defTabSz="457200" rtl="0" eaLnBrk="1" fontAlgn="auto" latinLnBrk="0" hangingPunct="1">
              <a:lnSpc>
                <a:spcPct val="100000"/>
              </a:lnSpc>
              <a:spcBef>
                <a:spcPts val="0"/>
              </a:spcBef>
              <a:spcAft>
                <a:spcPts val="0"/>
              </a:spcAft>
              <a:buClrTx/>
              <a:buSzTx/>
              <a:buFont typeface="+mj-lt"/>
              <a:buAutoNum type="alphaUcPeriod"/>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Relationship to man (7:1-12)</a:t>
            </a:r>
          </a:p>
          <a:p>
            <a:pPr marL="971550" marR="0" lvl="1" indent="-514350" algn="l" defTabSz="457200" rtl="0" eaLnBrk="1" fontAlgn="auto" latinLnBrk="0" hangingPunct="1">
              <a:lnSpc>
                <a:spcPct val="100000"/>
              </a:lnSpc>
              <a:spcBef>
                <a:spcPts val="0"/>
              </a:spcBef>
              <a:spcAft>
                <a:spcPts val="0"/>
              </a:spcAft>
              <a:buClrTx/>
              <a:buSzTx/>
              <a:buFont typeface="+mj-lt"/>
              <a:buAutoNum type="alphaUcPeriod"/>
              <a:tabLst/>
              <a:defRPr/>
            </a:pPr>
            <a:endPar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 typeface="+mj-lt"/>
              <a:buAutoNum type="romanUcPeriod"/>
              <a:tabLst/>
              <a:defRPr/>
            </a:pPr>
            <a:r>
              <a:rPr kumimoji="0" lang="en-US" sz="2800" b="1" i="0" u="sng" strike="noStrike" kern="1200" cap="none" spc="0" normalizeH="0" baseline="0" noProof="0" dirty="0">
                <a:ln>
                  <a:noFill/>
                </a:ln>
                <a:solidFill>
                  <a:srgbClr val="002060"/>
                </a:solidFill>
                <a:effectLst/>
                <a:uLnTx/>
                <a:uFillTx/>
                <a:latin typeface="Calibri" panose="020F0502020204030204"/>
                <a:ea typeface="+mn-ea"/>
                <a:cs typeface="+mn-cs"/>
              </a:rPr>
              <a:t>Exhortation to Enter the Kingdom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(7:13-27)</a:t>
            </a:r>
          </a:p>
          <a:p>
            <a:pPr marL="971550" marR="0" lvl="1" indent="-514350" algn="l" defTabSz="457200" rtl="0" eaLnBrk="1" fontAlgn="auto" latinLnBrk="0" hangingPunct="1">
              <a:lnSpc>
                <a:spcPct val="100000"/>
              </a:lnSpc>
              <a:spcBef>
                <a:spcPts val="0"/>
              </a:spcBef>
              <a:spcAft>
                <a:spcPts val="0"/>
              </a:spcAft>
              <a:buClrTx/>
              <a:buSzTx/>
              <a:buFont typeface="+mj-lt"/>
              <a:buAutoNum type="alphaUcPeriod"/>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Enter the narrow gate that leads to life (7:13-14)</a:t>
            </a:r>
          </a:p>
          <a:p>
            <a:pPr marL="971550" marR="0" lvl="1" indent="-514350" algn="l" defTabSz="457200" rtl="0" eaLnBrk="1" fontAlgn="auto" latinLnBrk="0" hangingPunct="1">
              <a:lnSpc>
                <a:spcPct val="100000"/>
              </a:lnSpc>
              <a:spcBef>
                <a:spcPts val="0"/>
              </a:spcBef>
              <a:spcAft>
                <a:spcPts val="0"/>
              </a:spcAft>
              <a:buClrTx/>
              <a:buSzTx/>
              <a:buFont typeface="+mj-lt"/>
              <a:buAutoNum type="alphaUcPeriod"/>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Don’t let false prophets turn you aside (7:15-20)</a:t>
            </a:r>
          </a:p>
          <a:p>
            <a:pPr marL="971550" marR="0" lvl="1" indent="-514350" algn="l" defTabSz="457200" rtl="0" eaLnBrk="1" fontAlgn="auto" latinLnBrk="0" hangingPunct="1">
              <a:lnSpc>
                <a:spcPct val="100000"/>
              </a:lnSpc>
              <a:spcBef>
                <a:spcPts val="0"/>
              </a:spcBef>
              <a:spcAft>
                <a:spcPts val="0"/>
              </a:spcAft>
              <a:buClrTx/>
              <a:buSzTx/>
              <a:buFont typeface="+mj-lt"/>
              <a:buAutoNum type="alphaUcPeriod"/>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Only the obedient enter the kingdom (7:21-27)</a:t>
            </a:r>
          </a:p>
        </p:txBody>
      </p:sp>
      <p:sp>
        <p:nvSpPr>
          <p:cNvPr id="4" name="TextBox 3">
            <a:extLst>
              <a:ext uri="{FF2B5EF4-FFF2-40B4-BE49-F238E27FC236}">
                <a16:creationId xmlns:a16="http://schemas.microsoft.com/office/drawing/2014/main" id="{46A15FE2-31A0-42D7-AB62-34782AF294C2}"/>
              </a:ext>
            </a:extLst>
          </p:cNvPr>
          <p:cNvSpPr txBox="1"/>
          <p:nvPr/>
        </p:nvSpPr>
        <p:spPr>
          <a:xfrm>
            <a:off x="1524000" y="0"/>
            <a:ext cx="9144000" cy="40011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rPr>
              <a:t>Outline</a:t>
            </a:r>
          </a:p>
        </p:txBody>
      </p:sp>
    </p:spTree>
    <p:extLst>
      <p:ext uri="{BB962C8B-B14F-4D97-AF65-F5344CB8AC3E}">
        <p14:creationId xmlns:p14="http://schemas.microsoft.com/office/powerpoint/2010/main" val="3854208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39A14-79BD-47D1-86F8-BD505189233B}"/>
              </a:ext>
            </a:extLst>
          </p:cNvPr>
          <p:cNvSpPr/>
          <p:nvPr/>
        </p:nvSpPr>
        <p:spPr>
          <a:xfrm>
            <a:off x="2622133" y="302794"/>
            <a:ext cx="6947735" cy="124649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AR BERKLEY" panose="02000000000000000000" pitchFamily="2" charset="0"/>
                <a:ea typeface="+mn-ea"/>
                <a:cs typeface="+mn-cs"/>
              </a:rPr>
              <a:t>Sermon on the Mount</a:t>
            </a:r>
          </a:p>
        </p:txBody>
      </p:sp>
      <p:sp>
        <p:nvSpPr>
          <p:cNvPr id="7" name="Rectangle: Rounded Corners 6">
            <a:extLst>
              <a:ext uri="{FF2B5EF4-FFF2-40B4-BE49-F238E27FC236}">
                <a16:creationId xmlns:a16="http://schemas.microsoft.com/office/drawing/2014/main" id="{CABBD7A2-2B00-4A1C-8EA8-FCAF347C4968}"/>
              </a:ext>
            </a:extLst>
          </p:cNvPr>
          <p:cNvSpPr/>
          <p:nvPr/>
        </p:nvSpPr>
        <p:spPr>
          <a:xfrm>
            <a:off x="1755058" y="2123767"/>
            <a:ext cx="8681884" cy="3706762"/>
          </a:xfrm>
          <a:prstGeom prst="roundRect">
            <a:avLst>
              <a:gd name="adj" fmla="val 12082"/>
            </a:avLst>
          </a:prstGeom>
          <a:solidFill>
            <a:srgbClr val="00206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The Citizens of the Kingdom </a:t>
            </a:r>
            <a:r>
              <a:rPr kumimoji="0" lang="en-US" sz="3200" b="0" i="0" u="none" strike="noStrike" kern="1200" cap="none" spc="0" normalizeH="0" baseline="0" noProof="0" dirty="0">
                <a:ln>
                  <a:noFill/>
                </a:ln>
                <a:solidFill>
                  <a:srgbClr val="FFFF00"/>
                </a:solidFill>
                <a:effectLst/>
                <a:uLnTx/>
                <a:uFillTx/>
                <a:latin typeface="Abadi Extra Light" panose="020B0204020104020204" pitchFamily="34" charset="0"/>
                <a:ea typeface="+mn-ea"/>
                <a:cs typeface="+mn-cs"/>
              </a:rPr>
              <a:t>(5:1-16)</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The Righteousness of the Kingdom </a:t>
            </a:r>
            <a:r>
              <a:rPr kumimoji="0" lang="en-US" sz="3200" b="0" i="0" u="none" strike="noStrike" kern="1200" cap="none" spc="0" normalizeH="0" baseline="0" noProof="0" dirty="0">
                <a:ln>
                  <a:noFill/>
                </a:ln>
                <a:solidFill>
                  <a:srgbClr val="FFFF00"/>
                </a:solidFill>
                <a:effectLst/>
                <a:uLnTx/>
                <a:uFillTx/>
                <a:latin typeface="Abadi Extra Light" panose="020B0204020104020204" pitchFamily="34" charset="0"/>
                <a:ea typeface="+mn-ea"/>
                <a:cs typeface="+mn-cs"/>
              </a:rPr>
              <a:t>(5:17-48)</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Sincere Devotion in the Kingdom </a:t>
            </a:r>
            <a:r>
              <a:rPr kumimoji="0" lang="en-US" sz="3200" b="0" i="0" u="none" strike="noStrike" kern="1200" cap="none" spc="0" normalizeH="0" baseline="0" noProof="0" dirty="0">
                <a:ln>
                  <a:noFill/>
                </a:ln>
                <a:solidFill>
                  <a:srgbClr val="FFFF00"/>
                </a:solidFill>
                <a:effectLst/>
                <a:uLnTx/>
                <a:uFillTx/>
                <a:latin typeface="Abadi Extra Light" panose="020B0204020104020204" pitchFamily="34" charset="0"/>
                <a:ea typeface="+mn-ea"/>
                <a:cs typeface="+mn-cs"/>
              </a:rPr>
              <a:t>(6:1-18)</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Trusting God in the Kingdom </a:t>
            </a:r>
            <a:r>
              <a:rPr kumimoji="0" lang="en-US" sz="3200" b="0" i="0" u="none" strike="noStrike" kern="1200" cap="none" spc="0" normalizeH="0" baseline="0" noProof="0" dirty="0">
                <a:ln>
                  <a:noFill/>
                </a:ln>
                <a:solidFill>
                  <a:srgbClr val="FFFF00"/>
                </a:solidFill>
                <a:effectLst/>
                <a:uLnTx/>
                <a:uFillTx/>
                <a:latin typeface="Abadi Extra Light" panose="020B0204020104020204" pitchFamily="34" charset="0"/>
                <a:ea typeface="+mn-ea"/>
                <a:cs typeface="+mn-cs"/>
              </a:rPr>
              <a:t>(6:19-34)</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Relating to Man in the Kingdom </a:t>
            </a:r>
            <a:r>
              <a:rPr kumimoji="0" lang="en-US" sz="3200" b="0" i="0" u="none" strike="noStrike" kern="1200" cap="none" spc="0" normalizeH="0" baseline="0" noProof="0" dirty="0">
                <a:ln>
                  <a:noFill/>
                </a:ln>
                <a:solidFill>
                  <a:srgbClr val="FFFF00"/>
                </a:solidFill>
                <a:effectLst/>
                <a:uLnTx/>
                <a:uFillTx/>
                <a:latin typeface="Abadi Extra Light" panose="020B0204020104020204" pitchFamily="34" charset="0"/>
                <a:ea typeface="+mn-ea"/>
                <a:cs typeface="+mn-cs"/>
              </a:rPr>
              <a:t>(7:1-12)</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Entering the Kingdom </a:t>
            </a:r>
            <a:r>
              <a:rPr kumimoji="0" lang="en-US" sz="3200" b="0" i="0" u="none" strike="noStrike" kern="1200" cap="none" spc="0" normalizeH="0" baseline="0" noProof="0" dirty="0">
                <a:ln>
                  <a:noFill/>
                </a:ln>
                <a:solidFill>
                  <a:srgbClr val="FFFF00"/>
                </a:solidFill>
                <a:effectLst/>
                <a:uLnTx/>
                <a:uFillTx/>
                <a:latin typeface="Abadi Extra Light" panose="020B0204020104020204" pitchFamily="34" charset="0"/>
                <a:ea typeface="+mn-ea"/>
                <a:cs typeface="+mn-cs"/>
              </a:rPr>
              <a:t>(7:13-27)</a:t>
            </a:r>
          </a:p>
        </p:txBody>
      </p:sp>
    </p:spTree>
    <p:extLst>
      <p:ext uri="{BB962C8B-B14F-4D97-AF65-F5344CB8AC3E}">
        <p14:creationId xmlns:p14="http://schemas.microsoft.com/office/powerpoint/2010/main" val="3066465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39A14-79BD-47D1-86F8-BD505189233B}"/>
              </a:ext>
            </a:extLst>
          </p:cNvPr>
          <p:cNvSpPr/>
          <p:nvPr/>
        </p:nvSpPr>
        <p:spPr>
          <a:xfrm>
            <a:off x="7274122" y="0"/>
            <a:ext cx="3074881" cy="1077218"/>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AR BERKLEY" panose="02000000000000000000" pitchFamily="2" charset="0"/>
                <a:ea typeface="+mn-ea"/>
                <a:cs typeface="+mn-cs"/>
              </a:rPr>
              <a:t>Sermon on the Mount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AR BERKLEY" panose="02000000000000000000" pitchFamily="2" charset="0"/>
                <a:ea typeface="+mn-ea"/>
                <a:cs typeface="+mn-cs"/>
              </a:rPr>
              <a:t>Matthew 5-7</a:t>
            </a:r>
          </a:p>
        </p:txBody>
      </p:sp>
      <p:sp>
        <p:nvSpPr>
          <p:cNvPr id="2" name="TextBox 1">
            <a:extLst>
              <a:ext uri="{FF2B5EF4-FFF2-40B4-BE49-F238E27FC236}">
                <a16:creationId xmlns:a16="http://schemas.microsoft.com/office/drawing/2014/main" id="{2222A78C-0981-4CA8-AB04-FDABD82E2877}"/>
              </a:ext>
            </a:extLst>
          </p:cNvPr>
          <p:cNvSpPr txBox="1"/>
          <p:nvPr/>
        </p:nvSpPr>
        <p:spPr>
          <a:xfrm>
            <a:off x="2113844" y="1439334"/>
            <a:ext cx="7964312" cy="2585323"/>
          </a:xfrm>
          <a:prstGeom prst="rect">
            <a:avLst/>
          </a:prstGeom>
          <a:solidFill>
            <a:schemeClr val="accent1">
              <a:lumMod val="40000"/>
              <a:lumOff val="6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The Message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2060"/>
                </a:solidFill>
                <a:effectLst/>
                <a:uLnTx/>
                <a:uFillTx/>
                <a:latin typeface="Calibri" panose="020F0502020204030204"/>
                <a:ea typeface="+mn-ea"/>
                <a:cs typeface="+mn-cs"/>
              </a:rPr>
              <a:t>The Kingdom of God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Matt. 4:23 – preaching gospel of kingdom</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“Kingdom” repeated throughout: (5:3, 10, 19, 20; 6:10; 33; 7:21)</a:t>
            </a:r>
          </a:p>
        </p:txBody>
      </p:sp>
    </p:spTree>
    <p:extLst>
      <p:ext uri="{BB962C8B-B14F-4D97-AF65-F5344CB8AC3E}">
        <p14:creationId xmlns:p14="http://schemas.microsoft.com/office/powerpoint/2010/main" val="884965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39A14-79BD-47D1-86F8-BD505189233B}"/>
              </a:ext>
            </a:extLst>
          </p:cNvPr>
          <p:cNvSpPr/>
          <p:nvPr/>
        </p:nvSpPr>
        <p:spPr>
          <a:xfrm>
            <a:off x="7097142" y="6273226"/>
            <a:ext cx="3074881" cy="58477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AR BERKLEY" panose="02000000000000000000" pitchFamily="2" charset="0"/>
                <a:ea typeface="+mn-ea"/>
                <a:cs typeface="+mn-cs"/>
              </a:rPr>
              <a:t>Sermon on the Mount</a:t>
            </a:r>
          </a:p>
        </p:txBody>
      </p:sp>
      <p:sp>
        <p:nvSpPr>
          <p:cNvPr id="5" name="Rectangle 4">
            <a:extLst>
              <a:ext uri="{FF2B5EF4-FFF2-40B4-BE49-F238E27FC236}">
                <a16:creationId xmlns:a16="http://schemas.microsoft.com/office/drawing/2014/main" id="{74DFDAFB-B8A3-469A-B7F9-E3CEA0F7A724}"/>
              </a:ext>
            </a:extLst>
          </p:cNvPr>
          <p:cNvSpPr/>
          <p:nvPr/>
        </p:nvSpPr>
        <p:spPr>
          <a:xfrm>
            <a:off x="2044250" y="420780"/>
            <a:ext cx="8103500" cy="1415772"/>
          </a:xfrm>
          <a:prstGeom prst="rect">
            <a:avLst/>
          </a:prstGeom>
          <a:noFill/>
          <a:effectLst>
            <a:outerShdw blurRad="50800" dist="50800" dir="5400000" algn="ctr" rotWithShape="0">
              <a:schemeClr val="bg1"/>
            </a:outerShdw>
          </a:effectLst>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solidFill>
                  <a:srgbClr val="0070C0"/>
                </a:solidFill>
                <a:effectLst/>
                <a:uLnTx/>
                <a:uFillTx/>
                <a:latin typeface="Californian FB" panose="0207040306080B030204" pitchFamily="18" charset="0"/>
                <a:ea typeface="+mn-ea"/>
                <a:cs typeface="+mn-cs"/>
              </a:rPr>
              <a:t>The Citizens of the Kingdom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0070C0"/>
                </a:solidFill>
                <a:effectLst/>
                <a:uLnTx/>
                <a:uFillTx/>
                <a:latin typeface="Californian FB" panose="0207040306080B030204" pitchFamily="18" charset="0"/>
                <a:ea typeface="+mn-ea"/>
                <a:cs typeface="+mn-cs"/>
              </a:rPr>
              <a:t>(Matt. 5:1-16)</a:t>
            </a:r>
          </a:p>
        </p:txBody>
      </p:sp>
      <p:sp>
        <p:nvSpPr>
          <p:cNvPr id="2" name="TextBox 1">
            <a:extLst>
              <a:ext uri="{FF2B5EF4-FFF2-40B4-BE49-F238E27FC236}">
                <a16:creationId xmlns:a16="http://schemas.microsoft.com/office/drawing/2014/main" id="{60DF5A49-911D-4EE7-B9A7-F03752C307F5}"/>
              </a:ext>
            </a:extLst>
          </p:cNvPr>
          <p:cNvSpPr txBox="1"/>
          <p:nvPr/>
        </p:nvSpPr>
        <p:spPr>
          <a:xfrm>
            <a:off x="1878638" y="2551289"/>
            <a:ext cx="8269112" cy="1231106"/>
          </a:xfrm>
          <a:prstGeom prst="rect">
            <a:avLst/>
          </a:prstGeom>
          <a:noFill/>
          <a:effectLst>
            <a:outerShdw blurRad="50800" dist="12700" dir="5400000" algn="ctr" rotWithShape="0">
              <a:schemeClr val="bg1"/>
            </a:outerShdw>
          </a:effectLst>
        </p:spPr>
        <p:txBody>
          <a:bodyPr wrap="square" rtlCol="0">
            <a:spAutoFit/>
          </a:bodyPr>
          <a:lstStyle/>
          <a:p>
            <a:pPr marL="400050" marR="0" lvl="0" indent="-400050" algn="l" defTabSz="457200" rtl="0" eaLnBrk="1" fontAlgn="auto" latinLnBrk="0" hangingPunct="1">
              <a:lnSpc>
                <a:spcPct val="100000"/>
              </a:lnSpc>
              <a:spcBef>
                <a:spcPts val="0"/>
              </a:spcBef>
              <a:spcAft>
                <a:spcPts val="0"/>
              </a:spcAft>
              <a:buClrTx/>
              <a:buSzTx/>
              <a:buFont typeface="+mj-lt"/>
              <a:buAutoNum type="romanUcPeriod"/>
              <a:tabLst/>
              <a:defRPr/>
            </a:pPr>
            <a:r>
              <a:rPr kumimoji="0" lang="en-US" sz="3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ldhabi" panose="020B0604020202020204" pitchFamily="2" charset="-78"/>
              </a:rPr>
              <a:t>Characteristics of the Citizens (5:2-12)</a:t>
            </a:r>
          </a:p>
          <a:p>
            <a:pPr marL="400050" marR="0" lvl="0" indent="-400050" algn="l" defTabSz="457200" rtl="0" eaLnBrk="1" fontAlgn="auto" latinLnBrk="0" hangingPunct="1">
              <a:lnSpc>
                <a:spcPct val="100000"/>
              </a:lnSpc>
              <a:spcBef>
                <a:spcPts val="0"/>
              </a:spcBef>
              <a:spcAft>
                <a:spcPts val="0"/>
              </a:spcAft>
              <a:buClrTx/>
              <a:buSzTx/>
              <a:buFont typeface="+mj-lt"/>
              <a:buAutoNum type="romanUcPeriod"/>
              <a:tabLst/>
              <a:defRPr/>
            </a:pPr>
            <a:endPar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ldhabi" panose="020B0604020202020204" pitchFamily="2" charset="-78"/>
            </a:endParaRPr>
          </a:p>
          <a:p>
            <a:pPr marL="400050" marR="0" lvl="0" indent="-400050" algn="l" defTabSz="457200" rtl="0" eaLnBrk="1" fontAlgn="auto" latinLnBrk="0" hangingPunct="1">
              <a:lnSpc>
                <a:spcPct val="100000"/>
              </a:lnSpc>
              <a:spcBef>
                <a:spcPts val="0"/>
              </a:spcBef>
              <a:spcAft>
                <a:spcPts val="0"/>
              </a:spcAft>
              <a:buClrTx/>
              <a:buSzTx/>
              <a:buFont typeface="+mj-lt"/>
              <a:buAutoNum type="romanUcPeriod"/>
              <a:tabLst/>
              <a:defRPr/>
            </a:pPr>
            <a:r>
              <a:rPr kumimoji="0" lang="en-US" sz="3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ldhabi" panose="020B0604020202020204" pitchFamily="2" charset="-78"/>
              </a:rPr>
              <a:t>The Influence of the Citizens on the World (5:13-16)</a:t>
            </a:r>
          </a:p>
        </p:txBody>
      </p:sp>
      <p:sp>
        <p:nvSpPr>
          <p:cNvPr id="3" name="Rectangle: Folded Corner 2">
            <a:extLst>
              <a:ext uri="{FF2B5EF4-FFF2-40B4-BE49-F238E27FC236}">
                <a16:creationId xmlns:a16="http://schemas.microsoft.com/office/drawing/2014/main" id="{0610F33A-38CC-4977-BDD5-BB8193A30522}"/>
              </a:ext>
            </a:extLst>
          </p:cNvPr>
          <p:cNvSpPr/>
          <p:nvPr/>
        </p:nvSpPr>
        <p:spPr>
          <a:xfrm rot="20869704">
            <a:off x="1844831" y="1260373"/>
            <a:ext cx="1372120" cy="1151501"/>
          </a:xfrm>
          <a:prstGeom prst="foldedCorner">
            <a:avLst>
              <a:gd name="adj" fmla="val 34628"/>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70C0"/>
                </a:solidFill>
                <a:effectLst/>
                <a:uLnTx/>
                <a:uFillTx/>
                <a:latin typeface="Calibri Light" panose="020F0302020204030204"/>
                <a:ea typeface="+mn-ea"/>
                <a:cs typeface="+mn-cs"/>
              </a:rPr>
              <a:t>Review</a:t>
            </a:r>
          </a:p>
        </p:txBody>
      </p:sp>
    </p:spTree>
    <p:extLst>
      <p:ext uri="{BB962C8B-B14F-4D97-AF65-F5344CB8AC3E}">
        <p14:creationId xmlns:p14="http://schemas.microsoft.com/office/powerpoint/2010/main" val="3877671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762001"/>
            <a:ext cx="7772400" cy="2838450"/>
          </a:xfrm>
        </p:spPr>
        <p:txBody>
          <a:bodyPr>
            <a:normAutofit/>
          </a:bodyPr>
          <a:lstStyle/>
          <a:p>
            <a:r>
              <a:rPr lang="en-US" sz="7200" b="1" dirty="0"/>
              <a:t>The Sermon </a:t>
            </a:r>
            <a:br>
              <a:rPr lang="en-US" sz="7200" b="1" dirty="0"/>
            </a:br>
            <a:r>
              <a:rPr lang="en-US" sz="7200" b="1" dirty="0"/>
              <a:t>On The Mount</a:t>
            </a:r>
            <a:endParaRPr lang="en-US" dirty="0"/>
          </a:p>
        </p:txBody>
      </p:sp>
      <p:sp>
        <p:nvSpPr>
          <p:cNvPr id="3" name="Subtitle 2"/>
          <p:cNvSpPr>
            <a:spLocks noGrp="1"/>
          </p:cNvSpPr>
          <p:nvPr>
            <p:ph type="subTitle" idx="1"/>
          </p:nvPr>
        </p:nvSpPr>
        <p:spPr>
          <a:xfrm>
            <a:off x="1752600" y="3886200"/>
            <a:ext cx="8839200" cy="2667000"/>
          </a:xfrm>
        </p:spPr>
        <p:txBody>
          <a:bodyPr>
            <a:normAutofit/>
          </a:bodyPr>
          <a:lstStyle/>
          <a:p>
            <a:pPr algn="l"/>
            <a:r>
              <a:rPr lang="en-US" dirty="0">
                <a:solidFill>
                  <a:schemeClr val="tx1"/>
                </a:solidFill>
              </a:rPr>
              <a:t>The Sermon on the Mount was a great message that has been extensively studied and expounded upon.  </a:t>
            </a:r>
          </a:p>
          <a:p>
            <a:pPr algn="l"/>
            <a:r>
              <a:rPr lang="en-US" dirty="0">
                <a:solidFill>
                  <a:schemeClr val="tx1"/>
                </a:solidFill>
              </a:rPr>
              <a:t>Lengthy series have been developed on the various thoughts Jesus presented on this occasion.</a:t>
            </a:r>
          </a:p>
          <a:p>
            <a:endParaRPr lang="en-US" dirty="0"/>
          </a:p>
        </p:txBody>
      </p:sp>
    </p:spTree>
    <p:extLst>
      <p:ext uri="{BB962C8B-B14F-4D97-AF65-F5344CB8AC3E}">
        <p14:creationId xmlns:p14="http://schemas.microsoft.com/office/powerpoint/2010/main" val="135919537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066800"/>
          </a:xfrm>
        </p:spPr>
        <p:txBody>
          <a:bodyPr/>
          <a:lstStyle/>
          <a:p>
            <a:r>
              <a:rPr lang="en-US" dirty="0"/>
              <a:t>Introduction</a:t>
            </a:r>
          </a:p>
        </p:txBody>
      </p:sp>
      <p:sp>
        <p:nvSpPr>
          <p:cNvPr id="3" name="Content Placeholder 2"/>
          <p:cNvSpPr>
            <a:spLocks noGrp="1"/>
          </p:cNvSpPr>
          <p:nvPr>
            <p:ph idx="1"/>
          </p:nvPr>
        </p:nvSpPr>
        <p:spPr>
          <a:xfrm>
            <a:off x="1524000" y="1600200"/>
            <a:ext cx="9144000" cy="5105400"/>
          </a:xfrm>
        </p:spPr>
        <p:txBody>
          <a:bodyPr/>
          <a:lstStyle/>
          <a:p>
            <a:r>
              <a:rPr lang="en-US" dirty="0"/>
              <a:t>It is described by some as the greatest sermon preached by Jesus.  </a:t>
            </a:r>
          </a:p>
          <a:p>
            <a:r>
              <a:rPr lang="en-US" dirty="0"/>
              <a:t>It is certainly the longest recorded sermon in scripture. </a:t>
            </a:r>
          </a:p>
          <a:p>
            <a:r>
              <a:rPr lang="en-US" dirty="0"/>
              <a:t>Today we want to examine the Sermon on the Mount.</a:t>
            </a:r>
          </a:p>
          <a:p>
            <a:endParaRPr lang="en-US" dirty="0"/>
          </a:p>
        </p:txBody>
      </p:sp>
    </p:spTree>
    <p:extLst>
      <p:ext uri="{BB962C8B-B14F-4D97-AF65-F5344CB8AC3E}">
        <p14:creationId xmlns:p14="http://schemas.microsoft.com/office/powerpoint/2010/main" val="229754813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normAutofit/>
          </a:bodyPr>
          <a:lstStyle/>
          <a:p>
            <a:r>
              <a:rPr lang="en-US" dirty="0"/>
              <a:t>Two Sermons?</a:t>
            </a:r>
          </a:p>
        </p:txBody>
      </p:sp>
      <p:sp>
        <p:nvSpPr>
          <p:cNvPr id="3" name="Content Placeholder 2"/>
          <p:cNvSpPr>
            <a:spLocks noGrp="1"/>
          </p:cNvSpPr>
          <p:nvPr>
            <p:ph idx="1"/>
          </p:nvPr>
        </p:nvSpPr>
        <p:spPr>
          <a:xfrm>
            <a:off x="1524000" y="1143000"/>
            <a:ext cx="9144000" cy="5638800"/>
          </a:xfrm>
        </p:spPr>
        <p:txBody>
          <a:bodyPr>
            <a:normAutofit/>
          </a:bodyPr>
          <a:lstStyle/>
          <a:p>
            <a:r>
              <a:rPr lang="en-US" dirty="0"/>
              <a:t>Background of the Sermon</a:t>
            </a:r>
          </a:p>
          <a:p>
            <a:r>
              <a:rPr lang="en-US" dirty="0"/>
              <a:t>Called such because of </a:t>
            </a:r>
            <a:r>
              <a:rPr lang="en-US" u="sng" dirty="0">
                <a:hlinkClick r:id="rId2"/>
              </a:rPr>
              <a:t>Matt. 5:1-2</a:t>
            </a:r>
            <a:r>
              <a:rPr lang="en-US" dirty="0"/>
              <a:t>.   </a:t>
            </a:r>
          </a:p>
          <a:p>
            <a:r>
              <a:rPr lang="en-US" dirty="0"/>
              <a:t>Jesus was described as going upon a mountain.  </a:t>
            </a:r>
          </a:p>
          <a:p>
            <a:r>
              <a:rPr lang="en-US" dirty="0"/>
              <a:t>In reality, it could have a hill with a level area.</a:t>
            </a:r>
          </a:p>
          <a:p>
            <a:r>
              <a:rPr lang="en-US" dirty="0"/>
              <a:t>We are not told specifically where the Sermon on the Mount took place.  </a:t>
            </a:r>
          </a:p>
          <a:p>
            <a:r>
              <a:rPr lang="en-US" dirty="0"/>
              <a:t>It is most commonly believed to have been presented at a place called, “The Horns of Hattin” just outside of Capernaum which was a seaside town on the north side of Sea of Galilee.</a:t>
            </a:r>
          </a:p>
          <a:p>
            <a:endParaRPr lang="en-US" dirty="0"/>
          </a:p>
        </p:txBody>
      </p:sp>
    </p:spTree>
    <p:extLst>
      <p:ext uri="{BB962C8B-B14F-4D97-AF65-F5344CB8AC3E}">
        <p14:creationId xmlns:p14="http://schemas.microsoft.com/office/powerpoint/2010/main" val="115241985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5">
            <a:extLst>
              <a:ext uri="{FF2B5EF4-FFF2-40B4-BE49-F238E27FC236}">
                <a16:creationId xmlns:a16="http://schemas.microsoft.com/office/drawing/2014/main" id="{ED65D247-7875-4190-8D8F-C71B40DCAF4E}"/>
              </a:ext>
            </a:extLst>
          </p:cNvPr>
          <p:cNvSpPr>
            <a:spLocks noGrp="1" noChangeArrowheads="1"/>
          </p:cNvSpPr>
          <p:nvPr>
            <p:ph type="title"/>
          </p:nvPr>
        </p:nvSpPr>
        <p:spPr/>
        <p:txBody>
          <a:bodyPr/>
          <a:lstStyle/>
          <a:p>
            <a:r>
              <a:rPr lang="en-US" altLang="en-US"/>
              <a:t>Introduction</a:t>
            </a:r>
          </a:p>
        </p:txBody>
      </p:sp>
      <p:sp>
        <p:nvSpPr>
          <p:cNvPr id="10246" name="Rectangle 6">
            <a:extLst>
              <a:ext uri="{FF2B5EF4-FFF2-40B4-BE49-F238E27FC236}">
                <a16:creationId xmlns:a16="http://schemas.microsoft.com/office/drawing/2014/main" id="{BD6FDB1E-E107-4F25-BEEA-FA555530E7EC}"/>
              </a:ext>
            </a:extLst>
          </p:cNvPr>
          <p:cNvSpPr>
            <a:spLocks noGrp="1" noChangeArrowheads="1"/>
          </p:cNvSpPr>
          <p:nvPr>
            <p:ph type="body" idx="1"/>
          </p:nvPr>
        </p:nvSpPr>
        <p:spPr/>
        <p:txBody>
          <a:bodyPr/>
          <a:lstStyle/>
          <a:p>
            <a:r>
              <a:rPr lang="en-US" altLang="en-US"/>
              <a:t>The beatitudes of the Bible focus our attention upon the requirements necessary for one to find true happiness.</a:t>
            </a:r>
          </a:p>
          <a:p>
            <a:r>
              <a:rPr lang="en-US" altLang="en-US"/>
              <a:t>We do not have to wait until Heaven in order to find genuine happiness in our souls! </a:t>
            </a:r>
          </a:p>
        </p:txBody>
      </p:sp>
      <p:sp>
        <p:nvSpPr>
          <p:cNvPr id="4" name="Rectangle 3">
            <a:extLst>
              <a:ext uri="{FF2B5EF4-FFF2-40B4-BE49-F238E27FC236}">
                <a16:creationId xmlns:a16="http://schemas.microsoft.com/office/drawing/2014/main" id="{063101CA-F7B2-4DF2-9A3B-2B578B897269}"/>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anim calcmode="lin" valueType="num">
                                      <p:cBhvr>
                                        <p:cTn id="7" dur="500" fill="hold"/>
                                        <p:tgtEl>
                                          <p:spTgt spid="1024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4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24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0246">
                                            <p:txEl>
                                              <p:pRg st="1" end="1"/>
                                            </p:txEl>
                                          </p:spTgt>
                                        </p:tgtEl>
                                        <p:attrNameLst>
                                          <p:attrName>style.visibility</p:attrName>
                                        </p:attrNameLst>
                                      </p:cBhvr>
                                      <p:to>
                                        <p:strVal val="visible"/>
                                      </p:to>
                                    </p:set>
                                    <p:anim calcmode="lin" valueType="num">
                                      <p:cBhvr>
                                        <p:cTn id="14" dur="500" fill="hold"/>
                                        <p:tgtEl>
                                          <p:spTgt spid="1024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24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2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lstStyle/>
          <a:p>
            <a:r>
              <a:rPr lang="en-US" dirty="0"/>
              <a:t>Two Sermons?</a:t>
            </a:r>
          </a:p>
        </p:txBody>
      </p:sp>
      <p:sp>
        <p:nvSpPr>
          <p:cNvPr id="3" name="Content Placeholder 2"/>
          <p:cNvSpPr>
            <a:spLocks noGrp="1"/>
          </p:cNvSpPr>
          <p:nvPr>
            <p:ph idx="1"/>
          </p:nvPr>
        </p:nvSpPr>
        <p:spPr>
          <a:xfrm>
            <a:off x="1524000" y="1066800"/>
            <a:ext cx="9144000" cy="5638800"/>
          </a:xfrm>
        </p:spPr>
        <p:txBody>
          <a:bodyPr>
            <a:normAutofit fontScale="92500"/>
          </a:bodyPr>
          <a:lstStyle/>
          <a:p>
            <a:r>
              <a:rPr lang="en-US" dirty="0"/>
              <a:t>The “Sermon on the Plain” as recorded in </a:t>
            </a:r>
            <a:r>
              <a:rPr lang="en-US" u="sng" dirty="0">
                <a:hlinkClick r:id="rId2"/>
              </a:rPr>
              <a:t>Luke 6:20-49</a:t>
            </a:r>
            <a:r>
              <a:rPr lang="en-US" dirty="0"/>
              <a:t>, is believed by some to be the same sermon as recorded by Luke.  </a:t>
            </a:r>
          </a:p>
          <a:p>
            <a:r>
              <a:rPr lang="en-US" dirty="0"/>
              <a:t>If so, we do not have the exact wording of the sermon in either account, but a summary from two different perspectives (bearing in the mind the different audiences to whom these gospels were written).</a:t>
            </a:r>
          </a:p>
          <a:p>
            <a:r>
              <a:rPr lang="en-US" dirty="0"/>
              <a:t>It is possible that these were two different occasions when the same sermon was presented by Jesus.  </a:t>
            </a:r>
          </a:p>
          <a:p>
            <a:r>
              <a:rPr lang="en-US" dirty="0"/>
              <a:t>Jesus needed to deliver the same message on more than one occasion.  </a:t>
            </a:r>
          </a:p>
        </p:txBody>
      </p:sp>
    </p:spTree>
    <p:extLst>
      <p:ext uri="{BB962C8B-B14F-4D97-AF65-F5344CB8AC3E}">
        <p14:creationId xmlns:p14="http://schemas.microsoft.com/office/powerpoint/2010/main" val="10774794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2426"/>
            <a:ext cx="8229600" cy="958174"/>
          </a:xfrm>
        </p:spPr>
        <p:txBody>
          <a:bodyPr/>
          <a:lstStyle/>
          <a:p>
            <a:r>
              <a:rPr lang="en-US" dirty="0"/>
              <a:t>Two Sermons?</a:t>
            </a:r>
          </a:p>
        </p:txBody>
      </p:sp>
      <p:sp>
        <p:nvSpPr>
          <p:cNvPr id="3" name="Content Placeholder 2"/>
          <p:cNvSpPr>
            <a:spLocks noGrp="1"/>
          </p:cNvSpPr>
          <p:nvPr>
            <p:ph idx="1"/>
          </p:nvPr>
        </p:nvSpPr>
        <p:spPr>
          <a:xfrm>
            <a:off x="1524000" y="1066800"/>
            <a:ext cx="9144000" cy="5715000"/>
          </a:xfrm>
        </p:spPr>
        <p:txBody>
          <a:bodyPr>
            <a:normAutofit lnSpcReduction="10000"/>
          </a:bodyPr>
          <a:lstStyle/>
          <a:p>
            <a:r>
              <a:rPr lang="en-US" dirty="0"/>
              <a:t>He traveled from city to city and would present His message often to an entirely new audience.  </a:t>
            </a:r>
          </a:p>
          <a:p>
            <a:r>
              <a:rPr lang="en-US" dirty="0"/>
              <a:t>They needed to hear what had been previously said (when appropriate).</a:t>
            </a:r>
          </a:p>
          <a:p>
            <a:r>
              <a:rPr lang="en-US" dirty="0"/>
              <a:t>It is not uncommon for a traveling preacher today (i.e. those who hold many gospel meetings) to present the same lesson on several occasions, even in the same region because the audiences are different and the message is still needed (or even requested).</a:t>
            </a:r>
          </a:p>
          <a:p>
            <a:r>
              <a:rPr lang="en-US" dirty="0"/>
              <a:t>That would explain differences in the two accounts.</a:t>
            </a:r>
          </a:p>
          <a:p>
            <a:endParaRPr lang="en-US" dirty="0"/>
          </a:p>
        </p:txBody>
      </p:sp>
    </p:spTree>
    <p:extLst>
      <p:ext uri="{BB962C8B-B14F-4D97-AF65-F5344CB8AC3E}">
        <p14:creationId xmlns:p14="http://schemas.microsoft.com/office/powerpoint/2010/main" val="356026211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a:t>The Message Of The Sermon</a:t>
            </a:r>
          </a:p>
        </p:txBody>
      </p:sp>
      <p:sp>
        <p:nvSpPr>
          <p:cNvPr id="3" name="Content Placeholder 2"/>
          <p:cNvSpPr>
            <a:spLocks noGrp="1"/>
          </p:cNvSpPr>
          <p:nvPr>
            <p:ph idx="1"/>
          </p:nvPr>
        </p:nvSpPr>
        <p:spPr>
          <a:xfrm>
            <a:off x="1524000" y="1371600"/>
            <a:ext cx="9144000" cy="5257800"/>
          </a:xfrm>
        </p:spPr>
        <p:txBody>
          <a:bodyPr/>
          <a:lstStyle/>
          <a:p>
            <a:r>
              <a:rPr lang="en-US" b="1" u="sng" dirty="0"/>
              <a:t>The Citizens of the Kingdom </a:t>
            </a:r>
          </a:p>
          <a:p>
            <a:r>
              <a:rPr lang="en-US" dirty="0"/>
              <a:t>The attitude of behavior demonstrated by them.</a:t>
            </a:r>
          </a:p>
          <a:p>
            <a:r>
              <a:rPr lang="en-US" dirty="0"/>
              <a:t>Their character and blessedness – in the beatitudes – </a:t>
            </a:r>
            <a:r>
              <a:rPr lang="en-US" u="sng" dirty="0">
                <a:hlinkClick r:id="rId2"/>
              </a:rPr>
              <a:t>Matthew 5:3-12</a:t>
            </a:r>
            <a:endParaRPr lang="en-US" dirty="0"/>
          </a:p>
          <a:p>
            <a:r>
              <a:rPr lang="en-US" dirty="0"/>
              <a:t>Their relationship to the world by their proper example – </a:t>
            </a:r>
            <a:r>
              <a:rPr lang="en-US" u="sng" dirty="0">
                <a:hlinkClick r:id="rId3"/>
              </a:rPr>
              <a:t>Matthew 5:13-16</a:t>
            </a:r>
            <a:endParaRPr lang="en-US" dirty="0"/>
          </a:p>
          <a:p>
            <a:endParaRPr lang="en-US" dirty="0"/>
          </a:p>
        </p:txBody>
      </p:sp>
    </p:spTree>
    <p:extLst>
      <p:ext uri="{BB962C8B-B14F-4D97-AF65-F5344CB8AC3E}">
        <p14:creationId xmlns:p14="http://schemas.microsoft.com/office/powerpoint/2010/main" val="381077971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426"/>
            <a:ext cx="8229600" cy="881974"/>
          </a:xfrm>
        </p:spPr>
        <p:txBody>
          <a:bodyPr/>
          <a:lstStyle/>
          <a:p>
            <a:r>
              <a:rPr lang="en-US" dirty="0"/>
              <a:t>The Message Of The Sermon</a:t>
            </a:r>
          </a:p>
        </p:txBody>
      </p:sp>
      <p:sp>
        <p:nvSpPr>
          <p:cNvPr id="3" name="Content Placeholder 2"/>
          <p:cNvSpPr>
            <a:spLocks noGrp="1"/>
          </p:cNvSpPr>
          <p:nvPr>
            <p:ph idx="1"/>
          </p:nvPr>
        </p:nvSpPr>
        <p:spPr>
          <a:xfrm>
            <a:off x="1524000" y="914400"/>
            <a:ext cx="9144000" cy="5867400"/>
          </a:xfrm>
        </p:spPr>
        <p:txBody>
          <a:bodyPr>
            <a:normAutofit/>
          </a:bodyPr>
          <a:lstStyle/>
          <a:p>
            <a:r>
              <a:rPr lang="en-US" b="1" u="sng" dirty="0"/>
              <a:t>The Righteousness of the Kingdom </a:t>
            </a:r>
          </a:p>
          <a:p>
            <a:r>
              <a:rPr lang="en-US" dirty="0"/>
              <a:t>Making the application in our lives.</a:t>
            </a:r>
          </a:p>
          <a:p>
            <a:r>
              <a:rPr lang="en-US" dirty="0"/>
              <a:t>What is righteousness? </a:t>
            </a:r>
          </a:p>
          <a:p>
            <a:r>
              <a:rPr lang="en-US" dirty="0"/>
              <a:t>Vine’s, “The character or quality of being right.”  </a:t>
            </a:r>
          </a:p>
          <a:p>
            <a:r>
              <a:rPr lang="en-US" dirty="0"/>
              <a:t>It was formerly spelled, “</a:t>
            </a:r>
            <a:r>
              <a:rPr lang="en-US" dirty="0" err="1"/>
              <a:t>rightwiseness</a:t>
            </a:r>
            <a:r>
              <a:rPr lang="en-US" dirty="0"/>
              <a:t>” which gives its expressed meaning.</a:t>
            </a:r>
          </a:p>
          <a:p>
            <a:endParaRPr lang="en-US" dirty="0"/>
          </a:p>
        </p:txBody>
      </p:sp>
    </p:spTree>
    <p:extLst>
      <p:ext uri="{BB962C8B-B14F-4D97-AF65-F5344CB8AC3E}">
        <p14:creationId xmlns:p14="http://schemas.microsoft.com/office/powerpoint/2010/main" val="102604704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229600" cy="914400"/>
          </a:xfrm>
        </p:spPr>
        <p:txBody>
          <a:bodyPr/>
          <a:lstStyle/>
          <a:p>
            <a:r>
              <a:rPr lang="en-US" dirty="0"/>
              <a:t>The Message Of The Sermon</a:t>
            </a:r>
          </a:p>
        </p:txBody>
      </p:sp>
      <p:sp>
        <p:nvSpPr>
          <p:cNvPr id="3" name="Content Placeholder 2"/>
          <p:cNvSpPr>
            <a:spLocks noGrp="1"/>
          </p:cNvSpPr>
          <p:nvPr>
            <p:ph idx="1"/>
          </p:nvPr>
        </p:nvSpPr>
        <p:spPr>
          <a:xfrm>
            <a:off x="1524000" y="914400"/>
            <a:ext cx="9144000" cy="5791200"/>
          </a:xfrm>
        </p:spPr>
        <p:txBody>
          <a:bodyPr>
            <a:normAutofit/>
          </a:bodyPr>
          <a:lstStyle/>
          <a:p>
            <a:r>
              <a:rPr lang="en-US" dirty="0"/>
              <a:t>Thayer says it is one who is as he ought to be.</a:t>
            </a:r>
          </a:p>
          <a:p>
            <a:r>
              <a:rPr lang="en-US" dirty="0"/>
              <a:t>Kittel (TDNT – abridged) describes it as “Right conduct before God.”</a:t>
            </a:r>
          </a:p>
          <a:p>
            <a:r>
              <a:rPr lang="en-US" dirty="0"/>
              <a:t>In other words, Jesus is challenging His audience </a:t>
            </a:r>
            <a:r>
              <a:rPr lang="en-US" b="1" u="sng" dirty="0"/>
              <a:t>(and us) </a:t>
            </a:r>
            <a:r>
              <a:rPr lang="en-US" dirty="0"/>
              <a:t>to live what we profess and to ensure that it is what God desires.</a:t>
            </a:r>
          </a:p>
          <a:p>
            <a:r>
              <a:rPr lang="en-US" dirty="0"/>
              <a:t>The many passages that refer to the righteousness of God demonstrate that He is the pattern we are to seek to apply in our lives </a:t>
            </a:r>
          </a:p>
          <a:p>
            <a:r>
              <a:rPr lang="en-US" u="sng" dirty="0">
                <a:hlinkClick r:id="rId2"/>
              </a:rPr>
              <a:t>Matthew 6:33</a:t>
            </a:r>
            <a:r>
              <a:rPr lang="en-US" dirty="0"/>
              <a:t>, </a:t>
            </a:r>
            <a:r>
              <a:rPr lang="en-US" u="sng" dirty="0">
                <a:hlinkClick r:id="rId3"/>
              </a:rPr>
              <a:t>James 1:20</a:t>
            </a:r>
            <a:r>
              <a:rPr lang="en-US" dirty="0"/>
              <a:t>, etc.)</a:t>
            </a:r>
          </a:p>
          <a:p>
            <a:endParaRPr lang="en-US" dirty="0"/>
          </a:p>
        </p:txBody>
      </p:sp>
    </p:spTree>
    <p:extLst>
      <p:ext uri="{BB962C8B-B14F-4D97-AF65-F5344CB8AC3E}">
        <p14:creationId xmlns:p14="http://schemas.microsoft.com/office/powerpoint/2010/main" val="322395909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838200"/>
          </a:xfrm>
        </p:spPr>
        <p:txBody>
          <a:bodyPr/>
          <a:lstStyle/>
          <a:p>
            <a:r>
              <a:rPr lang="en-US" dirty="0"/>
              <a:t>The Message Of The Sermon</a:t>
            </a:r>
          </a:p>
        </p:txBody>
      </p:sp>
      <p:sp>
        <p:nvSpPr>
          <p:cNvPr id="3" name="Content Placeholder 2"/>
          <p:cNvSpPr>
            <a:spLocks noGrp="1"/>
          </p:cNvSpPr>
          <p:nvPr>
            <p:ph idx="1"/>
          </p:nvPr>
        </p:nvSpPr>
        <p:spPr>
          <a:xfrm>
            <a:off x="1524000" y="1143000"/>
            <a:ext cx="9144000" cy="5715000"/>
          </a:xfrm>
        </p:spPr>
        <p:txBody>
          <a:bodyPr>
            <a:normAutofit lnSpcReduction="10000"/>
          </a:bodyPr>
          <a:lstStyle/>
          <a:p>
            <a:r>
              <a:rPr lang="en-US" b="1" i="1" dirty="0"/>
              <a:t>The need for a righteousness greater than the scribes and Pharisees </a:t>
            </a:r>
          </a:p>
          <a:p>
            <a:r>
              <a:rPr lang="en-US" b="1" i="1" dirty="0"/>
              <a:t>– </a:t>
            </a:r>
            <a:r>
              <a:rPr lang="en-US" b="1" i="1" u="sng" dirty="0">
                <a:hlinkClick r:id="rId2"/>
              </a:rPr>
              <a:t>Matt. 5:17-48</a:t>
            </a:r>
            <a:br>
              <a:rPr lang="en-US" dirty="0"/>
            </a:br>
            <a:r>
              <a:rPr lang="en-US" dirty="0"/>
              <a:t>NOTE: Many of the aspects Jesus addresses here were parts of the Law of Moses.  </a:t>
            </a:r>
          </a:p>
          <a:p>
            <a:r>
              <a:rPr lang="en-US" dirty="0"/>
              <a:t>However, with their traditions, they had set aside the intent and even fulfillment of various laws.  </a:t>
            </a:r>
          </a:p>
          <a:p>
            <a:r>
              <a:rPr lang="en-US" dirty="0"/>
              <a:t>Jesus called them BACK to complete respect for the law in their conduct.  </a:t>
            </a:r>
          </a:p>
          <a:p>
            <a:r>
              <a:rPr lang="en-US" dirty="0"/>
              <a:t>And as followers of Him, they were NOW expected to go even further.</a:t>
            </a:r>
          </a:p>
        </p:txBody>
      </p:sp>
    </p:spTree>
    <p:extLst>
      <p:ext uri="{BB962C8B-B14F-4D97-AF65-F5344CB8AC3E}">
        <p14:creationId xmlns:p14="http://schemas.microsoft.com/office/powerpoint/2010/main" val="307022720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Message Of The Sermon</a:t>
            </a:r>
          </a:p>
        </p:txBody>
      </p:sp>
      <p:sp>
        <p:nvSpPr>
          <p:cNvPr id="3" name="Content Placeholder 2"/>
          <p:cNvSpPr>
            <a:spLocks noGrp="1"/>
          </p:cNvSpPr>
          <p:nvPr>
            <p:ph idx="1"/>
          </p:nvPr>
        </p:nvSpPr>
        <p:spPr/>
        <p:txBody>
          <a:bodyPr>
            <a:normAutofit/>
          </a:bodyPr>
          <a:lstStyle/>
          <a:p>
            <a:r>
              <a:rPr lang="en-US" dirty="0"/>
              <a:t>5:17-19 - The need to obey God’s law.  </a:t>
            </a:r>
          </a:p>
          <a:p>
            <a:r>
              <a:rPr lang="en-US" dirty="0"/>
              <a:t>In this case, it was the Law of Moses.  </a:t>
            </a:r>
          </a:p>
          <a:p>
            <a:r>
              <a:rPr lang="en-US" dirty="0"/>
              <a:t>But the emphasis is on a need to submit to God’s will as it applies to you. </a:t>
            </a:r>
          </a:p>
          <a:p>
            <a:r>
              <a:rPr lang="en-US" dirty="0"/>
              <a:t>While we are under a New Law, we are still obligated to keep it! (</a:t>
            </a:r>
            <a:r>
              <a:rPr lang="en-US" u="sng" dirty="0">
                <a:hlinkClick r:id="rId2"/>
              </a:rPr>
              <a:t>James 1:22-25</a:t>
            </a:r>
            <a:r>
              <a:rPr lang="en-US" dirty="0"/>
              <a:t>, </a:t>
            </a:r>
            <a:r>
              <a:rPr lang="en-US" u="sng" dirty="0">
                <a:hlinkClick r:id="rId3"/>
              </a:rPr>
              <a:t>2:10</a:t>
            </a:r>
            <a:r>
              <a:rPr lang="en-US" dirty="0"/>
              <a:t>, </a:t>
            </a:r>
            <a:r>
              <a:rPr lang="en-US" u="sng" dirty="0">
                <a:hlinkClick r:id="rId4"/>
              </a:rPr>
              <a:t>14-24</a:t>
            </a:r>
            <a:r>
              <a:rPr lang="en-US" dirty="0"/>
              <a:t>, etc.)</a:t>
            </a:r>
          </a:p>
        </p:txBody>
      </p:sp>
    </p:spTree>
    <p:extLst>
      <p:ext uri="{BB962C8B-B14F-4D97-AF65-F5344CB8AC3E}">
        <p14:creationId xmlns:p14="http://schemas.microsoft.com/office/powerpoint/2010/main" val="352767750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a:t>The Message Of The Sermon</a:t>
            </a:r>
          </a:p>
        </p:txBody>
      </p:sp>
      <p:sp>
        <p:nvSpPr>
          <p:cNvPr id="3" name="Content Placeholder 2"/>
          <p:cNvSpPr>
            <a:spLocks noGrp="1"/>
          </p:cNvSpPr>
          <p:nvPr>
            <p:ph idx="1"/>
          </p:nvPr>
        </p:nvSpPr>
        <p:spPr>
          <a:xfrm>
            <a:off x="1524000" y="1219200"/>
            <a:ext cx="9144000" cy="5638800"/>
          </a:xfrm>
        </p:spPr>
        <p:txBody>
          <a:bodyPr>
            <a:normAutofit/>
          </a:bodyPr>
          <a:lstStyle/>
          <a:p>
            <a:r>
              <a:rPr lang="en-US" dirty="0"/>
              <a:t>5:20 – The need for true and deep seated righteousness.</a:t>
            </a:r>
          </a:p>
          <a:p>
            <a:r>
              <a:rPr lang="en-US" dirty="0"/>
              <a:t>5:21-26 – You must control your anger.  </a:t>
            </a:r>
          </a:p>
          <a:p>
            <a:r>
              <a:rPr lang="en-US" dirty="0"/>
              <a:t>Not only the acts but the attitudes.</a:t>
            </a:r>
          </a:p>
          <a:p>
            <a:r>
              <a:rPr lang="en-US" dirty="0"/>
              <a:t>5:27-30 – You must control your lusts.  </a:t>
            </a:r>
          </a:p>
          <a:p>
            <a:r>
              <a:rPr lang="en-US" dirty="0"/>
              <a:t>There is sin in lustful thoughts as well.</a:t>
            </a:r>
          </a:p>
        </p:txBody>
      </p:sp>
    </p:spTree>
    <p:extLst>
      <p:ext uri="{BB962C8B-B14F-4D97-AF65-F5344CB8AC3E}">
        <p14:creationId xmlns:p14="http://schemas.microsoft.com/office/powerpoint/2010/main" val="181353848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a:t>The Message Of The Sermon</a:t>
            </a:r>
          </a:p>
        </p:txBody>
      </p:sp>
      <p:sp>
        <p:nvSpPr>
          <p:cNvPr id="3" name="Content Placeholder 2"/>
          <p:cNvSpPr>
            <a:spLocks noGrp="1"/>
          </p:cNvSpPr>
          <p:nvPr>
            <p:ph idx="1"/>
          </p:nvPr>
        </p:nvSpPr>
        <p:spPr>
          <a:xfrm>
            <a:off x="1524000" y="990600"/>
            <a:ext cx="9144000" cy="5715000"/>
          </a:xfrm>
        </p:spPr>
        <p:txBody>
          <a:bodyPr>
            <a:normAutofit/>
          </a:bodyPr>
          <a:lstStyle/>
          <a:p>
            <a:r>
              <a:rPr lang="en-US" dirty="0"/>
              <a:t>5:31-32 – You must respect your vows to your spouse.</a:t>
            </a:r>
          </a:p>
          <a:p>
            <a:r>
              <a:rPr lang="en-US" dirty="0"/>
              <a:t>5:33-37 – You must respect ALL your vows.  </a:t>
            </a:r>
          </a:p>
          <a:p>
            <a:r>
              <a:rPr lang="en-US" dirty="0"/>
              <a:t>Live honorably and let your word be your bond.</a:t>
            </a:r>
          </a:p>
          <a:p>
            <a:r>
              <a:rPr lang="en-US" dirty="0"/>
              <a:t>5:38-42- In righteousness, go further than unrighteous society (i.e. turn the other cheek, 2</a:t>
            </a:r>
            <a:r>
              <a:rPr lang="en-US" baseline="30000" dirty="0"/>
              <a:t>nd</a:t>
            </a:r>
            <a:r>
              <a:rPr lang="en-US" dirty="0"/>
              <a:t> mile service, etc.)</a:t>
            </a:r>
          </a:p>
          <a:p>
            <a:r>
              <a:rPr lang="en-US" dirty="0"/>
              <a:t>5:43-48 – Love all men, even your enemies.</a:t>
            </a:r>
          </a:p>
        </p:txBody>
      </p:sp>
    </p:spTree>
    <p:extLst>
      <p:ext uri="{BB962C8B-B14F-4D97-AF65-F5344CB8AC3E}">
        <p14:creationId xmlns:p14="http://schemas.microsoft.com/office/powerpoint/2010/main" val="130028905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426"/>
            <a:ext cx="8229600" cy="881974"/>
          </a:xfrm>
        </p:spPr>
        <p:txBody>
          <a:bodyPr/>
          <a:lstStyle/>
          <a:p>
            <a:r>
              <a:rPr lang="en-US" dirty="0"/>
              <a:t>The Message Of The Sermon</a:t>
            </a:r>
          </a:p>
        </p:txBody>
      </p:sp>
      <p:sp>
        <p:nvSpPr>
          <p:cNvPr id="3" name="Content Placeholder 2"/>
          <p:cNvSpPr>
            <a:spLocks noGrp="1"/>
          </p:cNvSpPr>
          <p:nvPr>
            <p:ph idx="1"/>
          </p:nvPr>
        </p:nvSpPr>
        <p:spPr>
          <a:xfrm>
            <a:off x="1524000" y="1143000"/>
            <a:ext cx="9144000" cy="5562600"/>
          </a:xfrm>
        </p:spPr>
        <p:txBody>
          <a:bodyPr>
            <a:normAutofit/>
          </a:bodyPr>
          <a:lstStyle/>
          <a:p>
            <a:r>
              <a:rPr lang="en-US" b="1" i="1" dirty="0"/>
              <a:t>Righteousness in relationship to God – </a:t>
            </a:r>
            <a:r>
              <a:rPr lang="en-US" b="1" i="1" u="sng" dirty="0">
                <a:hlinkClick r:id="rId2"/>
              </a:rPr>
              <a:t>Matthew 6:1-33</a:t>
            </a:r>
            <a:endParaRPr lang="en-US" b="1" i="1" u="sng" dirty="0"/>
          </a:p>
          <a:p>
            <a:r>
              <a:rPr lang="en-US" dirty="0"/>
              <a:t>NOTE: In this chapter, Jesus addresses action related to our service to God. </a:t>
            </a:r>
          </a:p>
          <a:p>
            <a:r>
              <a:rPr lang="en-US" dirty="0"/>
              <a:t>It is here we find Jesus dealing with worship to God.  </a:t>
            </a:r>
          </a:p>
          <a:p>
            <a:r>
              <a:rPr lang="en-US" dirty="0"/>
              <a:t>It too must be with a proper attitude and according to God’s instructions.</a:t>
            </a:r>
          </a:p>
          <a:p>
            <a:endParaRPr lang="en-US" dirty="0"/>
          </a:p>
        </p:txBody>
      </p:sp>
    </p:spTree>
    <p:extLst>
      <p:ext uri="{BB962C8B-B14F-4D97-AF65-F5344CB8AC3E}">
        <p14:creationId xmlns:p14="http://schemas.microsoft.com/office/powerpoint/2010/main" val="46684559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a:extLst>
              <a:ext uri="{FF2B5EF4-FFF2-40B4-BE49-F238E27FC236}">
                <a16:creationId xmlns:a16="http://schemas.microsoft.com/office/drawing/2014/main" id="{B476D7AE-BA34-462C-B3E0-365E9315F6EA}"/>
              </a:ext>
            </a:extLst>
          </p:cNvPr>
          <p:cNvSpPr>
            <a:spLocks noGrp="1" noChangeArrowheads="1"/>
          </p:cNvSpPr>
          <p:nvPr>
            <p:ph type="title"/>
          </p:nvPr>
        </p:nvSpPr>
        <p:spPr/>
        <p:txBody>
          <a:bodyPr/>
          <a:lstStyle/>
          <a:p>
            <a:endParaRPr lang="en-US" altLang="en-US"/>
          </a:p>
        </p:txBody>
      </p:sp>
      <p:sp>
        <p:nvSpPr>
          <p:cNvPr id="11270" name="Rectangle 6">
            <a:extLst>
              <a:ext uri="{FF2B5EF4-FFF2-40B4-BE49-F238E27FC236}">
                <a16:creationId xmlns:a16="http://schemas.microsoft.com/office/drawing/2014/main" id="{AEC628FC-440C-4F9F-99D8-F92BC7E93554}"/>
              </a:ext>
            </a:extLst>
          </p:cNvPr>
          <p:cNvSpPr>
            <a:spLocks noGrp="1" noChangeArrowheads="1"/>
          </p:cNvSpPr>
          <p:nvPr>
            <p:ph type="body" idx="1"/>
          </p:nvPr>
        </p:nvSpPr>
        <p:spPr/>
        <p:txBody>
          <a:bodyPr/>
          <a:lstStyle/>
          <a:p>
            <a:r>
              <a:rPr lang="en-US" altLang="en-US"/>
              <a:t>True happiness is found only when one follows God’s directions and finds true “blessedness.”</a:t>
            </a:r>
          </a:p>
          <a:p>
            <a:r>
              <a:rPr lang="en-US" altLang="en-US"/>
              <a:t>Those who are truly “blessed” will draw others to the Lord’s salvation. </a:t>
            </a:r>
          </a:p>
        </p:txBody>
      </p:sp>
      <p:sp>
        <p:nvSpPr>
          <p:cNvPr id="4" name="Rectangle 3">
            <a:extLst>
              <a:ext uri="{FF2B5EF4-FFF2-40B4-BE49-F238E27FC236}">
                <a16:creationId xmlns:a16="http://schemas.microsoft.com/office/drawing/2014/main" id="{FAE795A6-6543-4D4D-BBA0-D11F7019654C}"/>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270">
                                            <p:txEl>
                                              <p:pRg st="0" end="0"/>
                                            </p:txEl>
                                          </p:spTgt>
                                        </p:tgtEl>
                                        <p:attrNameLst>
                                          <p:attrName>style.visibility</p:attrName>
                                        </p:attrNameLst>
                                      </p:cBhvr>
                                      <p:to>
                                        <p:strVal val="visible"/>
                                      </p:to>
                                    </p:set>
                                    <p:anim calcmode="lin" valueType="num">
                                      <p:cBhvr>
                                        <p:cTn id="7" dur="500" fill="hold"/>
                                        <p:tgtEl>
                                          <p:spTgt spid="112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7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27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1270">
                                            <p:txEl>
                                              <p:pRg st="1" end="1"/>
                                            </p:txEl>
                                          </p:spTgt>
                                        </p:tgtEl>
                                        <p:attrNameLst>
                                          <p:attrName>style.visibility</p:attrName>
                                        </p:attrNameLst>
                                      </p:cBhvr>
                                      <p:to>
                                        <p:strVal val="visible"/>
                                      </p:to>
                                    </p:set>
                                    <p:anim calcmode="lin" valueType="num">
                                      <p:cBhvr>
                                        <p:cTn id="14" dur="500" fill="hold"/>
                                        <p:tgtEl>
                                          <p:spTgt spid="1127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127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12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838200"/>
          </a:xfrm>
        </p:spPr>
        <p:txBody>
          <a:bodyPr/>
          <a:lstStyle/>
          <a:p>
            <a:r>
              <a:rPr lang="en-US" dirty="0"/>
              <a:t>The Message Of The Sermon</a:t>
            </a:r>
          </a:p>
        </p:txBody>
      </p:sp>
      <p:sp>
        <p:nvSpPr>
          <p:cNvPr id="3" name="Content Placeholder 2"/>
          <p:cNvSpPr>
            <a:spLocks noGrp="1"/>
          </p:cNvSpPr>
          <p:nvPr>
            <p:ph idx="1"/>
          </p:nvPr>
        </p:nvSpPr>
        <p:spPr>
          <a:xfrm>
            <a:off x="1524000" y="1066800"/>
            <a:ext cx="9144000" cy="5715000"/>
          </a:xfrm>
        </p:spPr>
        <p:txBody>
          <a:bodyPr>
            <a:normAutofit/>
          </a:bodyPr>
          <a:lstStyle/>
          <a:p>
            <a:r>
              <a:rPr lang="en-US" dirty="0"/>
              <a:t>6:1-4 – Charitable deeds.  </a:t>
            </a:r>
          </a:p>
          <a:p>
            <a:r>
              <a:rPr lang="en-US" dirty="0"/>
              <a:t>We need to be willing to share what we have with others.</a:t>
            </a:r>
          </a:p>
          <a:p>
            <a:r>
              <a:rPr lang="en-US" dirty="0"/>
              <a:t>6:5-15 – Prayers.  </a:t>
            </a:r>
          </a:p>
          <a:p>
            <a:r>
              <a:rPr lang="en-US" dirty="0"/>
              <a:t>Let us pray simply and sincerely to God and not to be seen.</a:t>
            </a:r>
          </a:p>
          <a:p>
            <a:r>
              <a:rPr lang="en-US" dirty="0"/>
              <a:t>6:16-18 – Fasting.  </a:t>
            </a:r>
          </a:p>
          <a:p>
            <a:r>
              <a:rPr lang="en-US" dirty="0"/>
              <a:t>As they fasted, it was inward and directed toward God.</a:t>
            </a:r>
          </a:p>
        </p:txBody>
      </p:sp>
    </p:spTree>
    <p:extLst>
      <p:ext uri="{BB962C8B-B14F-4D97-AF65-F5344CB8AC3E}">
        <p14:creationId xmlns:p14="http://schemas.microsoft.com/office/powerpoint/2010/main" val="298384174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8200"/>
          </a:xfrm>
        </p:spPr>
        <p:txBody>
          <a:bodyPr/>
          <a:lstStyle/>
          <a:p>
            <a:r>
              <a:rPr lang="en-US" dirty="0"/>
              <a:t>The Message Of The Sermon</a:t>
            </a:r>
          </a:p>
        </p:txBody>
      </p:sp>
      <p:sp>
        <p:nvSpPr>
          <p:cNvPr id="3" name="Content Placeholder 2"/>
          <p:cNvSpPr>
            <a:spLocks noGrp="1"/>
          </p:cNvSpPr>
          <p:nvPr>
            <p:ph idx="1"/>
          </p:nvPr>
        </p:nvSpPr>
        <p:spPr>
          <a:xfrm>
            <a:off x="1524000" y="838200"/>
            <a:ext cx="9144000" cy="5943600"/>
          </a:xfrm>
        </p:spPr>
        <p:txBody>
          <a:bodyPr>
            <a:normAutofit/>
          </a:bodyPr>
          <a:lstStyle/>
          <a:p>
            <a:r>
              <a:rPr lang="en-US" dirty="0"/>
              <a:t>6:19-21 – Where is your treasure? In heaven or on earth?</a:t>
            </a:r>
          </a:p>
          <a:p>
            <a:r>
              <a:rPr lang="en-US" dirty="0"/>
              <a:t>6:22-23 – Watch what you bring into your body – be pure.</a:t>
            </a:r>
          </a:p>
          <a:p>
            <a:r>
              <a:rPr lang="en-US" dirty="0"/>
              <a:t>6:24 – You CANNOT serve two masters at the same time.</a:t>
            </a:r>
          </a:p>
          <a:p>
            <a:r>
              <a:rPr lang="en-US" dirty="0"/>
              <a:t>6:25-34 – About worry, DON’T!  </a:t>
            </a:r>
          </a:p>
          <a:p>
            <a:r>
              <a:rPr lang="en-US" dirty="0"/>
              <a:t>Learn to trust in God.  </a:t>
            </a:r>
          </a:p>
          <a:p>
            <a:r>
              <a:rPr lang="en-US" dirty="0"/>
              <a:t>Put Him first, and other matters will take care of themselves.</a:t>
            </a:r>
          </a:p>
          <a:p>
            <a:endParaRPr lang="en-US" dirty="0"/>
          </a:p>
          <a:p>
            <a:endParaRPr lang="en-US" dirty="0"/>
          </a:p>
        </p:txBody>
      </p:sp>
    </p:spTree>
    <p:extLst>
      <p:ext uri="{BB962C8B-B14F-4D97-AF65-F5344CB8AC3E}">
        <p14:creationId xmlns:p14="http://schemas.microsoft.com/office/powerpoint/2010/main" val="130261160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8200"/>
          </a:xfrm>
        </p:spPr>
        <p:txBody>
          <a:bodyPr/>
          <a:lstStyle/>
          <a:p>
            <a:r>
              <a:rPr lang="en-US" dirty="0"/>
              <a:t>The Message Of The Sermon</a:t>
            </a:r>
          </a:p>
        </p:txBody>
      </p:sp>
      <p:sp>
        <p:nvSpPr>
          <p:cNvPr id="3" name="Content Placeholder 2"/>
          <p:cNvSpPr>
            <a:spLocks noGrp="1"/>
          </p:cNvSpPr>
          <p:nvPr>
            <p:ph idx="1"/>
          </p:nvPr>
        </p:nvSpPr>
        <p:spPr>
          <a:xfrm>
            <a:off x="1524000" y="838200"/>
            <a:ext cx="9144000" cy="5867400"/>
          </a:xfrm>
        </p:spPr>
        <p:txBody>
          <a:bodyPr>
            <a:normAutofit/>
          </a:bodyPr>
          <a:lstStyle/>
          <a:p>
            <a:r>
              <a:rPr lang="en-US" b="1" i="1" dirty="0"/>
              <a:t>Righteousness in relationship to his fellow man – </a:t>
            </a:r>
            <a:r>
              <a:rPr lang="en-US" b="1" i="1" u="sng" dirty="0">
                <a:hlinkClick r:id="rId2"/>
              </a:rPr>
              <a:t>Matthew 7:1-12</a:t>
            </a:r>
            <a:endParaRPr lang="en-US" b="1" i="1" u="sng" dirty="0"/>
          </a:p>
          <a:p>
            <a:r>
              <a:rPr lang="en-US" dirty="0"/>
              <a:t>NOTE: It is equally important that we strive to get along with mankind.  </a:t>
            </a:r>
          </a:p>
          <a:p>
            <a:r>
              <a:rPr lang="en-US" dirty="0"/>
              <a:t>We must act properly toward man if we are to be a positive effect in this world.  </a:t>
            </a:r>
          </a:p>
          <a:p>
            <a:r>
              <a:rPr lang="en-US" dirty="0"/>
              <a:t>It is also essential to set us apart.</a:t>
            </a:r>
          </a:p>
          <a:p>
            <a:endParaRPr lang="en-US" dirty="0"/>
          </a:p>
        </p:txBody>
      </p:sp>
    </p:spTree>
    <p:extLst>
      <p:ext uri="{BB962C8B-B14F-4D97-AF65-F5344CB8AC3E}">
        <p14:creationId xmlns:p14="http://schemas.microsoft.com/office/powerpoint/2010/main" val="394861906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8200"/>
          </a:xfrm>
        </p:spPr>
        <p:txBody>
          <a:bodyPr/>
          <a:lstStyle/>
          <a:p>
            <a:r>
              <a:rPr lang="en-US" dirty="0"/>
              <a:t>The Message Of The Sermon</a:t>
            </a:r>
          </a:p>
        </p:txBody>
      </p:sp>
      <p:sp>
        <p:nvSpPr>
          <p:cNvPr id="3" name="Content Placeholder 2"/>
          <p:cNvSpPr>
            <a:spLocks noGrp="1"/>
          </p:cNvSpPr>
          <p:nvPr>
            <p:ph idx="1"/>
          </p:nvPr>
        </p:nvSpPr>
        <p:spPr>
          <a:xfrm>
            <a:off x="1600200" y="1066800"/>
            <a:ext cx="9067800" cy="5638800"/>
          </a:xfrm>
        </p:spPr>
        <p:txBody>
          <a:bodyPr>
            <a:normAutofit/>
          </a:bodyPr>
          <a:lstStyle/>
          <a:p>
            <a:r>
              <a:rPr lang="en-US" dirty="0"/>
              <a:t>7:1-6 – Concerning judging others.  </a:t>
            </a:r>
          </a:p>
          <a:p>
            <a:r>
              <a:rPr lang="en-US" dirty="0"/>
              <a:t>We need to be careful to ensure that our judgments are righteous (fair and honest). </a:t>
            </a:r>
          </a:p>
          <a:p>
            <a:r>
              <a:rPr lang="en-US" dirty="0"/>
              <a:t>Note the warning if we judge with prejudice!  </a:t>
            </a:r>
          </a:p>
          <a:p>
            <a:r>
              <a:rPr lang="en-US" dirty="0"/>
              <a:t>Vs. 6, Don’t cast your pearls before swine – use your time wisely.</a:t>
            </a:r>
          </a:p>
          <a:p>
            <a:endParaRPr lang="en-US" dirty="0"/>
          </a:p>
        </p:txBody>
      </p:sp>
    </p:spTree>
    <p:extLst>
      <p:ext uri="{BB962C8B-B14F-4D97-AF65-F5344CB8AC3E}">
        <p14:creationId xmlns:p14="http://schemas.microsoft.com/office/powerpoint/2010/main" val="52046167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
            <a:ext cx="8229600" cy="914400"/>
          </a:xfrm>
        </p:spPr>
        <p:txBody>
          <a:bodyPr/>
          <a:lstStyle/>
          <a:p>
            <a:r>
              <a:rPr lang="en-US" dirty="0"/>
              <a:t>The Message Of The Sermon</a:t>
            </a:r>
          </a:p>
        </p:txBody>
      </p:sp>
      <p:sp>
        <p:nvSpPr>
          <p:cNvPr id="3" name="Content Placeholder 2"/>
          <p:cNvSpPr>
            <a:spLocks noGrp="1"/>
          </p:cNvSpPr>
          <p:nvPr>
            <p:ph idx="1"/>
          </p:nvPr>
        </p:nvSpPr>
        <p:spPr>
          <a:xfrm>
            <a:off x="1524000" y="1066800"/>
            <a:ext cx="9144000" cy="5638800"/>
          </a:xfrm>
        </p:spPr>
        <p:txBody>
          <a:bodyPr/>
          <a:lstStyle/>
          <a:p>
            <a:r>
              <a:rPr lang="en-US" dirty="0"/>
              <a:t>7:7-11 – Ask of God and it will be given.  Seek and you will find.  Knock and it will be opened to you.  </a:t>
            </a:r>
          </a:p>
          <a:p>
            <a:r>
              <a:rPr lang="en-US" dirty="0"/>
              <a:t>God knows what you need in this life and how to give you good things.</a:t>
            </a:r>
          </a:p>
          <a:p>
            <a:r>
              <a:rPr lang="en-US" dirty="0"/>
              <a:t>7:12 – the “golden rule” – the principle to live by in all that we do.</a:t>
            </a:r>
          </a:p>
        </p:txBody>
      </p:sp>
    </p:spTree>
    <p:extLst>
      <p:ext uri="{BB962C8B-B14F-4D97-AF65-F5344CB8AC3E}">
        <p14:creationId xmlns:p14="http://schemas.microsoft.com/office/powerpoint/2010/main" val="289464225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914400"/>
          </a:xfrm>
        </p:spPr>
        <p:txBody>
          <a:bodyPr/>
          <a:lstStyle/>
          <a:p>
            <a:r>
              <a:rPr lang="en-US" dirty="0"/>
              <a:t>The Message Of The Sermon</a:t>
            </a:r>
          </a:p>
        </p:txBody>
      </p:sp>
      <p:sp>
        <p:nvSpPr>
          <p:cNvPr id="3" name="Content Placeholder 2"/>
          <p:cNvSpPr>
            <a:spLocks noGrp="1"/>
          </p:cNvSpPr>
          <p:nvPr>
            <p:ph idx="1"/>
          </p:nvPr>
        </p:nvSpPr>
        <p:spPr>
          <a:xfrm>
            <a:off x="1524000" y="1066800"/>
            <a:ext cx="9144000" cy="5638800"/>
          </a:xfrm>
        </p:spPr>
        <p:txBody>
          <a:bodyPr>
            <a:normAutofit fontScale="92500" lnSpcReduction="10000"/>
          </a:bodyPr>
          <a:lstStyle/>
          <a:p>
            <a:r>
              <a:rPr lang="en-US" b="1" i="1" dirty="0"/>
              <a:t>Exhortation to enter the Kingdom (the invitation)</a:t>
            </a:r>
          </a:p>
          <a:p>
            <a:r>
              <a:rPr lang="en-US" dirty="0"/>
              <a:t>NOTE:</a:t>
            </a:r>
            <a:r>
              <a:rPr lang="en-US" b="1" i="1" dirty="0"/>
              <a:t> </a:t>
            </a:r>
            <a:r>
              <a:rPr lang="en-US" dirty="0"/>
              <a:t>Jesus concludes His sermon with an invitation to those present to follow Him.</a:t>
            </a:r>
          </a:p>
          <a:p>
            <a:r>
              <a:rPr lang="en-US" dirty="0"/>
              <a:t>7:13-14 – there are two paths that we must choose between.  </a:t>
            </a:r>
          </a:p>
          <a:p>
            <a:r>
              <a:rPr lang="en-US" dirty="0"/>
              <a:t>Life is about these choices – right &amp; wrong; good &amp; evil; heaven or hell.</a:t>
            </a:r>
          </a:p>
          <a:p>
            <a:r>
              <a:rPr lang="en-US" dirty="0"/>
              <a:t>7:15-20 – Beware of false prophets and teachers.  </a:t>
            </a:r>
          </a:p>
          <a:p>
            <a:r>
              <a:rPr lang="en-US" dirty="0"/>
              <a:t>They will try and take your salvation from you. </a:t>
            </a:r>
          </a:p>
          <a:p>
            <a:r>
              <a:rPr lang="en-US" dirty="0"/>
              <a:t> Judge them by their fruits (i.e. according to the word – cf. </a:t>
            </a:r>
            <a:r>
              <a:rPr lang="en-US" u="sng" dirty="0">
                <a:hlinkClick r:id="rId2"/>
              </a:rPr>
              <a:t>1 John 4:1</a:t>
            </a:r>
            <a:r>
              <a:rPr lang="en-US" dirty="0"/>
              <a:t>)</a:t>
            </a:r>
          </a:p>
          <a:p>
            <a:endParaRPr lang="en-US" dirty="0"/>
          </a:p>
        </p:txBody>
      </p:sp>
    </p:spTree>
    <p:extLst>
      <p:ext uri="{BB962C8B-B14F-4D97-AF65-F5344CB8AC3E}">
        <p14:creationId xmlns:p14="http://schemas.microsoft.com/office/powerpoint/2010/main" val="417507226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normAutofit/>
          </a:bodyPr>
          <a:lstStyle/>
          <a:p>
            <a:r>
              <a:rPr lang="en-US" dirty="0"/>
              <a:t>The Message Of The Sermon</a:t>
            </a:r>
          </a:p>
        </p:txBody>
      </p:sp>
      <p:sp>
        <p:nvSpPr>
          <p:cNvPr id="3" name="Content Placeholder 2"/>
          <p:cNvSpPr>
            <a:spLocks noGrp="1"/>
          </p:cNvSpPr>
          <p:nvPr>
            <p:ph idx="1"/>
          </p:nvPr>
        </p:nvSpPr>
        <p:spPr>
          <a:xfrm>
            <a:off x="1524000" y="914400"/>
            <a:ext cx="9144000" cy="5791200"/>
          </a:xfrm>
        </p:spPr>
        <p:txBody>
          <a:bodyPr>
            <a:normAutofit/>
          </a:bodyPr>
          <a:lstStyle/>
          <a:p>
            <a:r>
              <a:rPr lang="en-US" dirty="0"/>
              <a:t>7:21-23 – Who will enter the kingdom of heaven? </a:t>
            </a:r>
          </a:p>
          <a:p>
            <a:r>
              <a:rPr lang="en-US" dirty="0"/>
              <a:t>Those who do His will!</a:t>
            </a:r>
          </a:p>
          <a:p>
            <a:r>
              <a:rPr lang="en-US" dirty="0"/>
              <a:t>7:24-27 – the two paths are again introduced, this time based upon our willingness to hear and accept His message.  </a:t>
            </a:r>
          </a:p>
          <a:p>
            <a:r>
              <a:rPr lang="en-US" dirty="0"/>
              <a:t>The wise build wisely and the foolish build foolishly.  </a:t>
            </a:r>
          </a:p>
          <a:p>
            <a:r>
              <a:rPr lang="en-US" dirty="0"/>
              <a:t>What type of a house are you building?</a:t>
            </a:r>
          </a:p>
          <a:p>
            <a:endParaRPr lang="en-US" dirty="0"/>
          </a:p>
        </p:txBody>
      </p:sp>
    </p:spTree>
    <p:extLst>
      <p:ext uri="{BB962C8B-B14F-4D97-AF65-F5344CB8AC3E}">
        <p14:creationId xmlns:p14="http://schemas.microsoft.com/office/powerpoint/2010/main" val="291851456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58477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Garamond" panose="02020404030301010803"/>
                <a:ea typeface="+mn-ea"/>
                <a:cs typeface="+mn-cs"/>
              </a:rPr>
              <a:t>Summary Conclusion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Garamond" panose="02020404030301010803"/>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Garamond" panose="02020404030301010803"/>
                <a:ea typeface="+mn-ea"/>
                <a:cs typeface="+mn-cs"/>
              </a:rPr>
              <a:t>In summary as we look at the Sermon on the Mount, we are taught who we must be like to be happy in the great beatitudes. We are also taught we are to be salt and the light in the midst of this world and a city that can be seen on a hill. We are taught to fulfill the law and the prophets as we are to bring it to the interior part of our hearts as Jesus is teaching. We are to be a people who do no violence to others, not to even to think about it. We are to be people that do not commit adultery, or even think about it. We are to be people who are honest in dealing with one another and letting our speech be ‘yes’ and ‘no.’ Jesus expects us to be people who are faithful in our marital relationship. We are to be non-retaliatory and non-resistant in the way we respond to others, even loving our enemies. We are to be people that give our alms not to be seen in an outward way by others, but seen by our heavenly Father. We are to pray, not by constant repetitiousness but in a simple way to our heavenly Father, worshipping him, pouring out our daily needs, forgiving others and praying that we would not be led into temptation by Satan. We are to fast in a way that is invisible to others, but visible to our Father in heaven. We are to store treasure in heaven by the way we give to others, but not have a greedy eye to gain material and money, lest our whole body be lead in a destructive way. We are not to live in anxiety, but casting all our care upon him for our daily needs. Whatever we do in word and deed, we must do in all in the name of the Lord Jesus. We are not to judge others in a negative, legalistic way; but rather, be persistent in our prayers, to enter through the narrow gate, and evaluate our life by our fruit. We are also to evaluate the lives of those who teach by the fruit of their lives. In doing these things, we build our lives upon the rock solid foundation of Christ’s teaching rather than self-reliant ignorance which would be to ignore Christ’s teaching and do the opposite. May we as believers always desire to build our lives first of all in Jesus, upon the salvation that he brings to us and in his atonement. Let us build upon the application growing out of the way he has taught us in the wonderful Sermon on the Mount.</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Garamond" panose="02020404030301010803"/>
                <a:ea typeface="+mn-ea"/>
                <a:cs typeface="+mn-cs"/>
              </a:rPr>
              <a:t> </a:t>
            </a:r>
            <a:r>
              <a:rPr kumimoji="0" lang="en-US" sz="18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Garamond" panose="02020404030301010803"/>
                <a:ea typeface="+mn-ea"/>
                <a:cs typeface="+mn-cs"/>
              </a:rPr>
              <a:t>Staats</a:t>
            </a:r>
            <a:r>
              <a:rPr kumimoji="0" lang="en-US"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Garamond" panose="02020404030301010803"/>
                <a:ea typeface="+mn-ea"/>
                <a:cs typeface="+mn-cs"/>
              </a:rPr>
              <a:t>, G. (2013). . (D. </a:t>
            </a:r>
            <a:r>
              <a:rPr kumimoji="0" lang="en-US" sz="18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Garamond" panose="02020404030301010803"/>
                <a:ea typeface="+mn-ea"/>
                <a:cs typeface="+mn-cs"/>
              </a:rPr>
              <a:t>Odegard</a:t>
            </a:r>
            <a:r>
              <a:rPr kumimoji="0" lang="en-US"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Garamond" panose="02020404030301010803"/>
                <a:ea typeface="+mn-ea"/>
                <a:cs typeface="+mn-cs"/>
              </a:rPr>
              <a:t>, Ed.) (pp. 3738). Gary </a:t>
            </a:r>
            <a:r>
              <a:rPr kumimoji="0" lang="en-US" sz="18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Garamond" panose="02020404030301010803"/>
                <a:ea typeface="+mn-ea"/>
                <a:cs typeface="+mn-cs"/>
              </a:rPr>
              <a:t>Staats</a:t>
            </a:r>
            <a:r>
              <a:rPr kumimoji="0" lang="en-US"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Garamond" panose="02020404030301010803"/>
                <a:ea typeface="+mn-ea"/>
                <a:cs typeface="+mn-cs"/>
              </a:rPr>
              <a:t>.</a:t>
            </a: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 </a:t>
            </a:r>
            <a:r>
              <a:rPr kumimoji="0" lang="en-US" sz="1800" b="0" i="0" u="none" strike="noStrike" kern="1200" cap="none" spc="0" normalizeH="0" baseline="0" noProof="0" dirty="0" err="1">
                <a:ln>
                  <a:noFill/>
                </a:ln>
                <a:solidFill>
                  <a:prstClr val="black"/>
                </a:solidFill>
                <a:effectLst/>
                <a:uLnTx/>
                <a:uFillTx/>
                <a:latin typeface="Garamond" panose="02020404030301010803"/>
                <a:ea typeface="+mn-ea"/>
                <a:cs typeface="+mn-cs"/>
              </a:rPr>
              <a:t>Staats</a:t>
            </a: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 G. (2013). </a:t>
            </a:r>
            <a:r>
              <a:rPr kumimoji="0" lang="en-US" sz="1800" b="0" i="1" u="sng" strike="noStrike" kern="1200" cap="none" spc="0" normalizeH="0" baseline="0" noProof="0" dirty="0">
                <a:ln>
                  <a:noFill/>
                </a:ln>
                <a:solidFill>
                  <a:srgbClr val="0000FF"/>
                </a:solidFill>
                <a:effectLst/>
                <a:uLnTx/>
                <a:uFillTx/>
                <a:latin typeface="Garamond" panose="02020404030301010803"/>
                <a:ea typeface="+mn-ea"/>
                <a:cs typeface="+mn-cs"/>
                <a:hlinkClick r:id="rId3"/>
              </a:rPr>
              <a:t>The Teaching of Christ in the Sermon on the Mount: A Brief Christological Commentary of the Flow of Thought</a:t>
            </a:r>
            <a:r>
              <a:rPr kumimoji="0" lang="en-US" sz="1800" b="0" i="0" u="none" strike="noStrike" kern="1200" cap="none" spc="0" normalizeH="0" baseline="0" noProof="0" dirty="0">
                <a:ln>
                  <a:noFill/>
                </a:ln>
                <a:solidFill>
                  <a:srgbClr val="0000FF"/>
                </a:solidFill>
                <a:effectLst/>
                <a:uLnTx/>
                <a:uFillTx/>
                <a:latin typeface="Garamond" panose="02020404030301010803"/>
                <a:ea typeface="+mn-ea"/>
                <a:cs typeface="+mn-cs"/>
                <a:hlinkClick r:id="rId3"/>
              </a:rPr>
              <a:t>. (D. </a:t>
            </a:r>
            <a:r>
              <a:rPr kumimoji="0" lang="en-US" sz="1800" b="0" i="0" u="none" strike="noStrike" kern="1200" cap="none" spc="0" normalizeH="0" baseline="0" noProof="0" dirty="0" err="1">
                <a:ln>
                  <a:noFill/>
                </a:ln>
                <a:solidFill>
                  <a:srgbClr val="0000FF"/>
                </a:solidFill>
                <a:effectLst/>
                <a:uLnTx/>
                <a:uFillTx/>
                <a:latin typeface="Garamond" panose="02020404030301010803"/>
                <a:ea typeface="+mn-ea"/>
                <a:cs typeface="+mn-cs"/>
                <a:hlinkClick r:id="rId3"/>
              </a:rPr>
              <a:t>Odegard</a:t>
            </a:r>
            <a:r>
              <a:rPr kumimoji="0" lang="en-US" sz="1800" b="0" i="0" u="none" strike="noStrike" kern="1200" cap="none" spc="0" normalizeH="0" baseline="0" noProof="0" dirty="0">
                <a:ln>
                  <a:noFill/>
                </a:ln>
                <a:solidFill>
                  <a:srgbClr val="0000FF"/>
                </a:solidFill>
                <a:effectLst/>
                <a:uLnTx/>
                <a:uFillTx/>
                <a:latin typeface="Garamond" panose="02020404030301010803"/>
                <a:ea typeface="+mn-ea"/>
                <a:cs typeface="+mn-cs"/>
                <a:hlinkClick r:id="rId3"/>
              </a:rPr>
              <a:t>, Ed.) (pp. 37–38). Gary </a:t>
            </a:r>
            <a:r>
              <a:rPr kumimoji="0" lang="en-US" sz="1800" b="0" i="0" u="none" strike="noStrike" kern="1200" cap="none" spc="0" normalizeH="0" baseline="0" noProof="0" dirty="0" err="1">
                <a:ln>
                  <a:noFill/>
                </a:ln>
                <a:solidFill>
                  <a:srgbClr val="0000FF"/>
                </a:solidFill>
                <a:effectLst/>
                <a:uLnTx/>
                <a:uFillTx/>
                <a:latin typeface="Garamond" panose="02020404030301010803"/>
                <a:ea typeface="+mn-ea"/>
                <a:cs typeface="+mn-cs"/>
                <a:hlinkClick r:id="rId3"/>
              </a:rPr>
              <a:t>Staats</a:t>
            </a:r>
            <a:r>
              <a:rPr kumimoji="0" lang="en-US" sz="1800" b="0" i="0" u="none" strike="noStrike" kern="1200" cap="none" spc="0" normalizeH="0" baseline="0" noProof="0" dirty="0">
                <a:ln>
                  <a:noFill/>
                </a:ln>
                <a:solidFill>
                  <a:srgbClr val="0000FF"/>
                </a:solidFill>
                <a:effectLst/>
                <a:uLnTx/>
                <a:uFillTx/>
                <a:latin typeface="Garamond" panose="02020404030301010803"/>
                <a:ea typeface="+mn-ea"/>
                <a:cs typeface="+mn-cs"/>
                <a:hlinkClick r:id="rId3"/>
              </a:rPr>
              <a:t>.</a:t>
            </a:r>
          </a:p>
        </p:txBody>
      </p:sp>
    </p:spTree>
    <p:extLst>
      <p:ext uri="{BB962C8B-B14F-4D97-AF65-F5344CB8AC3E}">
        <p14:creationId xmlns:p14="http://schemas.microsoft.com/office/powerpoint/2010/main" val="381324939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2.xml><?xml version="1.0" encoding="utf-8"?>
<a:theme xmlns:a="http://schemas.openxmlformats.org/drawingml/2006/main" name="Textur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ry's Custom TNR font">
      <a:majorFont>
        <a:latin typeface="Times New Roman"/>
        <a:ea typeface=""/>
        <a:cs typeface=""/>
      </a:majorFont>
      <a:minorFont>
        <a:latin typeface="Times New Roman"/>
        <a:ea typeface=""/>
        <a:cs typeface=""/>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BernhardMod BT"/>
        <a:ea typeface=""/>
        <a:cs typeface="Arial"/>
      </a:majorFont>
      <a:minorFont>
        <a:latin typeface="Trebuchet MS"/>
        <a:ea typeface=""/>
        <a:cs typeface="Taho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12352</Words>
  <Application>Microsoft Office PowerPoint</Application>
  <PresentationFormat>Widescreen</PresentationFormat>
  <Paragraphs>656</Paragraphs>
  <Slides>97</Slides>
  <Notes>68</Notes>
  <HiddenSlides>1</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97</vt:i4>
      </vt:variant>
    </vt:vector>
  </HeadingPairs>
  <TitlesOfParts>
    <vt:vector size="119" baseType="lpstr">
      <vt:lpstr>Abadi Extra Light</vt:lpstr>
      <vt:lpstr>Andalus</vt:lpstr>
      <vt:lpstr>AR BERKLEY</vt:lpstr>
      <vt:lpstr>Arial</vt:lpstr>
      <vt:lpstr>Arial Narrow</vt:lpstr>
      <vt:lpstr>BernhardMod BT</vt:lpstr>
      <vt:lpstr>Calibri</vt:lpstr>
      <vt:lpstr>Calibri Light</vt:lpstr>
      <vt:lpstr>Californian FB</vt:lpstr>
      <vt:lpstr>Garamond</vt:lpstr>
      <vt:lpstr>Times New Roman</vt:lpstr>
      <vt:lpstr>Trebuchet MS</vt:lpstr>
      <vt:lpstr>Wingdings</vt:lpstr>
      <vt:lpstr>ZapfHumnst BT</vt:lpstr>
      <vt:lpstr>1_Office Theme</vt:lpstr>
      <vt:lpstr>Textured</vt:lpstr>
      <vt:lpstr>Savon</vt:lpstr>
      <vt:lpstr>Office Theme</vt:lpstr>
      <vt:lpstr>2_Office Theme</vt:lpstr>
      <vt:lpstr>Default Design</vt:lpstr>
      <vt:lpstr>3_Office Theme</vt:lpstr>
      <vt:lpstr>4_Office Theme</vt:lpstr>
      <vt:lpstr>Context &amp; Setting Of The Sermon On The Mount</vt:lpstr>
      <vt:lpstr>PowerPoint Presentation</vt:lpstr>
      <vt:lpstr>PowerPoint Presentation</vt:lpstr>
      <vt:lpstr>PowerPoint Presentation</vt:lpstr>
      <vt:lpstr>Introduction</vt:lpstr>
      <vt:lpstr>“Blessed” (μαχάριος)</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Context of the Sermon on the Mount</vt:lpstr>
      <vt:lpstr>The Context of the Sermon on the Mount</vt:lpstr>
      <vt:lpstr>The Context of the Sermon on the Mount</vt:lpstr>
      <vt:lpstr>PowerPoint Presentation</vt:lpstr>
      <vt:lpstr>The Context of the Sermon on the Mount</vt:lpstr>
      <vt:lpstr>The Context of the Sermon on the Mount</vt:lpstr>
      <vt:lpstr>The Context of the Sermon on the Mount</vt:lpstr>
      <vt:lpstr>The Context of the Sermon on the Mount</vt:lpstr>
      <vt:lpstr>The Context of the Sermon on the Mount</vt:lpstr>
      <vt:lpstr>The Context of the Sermon on the Mount</vt:lpstr>
      <vt:lpstr>PowerPoint Presentation</vt:lpstr>
      <vt:lpstr>The Beatitudes</vt:lpstr>
      <vt:lpstr>The Beatitudes</vt:lpstr>
      <vt:lpstr>Messianic Prophecies Including the Land</vt:lpstr>
      <vt:lpstr>Messianic Prophecies Including the Land</vt:lpstr>
      <vt:lpstr>Messianic Prophecies Including the Land</vt:lpstr>
      <vt:lpstr>Messianic Prophecies Including the Land</vt:lpstr>
      <vt:lpstr>Messianic Prophecies Including the Land</vt:lpstr>
      <vt:lpstr>Messianic Prophecies Including the Land</vt:lpstr>
      <vt:lpstr>Messianic Prophecies Including the Land</vt:lpstr>
      <vt:lpstr>Messianic Prophecies Including the Land</vt:lpstr>
      <vt:lpstr>The Context Is Not Moses! </vt:lpstr>
      <vt:lpstr>PowerPoint Presentation</vt:lpstr>
      <vt:lpstr>Matthew 5:1-4</vt:lpstr>
      <vt:lpstr>What are the Beatitudes? </vt:lpstr>
      <vt:lpstr>The Term “Blessed”</vt:lpstr>
      <vt:lpstr>PowerPoint Presentation</vt:lpstr>
      <vt:lpstr>Objection: “You have heard that it was said…” refers to perversions of the Pharisees</vt:lpstr>
      <vt:lpstr>Objection: “You have heard that it was said…” refers to perversions of the Pharisees</vt:lpstr>
      <vt:lpstr>Objection: “You have heard that it was said…” refers to perversions of the Pharisees</vt:lpstr>
      <vt:lpstr>Objection: “You have heard that it was said…” refers to perversions of the Pharisees</vt:lpstr>
      <vt:lpstr>Objection: “You have heard that it was said…” refers to perversions of the Pharisees</vt:lpstr>
      <vt:lpstr>Objection: “You have heard that it was said…” refers to perversions of the Pharisees</vt:lpstr>
      <vt:lpstr>Objection: “You have heard that it was said…” refers to perversions of the Pharisees</vt:lpstr>
      <vt:lpstr>You have heard that it was said…</vt:lpstr>
      <vt:lpstr>You have heard that it was said…</vt:lpstr>
      <vt:lpstr>You have heard that it was said…</vt:lpstr>
      <vt:lpstr>You have heard that it was said…</vt:lpstr>
      <vt:lpstr>You have heard that it was said…</vt:lpstr>
      <vt:lpstr>You have heard that it was said…</vt:lpstr>
      <vt:lpstr>You have heard that it was said…</vt:lpstr>
      <vt:lpstr>You have heard that it was said…</vt:lpstr>
      <vt:lpstr>You have heard that it was said…</vt:lpstr>
      <vt:lpstr>You have heard that it was said…</vt:lpstr>
      <vt:lpstr>You have heard that it was said…</vt:lpstr>
      <vt:lpstr>You have heard that it was said…</vt:lpstr>
      <vt:lpstr>You have heard that it was said…</vt:lpstr>
      <vt:lpstr>You have heard that it was said…</vt:lpstr>
      <vt:lpstr>You have heard that it was said…</vt:lpstr>
      <vt:lpstr>You have heard that it was said…</vt:lpstr>
      <vt:lpstr>You have heard that it was said…</vt:lpstr>
      <vt:lpstr>PowerPoint Presentation</vt:lpstr>
      <vt:lpstr>PowerPoint Presentation</vt:lpstr>
      <vt:lpstr>PowerPoint Presentation</vt:lpstr>
      <vt:lpstr>PowerPoint Presentation</vt:lpstr>
      <vt:lpstr>PowerPoint Presentation</vt:lpstr>
      <vt:lpstr>PowerPoint Presentation</vt:lpstr>
      <vt:lpstr>The Sermon  On The Mount</vt:lpstr>
      <vt:lpstr>Introduction</vt:lpstr>
      <vt:lpstr>Two Sermons?</vt:lpstr>
      <vt:lpstr>Two Sermons?</vt:lpstr>
      <vt:lpstr>Two Sermons?</vt:lpstr>
      <vt:lpstr>The Message Of The Sermon</vt:lpstr>
      <vt:lpstr>The Message Of The Sermon</vt:lpstr>
      <vt:lpstr>The Message Of The Sermon</vt:lpstr>
      <vt:lpstr>The Message Of The Sermon</vt:lpstr>
      <vt:lpstr>The Message Of The Sermon</vt:lpstr>
      <vt:lpstr>The Message Of The Sermon</vt:lpstr>
      <vt:lpstr>The Message Of The Sermon</vt:lpstr>
      <vt:lpstr>The Message Of The Sermon</vt:lpstr>
      <vt:lpstr>The Message Of The Sermon</vt:lpstr>
      <vt:lpstr>The Message Of The Sermon</vt:lpstr>
      <vt:lpstr>The Message Of The Sermon</vt:lpstr>
      <vt:lpstr>The Message Of The Sermon</vt:lpstr>
      <vt:lpstr>The Message Of The Sermon</vt:lpstr>
      <vt:lpstr>The Message Of The Sermon</vt:lpstr>
      <vt:lpstr>The Message Of The Sermon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&amp; Setting Of The Sermon On The Mount</dc:title>
  <dc:creator>David Burris</dc:creator>
  <cp:lastModifiedBy>David Burris</cp:lastModifiedBy>
  <cp:revision>4</cp:revision>
  <dcterms:created xsi:type="dcterms:W3CDTF">2023-02-11T23:09:40Z</dcterms:created>
  <dcterms:modified xsi:type="dcterms:W3CDTF">2023-02-12T00:29:11Z</dcterms:modified>
</cp:coreProperties>
</file>