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5923" y="3307356"/>
            <a:ext cx="9489573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5923" y="4777380"/>
            <a:ext cx="9489573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94B2-0F51-4DB8-835D-9B5F5A548CDC}" type="datetimeFigureOut">
              <a:rPr lang="en-US" smtClean="0"/>
              <a:t>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9EFF-BA69-4865-8244-0EFE7699A4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567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4" y="1807361"/>
            <a:ext cx="9497440" cy="4051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94B2-0F51-4DB8-835D-9B5F5A548CDC}" type="datetimeFigureOut">
              <a:rPr lang="en-US" smtClean="0"/>
              <a:t>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9EFF-BA69-4865-8244-0EFE7699A4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69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79415" y="675723"/>
            <a:ext cx="1963949" cy="51853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3" y="675724"/>
            <a:ext cx="7290076" cy="5185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94B2-0F51-4DB8-835D-9B5F5A548CDC}" type="datetimeFigureOut">
              <a:rPr lang="en-US" smtClean="0"/>
              <a:t>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9EFF-BA69-4865-8244-0EFE7699A4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734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94B2-0F51-4DB8-835D-9B5F5A548CDC}" type="datetimeFigureOut">
              <a:rPr lang="en-US" smtClean="0"/>
              <a:t>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9EFF-BA69-4865-8244-0EFE7699A4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701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3308581"/>
            <a:ext cx="9489571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924" y="4777381"/>
            <a:ext cx="948957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94B2-0F51-4DB8-835D-9B5F5A548CDC}" type="datetimeFigureOut">
              <a:rPr lang="en-US" smtClean="0"/>
              <a:t>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9EFF-BA69-4865-8244-0EFE7699A4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871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675725"/>
            <a:ext cx="9497440" cy="924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5924" y="1809750"/>
            <a:ext cx="4628369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708" y="1809749"/>
            <a:ext cx="4625656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94B2-0F51-4DB8-835D-9B5F5A548CDC}" type="datetimeFigureOut">
              <a:rPr lang="en-US" smtClean="0"/>
              <a:t>2/12/2023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9EFF-BA69-4865-8244-0EFE7699A4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63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7633" y="1812927"/>
            <a:ext cx="41766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5924" y="2389190"/>
            <a:ext cx="4628369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45437" y="1812927"/>
            <a:ext cx="420063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7" y="2389190"/>
            <a:ext cx="462836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94B2-0F51-4DB8-835D-9B5F5A548CDC}" type="datetimeFigureOut">
              <a:rPr lang="en-US" smtClean="0"/>
              <a:t>2/12/2023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9EFF-BA69-4865-8244-0EFE7699A4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397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94B2-0F51-4DB8-835D-9B5F5A548CDC}" type="datetimeFigureOut">
              <a:rPr lang="en-US" smtClean="0"/>
              <a:t>2/12/2023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9EFF-BA69-4865-8244-0EFE7699A4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24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94B2-0F51-4DB8-835D-9B5F5A548CDC}" type="datetimeFigureOut">
              <a:rPr lang="en-US" smtClean="0"/>
              <a:t>2/12/2023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9EFF-BA69-4865-8244-0EFE7699A4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4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3" y="446088"/>
            <a:ext cx="3547533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6873" y="446088"/>
            <a:ext cx="5706492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3" y="1631950"/>
            <a:ext cx="3547533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94B2-0F51-4DB8-835D-9B5F5A548CDC}" type="datetimeFigureOut">
              <a:rPr lang="en-US" smtClean="0"/>
              <a:t>2/12/2023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9EFF-BA69-4865-8244-0EFE7699A4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58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1387058"/>
            <a:ext cx="4641849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4" y="2500312"/>
            <a:ext cx="4641849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94B2-0F51-4DB8-835D-9B5F5A548CDC}" type="datetimeFigureOut">
              <a:rPr lang="en-US" smtClean="0"/>
              <a:t>2/12/2023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9EFF-BA69-4865-8244-0EFE7699A4D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7305663" y="1436862"/>
            <a:ext cx="1448871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3" name="Oval 32"/>
          <p:cNvSpPr/>
          <p:nvPr/>
        </p:nvSpPr>
        <p:spPr>
          <a:xfrm>
            <a:off x="7534056" y="1411792"/>
            <a:ext cx="1107153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9" name="Oval 28"/>
          <p:cNvSpPr/>
          <p:nvPr/>
        </p:nvSpPr>
        <p:spPr>
          <a:xfrm>
            <a:off x="7008245" y="1894454"/>
            <a:ext cx="803152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1" name="Oval 30"/>
          <p:cNvSpPr/>
          <p:nvPr/>
        </p:nvSpPr>
        <p:spPr>
          <a:xfrm>
            <a:off x="7232193" y="1811313"/>
            <a:ext cx="652784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8" name="Oval 27"/>
          <p:cNvSpPr/>
          <p:nvPr/>
        </p:nvSpPr>
        <p:spPr>
          <a:xfrm>
            <a:off x="6291683" y="2083427"/>
            <a:ext cx="342135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0" name="Oval 29"/>
          <p:cNvSpPr/>
          <p:nvPr/>
        </p:nvSpPr>
        <p:spPr>
          <a:xfrm>
            <a:off x="8176122" y="993076"/>
            <a:ext cx="342135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4" name="Oval 33"/>
          <p:cNvSpPr/>
          <p:nvPr/>
        </p:nvSpPr>
        <p:spPr>
          <a:xfrm>
            <a:off x="6746129" y="1894454"/>
            <a:ext cx="263252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5" name="Oval 34"/>
          <p:cNvSpPr/>
          <p:nvPr/>
        </p:nvSpPr>
        <p:spPr>
          <a:xfrm>
            <a:off x="8198402" y="1060594"/>
            <a:ext cx="263252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502400" y="1600200"/>
            <a:ext cx="4572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44552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5923" y="675725"/>
            <a:ext cx="9500151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924" y="1807361"/>
            <a:ext cx="9500149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3125" y="595181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A47F94B2-0F51-4DB8-835D-9B5F5A548CDC}" type="datetimeFigureOut">
              <a:rPr lang="en-US" smtClean="0"/>
              <a:t>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74594" y="5951811"/>
            <a:ext cx="7008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3545" y="5951811"/>
            <a:ext cx="81104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E8849EFF-BA69-4865-8244-0EFE7699A4D4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61" name="Group 60"/>
          <p:cNvGrpSpPr/>
          <p:nvPr/>
        </p:nvGrpSpPr>
        <p:grpSpPr>
          <a:xfrm>
            <a:off x="-44793" y="1"/>
            <a:ext cx="12236793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034983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1066801"/>
            <a:ext cx="6153358" cy="1470025"/>
          </a:xfrm>
        </p:spPr>
        <p:txBody>
          <a:bodyPr/>
          <a:lstStyle/>
          <a:p>
            <a:pPr hangingPunct="0"/>
            <a:r>
              <a:rPr lang="en-US" b="1" dirty="0"/>
              <a:t>Dealing With A Thorn In The Flesh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2971800"/>
            <a:ext cx="5086558" cy="861420"/>
          </a:xfrm>
        </p:spPr>
        <p:txBody>
          <a:bodyPr/>
          <a:lstStyle/>
          <a:p>
            <a:r>
              <a:rPr lang="en-US" b="1" dirty="0"/>
              <a:t>Reading - 2 Corinthians 12:6-10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41" r="22741"/>
          <a:stretch/>
        </p:blipFill>
        <p:spPr>
          <a:xfrm>
            <a:off x="8382000" y="76199"/>
            <a:ext cx="2167466" cy="397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923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"BUFFET" US </a:t>
            </a:r>
            <a:r>
              <a:rPr lang="en-US" sz="2400" dirty="0"/>
              <a:t>(</a:t>
            </a:r>
            <a:r>
              <a:rPr lang="en-US" sz="2400" b="1" dirty="0"/>
              <a:t>2 Corinthians 12:7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US" dirty="0"/>
              <a:t>“Buffet" means, "to strike with the fist"; thus to strive against, contend</a:t>
            </a:r>
          </a:p>
          <a:p>
            <a:pPr marL="0" indent="0" algn="ctr" hangingPunct="0">
              <a:buNone/>
            </a:pPr>
            <a:r>
              <a:rPr lang="en-US" sz="3600" b="1" i="1" dirty="0"/>
              <a:t>(1 Corinthians 9:27) </a:t>
            </a:r>
          </a:p>
          <a:p>
            <a:pPr hangingPunct="0"/>
            <a:r>
              <a:rPr lang="en-US" sz="2000" dirty="0"/>
              <a:t>This buffeting is something brought upon by Satan.</a:t>
            </a:r>
          </a:p>
          <a:p>
            <a:pPr hangingPunct="0"/>
            <a:r>
              <a:rPr lang="en-US" sz="2000" dirty="0"/>
              <a:t>This </a:t>
            </a:r>
            <a:r>
              <a:rPr lang="en-US" sz="2000" u="sng" dirty="0"/>
              <a:t>external</a:t>
            </a:r>
            <a:r>
              <a:rPr lang="en-US" sz="2000" dirty="0"/>
              <a:t> "buffeting" is allowed to remain, to keep us humble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12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3443" y="381001"/>
            <a:ext cx="7125113" cy="924475"/>
          </a:xfrm>
        </p:spPr>
        <p:txBody>
          <a:bodyPr/>
          <a:lstStyle/>
          <a:p>
            <a:r>
              <a:rPr lang="en-US" dirty="0"/>
              <a:t>THERE IS A PRACTICAL LESSON RELATED TO HUMILITY...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506931"/>
            <a:ext cx="7125112" cy="4051437"/>
          </a:xfrm>
        </p:spPr>
        <p:txBody>
          <a:bodyPr anchor="t">
            <a:normAutofit/>
          </a:bodyPr>
          <a:lstStyle/>
          <a:p>
            <a:pPr lvl="0" hangingPunct="0"/>
            <a:r>
              <a:rPr lang="en-US" dirty="0"/>
              <a:t>Humility is a necessary trait for God's people </a:t>
            </a:r>
          </a:p>
          <a:p>
            <a:pPr marL="0" indent="0" algn="ctr" hangingPunct="0">
              <a:buNone/>
            </a:pPr>
            <a:r>
              <a:rPr lang="en-US" sz="3600" b="1" i="1" dirty="0"/>
              <a:t>(Luke 18:13-14)  </a:t>
            </a:r>
          </a:p>
          <a:p>
            <a:pPr marL="0" indent="0" algn="ctr" hangingPunct="0">
              <a:buNone/>
            </a:pPr>
            <a:r>
              <a:rPr lang="en-US" sz="3600" b="1" i="1" dirty="0"/>
              <a:t>(1 Peter 5:5-6) </a:t>
            </a:r>
          </a:p>
          <a:p>
            <a:pPr lvl="0" hangingPunct="0"/>
            <a:r>
              <a:rPr lang="en-US" dirty="0"/>
              <a:t>Sometimes it is useful to have "outside help" to keep us humble!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1" y="4133022"/>
            <a:ext cx="3124199" cy="2648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92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046" y="304801"/>
            <a:ext cx="7753555" cy="924475"/>
          </a:xfrm>
        </p:spPr>
        <p:txBody>
          <a:bodyPr/>
          <a:lstStyle/>
          <a:p>
            <a:r>
              <a:rPr lang="en-US" dirty="0"/>
              <a:t>"</a:t>
            </a:r>
            <a:r>
              <a:rPr lang="en-US" b="1" i="1" dirty="0"/>
              <a:t>My grace is sufficient for you</a:t>
            </a:r>
            <a:r>
              <a:rPr lang="en-US" dirty="0"/>
              <a:t>" </a:t>
            </a:r>
            <a:br>
              <a:rPr lang="en-US" dirty="0"/>
            </a:br>
            <a:r>
              <a:rPr lang="en-US" sz="2000" b="1" dirty="0"/>
              <a:t>2 Corinthians 12:9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905002"/>
            <a:ext cx="7391400" cy="4800599"/>
          </a:xfrm>
        </p:spPr>
        <p:txBody>
          <a:bodyPr>
            <a:normAutofit/>
          </a:bodyPr>
          <a:lstStyle/>
          <a:p>
            <a:pPr hangingPunct="0"/>
            <a:r>
              <a:rPr lang="en-US" dirty="0"/>
              <a:t>The Lord gives us what we "</a:t>
            </a:r>
            <a:r>
              <a:rPr lang="en-US" u="sng" dirty="0"/>
              <a:t>need</a:t>
            </a:r>
            <a:r>
              <a:rPr lang="en-US" dirty="0"/>
              <a:t>" but not necessarily what we "</a:t>
            </a:r>
            <a:r>
              <a:rPr lang="en-US" u="sng" dirty="0"/>
              <a:t>want</a:t>
            </a:r>
            <a:r>
              <a:rPr lang="en-US" dirty="0"/>
              <a:t>"!</a:t>
            </a:r>
          </a:p>
          <a:p>
            <a:pPr marL="0" indent="0" algn="ctr" hangingPunct="0">
              <a:buNone/>
            </a:pPr>
            <a:r>
              <a:rPr lang="en-US" sz="3200" dirty="0"/>
              <a:t>"</a:t>
            </a:r>
            <a:r>
              <a:rPr lang="en-US" sz="3200" b="1" i="1" dirty="0"/>
              <a:t>My strength is made perfect in weakness</a:t>
            </a:r>
            <a:r>
              <a:rPr lang="en-US" sz="3200" dirty="0"/>
              <a:t>"</a:t>
            </a:r>
          </a:p>
          <a:p>
            <a:pPr hangingPunct="0"/>
            <a:r>
              <a:rPr lang="en-US" dirty="0"/>
              <a:t>It is in times of weakness and hardship that the Lord's strength can be experienced most completely!</a:t>
            </a:r>
          </a:p>
          <a:p>
            <a:pPr hangingPunct="0"/>
            <a:r>
              <a:rPr lang="en-US" dirty="0"/>
              <a:t>For in such times we really come to depend upon the Lord, and not upon our own strength or wisdom!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066801"/>
            <a:ext cx="2174240" cy="144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886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046" y="304801"/>
            <a:ext cx="7753555" cy="924475"/>
          </a:xfrm>
        </p:spPr>
        <p:txBody>
          <a:bodyPr/>
          <a:lstStyle/>
          <a:p>
            <a:r>
              <a:rPr lang="en-US" b="1" i="1" dirty="0"/>
              <a:t>"I will boast in my infirmities</a:t>
            </a:r>
            <a:r>
              <a:rPr lang="en-US" dirty="0"/>
              <a:t>“</a:t>
            </a:r>
            <a:br>
              <a:rPr lang="en-US" dirty="0"/>
            </a:br>
            <a:r>
              <a:rPr lang="en-US" sz="2000" b="1" i="1" dirty="0"/>
              <a:t>2 Corinthians 12:9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371601"/>
            <a:ext cx="7391400" cy="4952999"/>
          </a:xfrm>
        </p:spPr>
        <p:txBody>
          <a:bodyPr>
            <a:normAutofit/>
          </a:bodyPr>
          <a:lstStyle/>
          <a:p>
            <a:pPr hangingPunct="0"/>
            <a:r>
              <a:rPr lang="en-US" dirty="0"/>
              <a:t>Why “glory” in them?</a:t>
            </a:r>
          </a:p>
          <a:p>
            <a:pPr hangingPunct="0"/>
            <a:r>
              <a:rPr lang="en-US" dirty="0"/>
              <a:t>We have the opportunity to experience the power of Christ in our life as He helps us deal with them!</a:t>
            </a:r>
          </a:p>
          <a:p>
            <a:pPr marL="0" indent="0" hangingPunct="0">
              <a:buNone/>
            </a:pPr>
            <a:r>
              <a:rPr lang="en-US" sz="2400" b="1" i="1" dirty="0"/>
              <a:t>"I take pleasure in infirmities ... for Christ's sake.  For when I am weak, then I am strong.  " - </a:t>
            </a:r>
            <a:r>
              <a:rPr lang="en-US" b="1" i="1" dirty="0"/>
              <a:t>2 Corinthians 12:10</a:t>
            </a:r>
            <a:endParaRPr lang="en-US" dirty="0"/>
          </a:p>
          <a:p>
            <a:pPr hangingPunct="0"/>
            <a:r>
              <a:rPr lang="en-US" dirty="0"/>
              <a:t>Infirmities can be a time for rejoicing! </a:t>
            </a:r>
            <a:r>
              <a:rPr lang="en-US" b="1" i="1" dirty="0"/>
              <a:t>(Romans 5:3) </a:t>
            </a:r>
          </a:p>
          <a:p>
            <a:pPr hangingPunct="0"/>
            <a:r>
              <a:rPr lang="en-US" dirty="0"/>
              <a:t>This can be a time to experience the strength Jesus gives, and the development of character that pleases Him! </a:t>
            </a:r>
          </a:p>
          <a:p>
            <a:pPr marL="0" indent="0" algn="ctr" hangingPunct="0">
              <a:buNone/>
            </a:pPr>
            <a:r>
              <a:rPr lang="en-US" sz="3600" b="1" i="1" dirty="0"/>
              <a:t>(James 1:2-4)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1726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988" y="304801"/>
            <a:ext cx="7125113" cy="924475"/>
          </a:xfrm>
        </p:spPr>
        <p:txBody>
          <a:bodyPr/>
          <a:lstStyle/>
          <a:p>
            <a:r>
              <a:rPr lang="en-US" sz="2800" dirty="0"/>
              <a:t>Could it be that you are seeing your infirmities in the wrong light?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295401"/>
            <a:ext cx="7125112" cy="4051437"/>
          </a:xfrm>
        </p:spPr>
        <p:txBody>
          <a:bodyPr anchor="t"/>
          <a:lstStyle/>
          <a:p>
            <a:pPr hangingPunct="0"/>
            <a:r>
              <a:rPr lang="en-US" dirty="0"/>
              <a:t>If it weren’t for your thorns how many times would you think to consider prayer at all?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514601"/>
            <a:ext cx="6241007" cy="418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738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75725"/>
            <a:ext cx="8153400" cy="924475"/>
          </a:xfrm>
        </p:spPr>
        <p:txBody>
          <a:bodyPr/>
          <a:lstStyle/>
          <a:p>
            <a:r>
              <a:rPr lang="en-US" dirty="0"/>
              <a:t>What do we glean from all of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443" y="1828800"/>
            <a:ext cx="7125112" cy="4029998"/>
          </a:xfrm>
        </p:spPr>
        <p:txBody>
          <a:bodyPr anchor="t"/>
          <a:lstStyle/>
          <a:p>
            <a:pPr hangingPunct="0"/>
            <a:r>
              <a:rPr lang="en-US" sz="2800" dirty="0"/>
              <a:t>In time of infirmity, pray! </a:t>
            </a:r>
          </a:p>
          <a:p>
            <a:pPr lvl="0" hangingPunct="0"/>
            <a:r>
              <a:rPr lang="en-US" dirty="0"/>
              <a:t>But don't be surprised if the answer to your prayers are:  </a:t>
            </a:r>
            <a:r>
              <a:rPr lang="en-US" sz="2800" dirty="0"/>
              <a:t>"</a:t>
            </a:r>
            <a:r>
              <a:rPr lang="en-US" sz="2800" b="1" i="1" dirty="0"/>
              <a:t>My grace is sufficient for you</a:t>
            </a:r>
            <a:r>
              <a:rPr lang="en-US" sz="2800" dirty="0"/>
              <a:t>"</a:t>
            </a:r>
          </a:p>
          <a:p>
            <a:pPr hangingPunct="0"/>
            <a:r>
              <a:rPr lang="en-US" sz="2800" dirty="0"/>
              <a:t>"</a:t>
            </a:r>
            <a:r>
              <a:rPr lang="en-US" sz="2800" b="1" i="1" dirty="0"/>
              <a:t>My strength is made perfect in weakness“</a:t>
            </a:r>
          </a:p>
          <a:p>
            <a:pPr hangingPunct="0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600" y="4220210"/>
            <a:ext cx="3937000" cy="26377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905000"/>
            <a:ext cx="990600" cy="1447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7" t="12501" r="21472" b="20555"/>
          <a:stretch/>
        </p:blipFill>
        <p:spPr>
          <a:xfrm>
            <a:off x="8610600" y="4102101"/>
            <a:ext cx="1862860" cy="263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18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Lord may choose not to remove your thorn either...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443" y="1807362"/>
            <a:ext cx="7220157" cy="4374915"/>
          </a:xfrm>
        </p:spPr>
        <p:txBody>
          <a:bodyPr/>
          <a:lstStyle/>
          <a:p>
            <a:pPr hangingPunct="0"/>
            <a:r>
              <a:rPr lang="en-US" sz="2000" dirty="0"/>
              <a:t>Instead, He may choose to give you the </a:t>
            </a:r>
            <a:r>
              <a:rPr lang="en-US" sz="2000" u="sng" dirty="0"/>
              <a:t>strength</a:t>
            </a:r>
            <a:r>
              <a:rPr lang="en-US" sz="2000" dirty="0"/>
              <a:t> to endure it</a:t>
            </a:r>
          </a:p>
          <a:p>
            <a:pPr hangingPunct="0"/>
            <a:r>
              <a:rPr lang="en-US" sz="2000" dirty="0"/>
              <a:t>If so, then </a:t>
            </a:r>
            <a:r>
              <a:rPr lang="en-US" sz="2000" u="sng" dirty="0"/>
              <a:t>rejoice</a:t>
            </a:r>
            <a:r>
              <a:rPr lang="en-US" sz="2000" dirty="0"/>
              <a:t> that power of Christ rests upon you!</a:t>
            </a:r>
          </a:p>
          <a:p>
            <a:pPr hangingPunct="0"/>
            <a:r>
              <a:rPr lang="en-US" sz="2000" dirty="0"/>
              <a:t>Think about the Lord's statement as it relates to the problem of SIN, and the SALVATION He offers ("My grace is sufficient for you")...</a:t>
            </a:r>
          </a:p>
          <a:p>
            <a:pPr marL="0" indent="0" algn="ctr">
              <a:buNone/>
            </a:pPr>
            <a:r>
              <a:rPr lang="en-US" sz="6000" b="1" i="1" dirty="0"/>
              <a:t>(Titus 3:4-8)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65216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 Trying To Do It By Yourself!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14" b="4400"/>
          <a:stretch/>
        </p:blipFill>
        <p:spPr>
          <a:xfrm>
            <a:off x="2362200" y="1806574"/>
            <a:ext cx="7132656" cy="4518026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6" t="5057" r="14706" b="18539"/>
          <a:stretch/>
        </p:blipFill>
        <p:spPr>
          <a:xfrm>
            <a:off x="2590800" y="609601"/>
            <a:ext cx="990600" cy="93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090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Thorn In The Flesh?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hangingPunct="0"/>
            <a:r>
              <a:rPr lang="en-US" sz="2400" dirty="0"/>
              <a:t>We might not be able to know exactly what the "thorn" is, but there are some valuable lessons to be gleaned as we consider...</a:t>
            </a:r>
          </a:p>
          <a:p>
            <a:pPr hangingPunct="0"/>
            <a:r>
              <a:rPr lang="en-US" sz="2400" dirty="0"/>
              <a:t>1.	Why is this "thorn" given to ME?</a:t>
            </a:r>
          </a:p>
          <a:p>
            <a:pPr hangingPunct="0"/>
            <a:r>
              <a:rPr lang="en-US" sz="2400" dirty="0"/>
              <a:t>2.	My initial reaction to the "thorn"</a:t>
            </a:r>
          </a:p>
          <a:p>
            <a:pPr lvl="0" hangingPunct="0"/>
            <a:r>
              <a:rPr lang="en-US" sz="2400" dirty="0"/>
              <a:t>3.  Our reaction to the answer given by the Lord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69"/>
          <a:stretch/>
        </p:blipFill>
        <p:spPr>
          <a:xfrm>
            <a:off x="1524001" y="5427133"/>
            <a:ext cx="2619375" cy="1405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053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1" y="25401"/>
            <a:ext cx="7125113" cy="924475"/>
          </a:xfrm>
        </p:spPr>
        <p:txBody>
          <a:bodyPr/>
          <a:lstStyle/>
          <a:p>
            <a:r>
              <a:rPr lang="en-US" dirty="0"/>
              <a:t>How About Paul’s Thorn?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990601"/>
            <a:ext cx="8153400" cy="5486399"/>
          </a:xfrm>
        </p:spPr>
        <p:txBody>
          <a:bodyPr anchor="t">
            <a:normAutofit/>
          </a:bodyPr>
          <a:lstStyle/>
          <a:p>
            <a:pPr marL="0" indent="0" hangingPunct="0">
              <a:buNone/>
            </a:pPr>
            <a:r>
              <a:rPr lang="en-US" sz="2000" dirty="0"/>
              <a:t>Tertullian proposed that Paul had a </a:t>
            </a:r>
            <a:r>
              <a:rPr lang="en-US" sz="2000" u="sng" dirty="0"/>
              <a:t>pain in the ear or head</a:t>
            </a:r>
            <a:r>
              <a:rPr lang="en-US" sz="2000" dirty="0"/>
              <a:t>.</a:t>
            </a:r>
          </a:p>
          <a:p>
            <a:pPr lvl="0" hangingPunct="0"/>
            <a:r>
              <a:rPr lang="en-US" sz="2000" dirty="0"/>
              <a:t>Are migraine headaches YOUR thorn?</a:t>
            </a:r>
          </a:p>
          <a:p>
            <a:pPr marL="0" indent="0" hangingPunct="0">
              <a:buNone/>
            </a:pPr>
            <a:r>
              <a:rPr lang="en-US" sz="2400" dirty="0"/>
              <a:t>The medieval commentators attributed his thorn to </a:t>
            </a:r>
            <a:r>
              <a:rPr lang="en-US" sz="2400" u="sng" dirty="0"/>
              <a:t>unruly fleshly lusts</a:t>
            </a:r>
            <a:r>
              <a:rPr lang="en-US" sz="2400" dirty="0"/>
              <a:t>.</a:t>
            </a:r>
          </a:p>
          <a:p>
            <a:pPr lvl="0" hangingPunct="0"/>
            <a:r>
              <a:rPr lang="en-US" dirty="0"/>
              <a:t>Paul was not a woman hater, nor was he a homosexual. There is a good amount of historical evidence to support that Paul was a widower prior to being an Apostle, and being human these appetites were still alive.  The opportunity to be with other women was still there.</a:t>
            </a:r>
          </a:p>
          <a:p>
            <a:pPr marL="0" indent="0" algn="ctr" hangingPunct="0">
              <a:buNone/>
            </a:pPr>
            <a:r>
              <a:rPr lang="en-US" sz="3200" b="1" i="1" dirty="0"/>
              <a:t>(Acts 23:6) -- (Philippians 3:4-5) </a:t>
            </a:r>
            <a:endParaRPr lang="en-US" sz="3200" dirty="0"/>
          </a:p>
          <a:p>
            <a:pPr lvl="0" hangingPunct="0"/>
            <a:r>
              <a:rPr lang="en-US" dirty="0"/>
              <a:t>Marriage was a requirement of the oral Pharisee law. </a:t>
            </a:r>
          </a:p>
          <a:p>
            <a:pPr lvl="0" hangingPunct="0"/>
            <a:r>
              <a:rPr lang="en-US" sz="3200" dirty="0"/>
              <a:t>Is unruly fleshly lusts YOUR thorn?</a:t>
            </a:r>
          </a:p>
        </p:txBody>
      </p:sp>
    </p:spTree>
    <p:extLst>
      <p:ext uri="{BB962C8B-B14F-4D97-AF65-F5344CB8AC3E}">
        <p14:creationId xmlns:p14="http://schemas.microsoft.com/office/powerpoint/2010/main" val="429488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About Paul’s Thorn?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2286001"/>
            <a:ext cx="8229600" cy="4190999"/>
          </a:xfrm>
        </p:spPr>
        <p:txBody>
          <a:bodyPr anchor="t">
            <a:normAutofit/>
          </a:bodyPr>
          <a:lstStyle/>
          <a:p>
            <a:pPr marL="0" indent="0" hangingPunct="0">
              <a:buNone/>
            </a:pPr>
            <a:r>
              <a:rPr lang="en-US" sz="2400" dirty="0"/>
              <a:t>The commentator </a:t>
            </a:r>
            <a:r>
              <a:rPr lang="en-US" sz="2400" dirty="0" err="1"/>
              <a:t>MacKnight</a:t>
            </a:r>
            <a:r>
              <a:rPr lang="en-US" sz="2400" dirty="0"/>
              <a:t> attributes Paul’s </a:t>
            </a:r>
            <a:r>
              <a:rPr lang="en-US" sz="2400" u="sng" dirty="0"/>
              <a:t>stammering speech </a:t>
            </a:r>
            <a:r>
              <a:rPr lang="en-US" sz="2400" dirty="0"/>
              <a:t>as the thorn he had to endure.</a:t>
            </a:r>
          </a:p>
          <a:p>
            <a:pPr algn="ctr" hangingPunct="0"/>
            <a:r>
              <a:rPr lang="en-US" sz="3600" b="1" i="1" dirty="0"/>
              <a:t>(1 Corinthians 2:1) </a:t>
            </a:r>
          </a:p>
          <a:p>
            <a:pPr algn="ctr" hangingPunct="0"/>
            <a:r>
              <a:rPr lang="en-US" sz="3600" b="1" i="1" dirty="0"/>
              <a:t>(2 Corinthians 10:10)  </a:t>
            </a:r>
          </a:p>
          <a:p>
            <a:pPr marL="0" indent="0" hangingPunct="0">
              <a:buNone/>
            </a:pPr>
            <a:r>
              <a:rPr lang="en-US" sz="2400" dirty="0"/>
              <a:t>Ramsay came to the conclusion that Paul suffered </a:t>
            </a:r>
            <a:r>
              <a:rPr lang="en-US" sz="2400" u="sng" dirty="0"/>
              <a:t>recurring bouts of malarial fever.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152400"/>
            <a:ext cx="20574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07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1" y="76201"/>
            <a:ext cx="7125113" cy="924475"/>
          </a:xfrm>
        </p:spPr>
        <p:txBody>
          <a:bodyPr/>
          <a:lstStyle/>
          <a:p>
            <a:r>
              <a:rPr lang="en-US" dirty="0"/>
              <a:t>How About Paul’s Thorn?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143001"/>
            <a:ext cx="7543800" cy="4952999"/>
          </a:xfrm>
        </p:spPr>
        <p:txBody>
          <a:bodyPr>
            <a:normAutofit/>
          </a:bodyPr>
          <a:lstStyle/>
          <a:p>
            <a:pPr hangingPunct="0"/>
            <a:r>
              <a:rPr lang="en-US" sz="2800" dirty="0"/>
              <a:t>Farrar and others said that Paul had </a:t>
            </a:r>
            <a:r>
              <a:rPr lang="en-US" sz="2800" u="sng" dirty="0"/>
              <a:t>acute eye problems</a:t>
            </a:r>
            <a:r>
              <a:rPr lang="en-US" sz="2800" dirty="0"/>
              <a:t>.</a:t>
            </a:r>
          </a:p>
          <a:p>
            <a:pPr lvl="0" hangingPunct="0"/>
            <a:r>
              <a:rPr lang="en-US" dirty="0"/>
              <a:t>They claim he suffered a severe form of </a:t>
            </a:r>
            <a:r>
              <a:rPr lang="en-US" dirty="0" err="1"/>
              <a:t>ophthalmia</a:t>
            </a:r>
            <a:r>
              <a:rPr lang="en-US" dirty="0"/>
              <a:t> (inflammation of the eyeball) based upon Paul’s comments: </a:t>
            </a:r>
          </a:p>
          <a:p>
            <a:pPr lvl="0" hangingPunct="0"/>
            <a:r>
              <a:rPr lang="en-US" sz="4000" b="1" i="1" dirty="0"/>
              <a:t>(Galatians 4:13-15) </a:t>
            </a:r>
          </a:p>
          <a:p>
            <a:pPr lvl="0" hangingPunct="0"/>
            <a:r>
              <a:rPr lang="en-US" sz="4000" b="1" i="1" dirty="0"/>
              <a:t>(Galatians 6:11) </a:t>
            </a:r>
          </a:p>
          <a:p>
            <a:pPr lvl="0" hangingPunct="0"/>
            <a:r>
              <a:rPr lang="en-US" dirty="0"/>
              <a:t>This eye condition was possibly brought on initially by the blinding vision on the Damascus road if you choose to follow that reasoning.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068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152401"/>
            <a:ext cx="7753558" cy="924475"/>
          </a:xfrm>
        </p:spPr>
        <p:txBody>
          <a:bodyPr/>
          <a:lstStyle/>
          <a:p>
            <a:r>
              <a:rPr lang="en-US" dirty="0"/>
              <a:t>Maybe the “Thorn” is not a “Thing”?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295401"/>
            <a:ext cx="7391400" cy="5105399"/>
          </a:xfrm>
        </p:spPr>
        <p:txBody>
          <a:bodyPr anchor="t">
            <a:normAutofit lnSpcReduction="10000"/>
          </a:bodyPr>
          <a:lstStyle/>
          <a:p>
            <a:pPr hangingPunct="0"/>
            <a:r>
              <a:rPr lang="en-US" dirty="0"/>
              <a:t>Chrysostom proposed Paul thorn was his </a:t>
            </a:r>
            <a:r>
              <a:rPr lang="en-US" u="sng" dirty="0"/>
              <a:t>persecutors</a:t>
            </a:r>
            <a:r>
              <a:rPr lang="en-US" dirty="0"/>
              <a:t>.  </a:t>
            </a:r>
          </a:p>
          <a:p>
            <a:pPr hangingPunct="0"/>
            <a:r>
              <a:rPr lang="en-US" b="1" dirty="0"/>
              <a:t>"And so by the "messenger of Satan," he means ... those who contended with and fought against him, those that cast him into a prison, those that beat him, that led him away to death); for they did Satan's business." (Homilies 26)</a:t>
            </a:r>
            <a:endParaRPr lang="en-US" dirty="0"/>
          </a:p>
          <a:p>
            <a:pPr marL="0" indent="0" hangingPunct="0">
              <a:buNone/>
            </a:pPr>
            <a:r>
              <a:rPr lang="en-US" dirty="0"/>
              <a:t>Reasons for this view:</a:t>
            </a:r>
          </a:p>
          <a:p>
            <a:pPr lvl="0" hangingPunct="0"/>
            <a:r>
              <a:rPr lang="en-US" dirty="0"/>
              <a:t>In the OT adversaries are sometimes referred to as "</a:t>
            </a:r>
            <a:r>
              <a:rPr lang="en-US" b="1" i="1" dirty="0"/>
              <a:t>thorns in your sides</a:t>
            </a:r>
            <a:r>
              <a:rPr lang="en-US" dirty="0"/>
              <a:t>" </a:t>
            </a:r>
            <a:r>
              <a:rPr lang="en-US" sz="2400" b="1" i="1" dirty="0"/>
              <a:t>(Numbers 33:55) </a:t>
            </a:r>
            <a:r>
              <a:rPr lang="en-US" sz="2400" dirty="0"/>
              <a:t> </a:t>
            </a:r>
            <a:endParaRPr lang="en-US" dirty="0"/>
          </a:p>
          <a:p>
            <a:pPr lvl="0" hangingPunct="0"/>
            <a:r>
              <a:rPr lang="en-US" dirty="0"/>
              <a:t>There is no metaphorical use of "thorn" for illness or temptation</a:t>
            </a:r>
          </a:p>
          <a:p>
            <a:pPr hangingPunct="0"/>
            <a:r>
              <a:rPr lang="en-US" dirty="0"/>
              <a:t>The term "messenger" in Paul's writings always refer to a </a:t>
            </a:r>
            <a:r>
              <a:rPr lang="en-US" u="sng" dirty="0"/>
              <a:t>person</a:t>
            </a:r>
            <a:r>
              <a:rPr lang="en-US" dirty="0"/>
              <a:t> and not to a </a:t>
            </a:r>
            <a:r>
              <a:rPr lang="en-US" u="sng" dirty="0"/>
              <a:t>thing </a:t>
            </a:r>
            <a:r>
              <a:rPr lang="en-US" dirty="0"/>
              <a:t>such as an illness.</a:t>
            </a:r>
          </a:p>
          <a:p>
            <a:pPr hangingPunct="0"/>
            <a:r>
              <a:rPr lang="en-US" dirty="0"/>
              <a:t>The basic topic of 3 chapters [2 Corinthians 10 -13] is Paul's </a:t>
            </a:r>
            <a:r>
              <a:rPr lang="en-US" u="sng" dirty="0"/>
              <a:t>opponents</a:t>
            </a:r>
            <a:r>
              <a:rPr lang="en-US" dirty="0"/>
              <a:t>, those who were troubling the Corinthians and Paul himself.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708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152401"/>
            <a:ext cx="7753558" cy="924475"/>
          </a:xfrm>
        </p:spPr>
        <p:txBody>
          <a:bodyPr/>
          <a:lstStyle/>
          <a:p>
            <a:r>
              <a:rPr lang="en-US" dirty="0"/>
              <a:t>What Did Paul Conclude?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295401"/>
            <a:ext cx="7391400" cy="5105399"/>
          </a:xfrm>
        </p:spPr>
        <p:txBody>
          <a:bodyPr anchor="t">
            <a:normAutofit/>
          </a:bodyPr>
          <a:lstStyle/>
          <a:p>
            <a:pPr hangingPunct="0"/>
            <a:r>
              <a:rPr lang="en-US" dirty="0"/>
              <a:t>A "thorn“ or "weakness" (infirmity) was an opportunity to glory.</a:t>
            </a:r>
          </a:p>
          <a:p>
            <a:pPr hangingPunct="0"/>
            <a:r>
              <a:rPr lang="en-US" dirty="0"/>
              <a:t>In the context of 2 Corinthians Chapters 10-13 he connects his infirmities or weakness with persecution:- </a:t>
            </a:r>
          </a:p>
          <a:p>
            <a:pPr lvl="0" algn="ctr" hangingPunct="0"/>
            <a:r>
              <a:rPr lang="en-US" sz="3600" b="1" i="1" dirty="0"/>
              <a:t>(2 Corinthians 11:30-33) </a:t>
            </a:r>
          </a:p>
          <a:p>
            <a:pPr lvl="0" algn="ctr" hangingPunct="0"/>
            <a:r>
              <a:rPr lang="en-US" sz="3600" b="1" i="1" dirty="0"/>
              <a:t>(2 Corinthians 12:10) </a:t>
            </a:r>
          </a:p>
          <a:p>
            <a:pPr lvl="0" algn="ctr" hangingPunct="0"/>
            <a:r>
              <a:rPr lang="en-US" sz="3600" b="1" i="1" dirty="0"/>
              <a:t>(2 Corinthians 13:3-4) </a:t>
            </a:r>
          </a:p>
          <a:p>
            <a:pPr lvl="0" hangingPunct="0"/>
            <a:r>
              <a:rPr lang="en-US" dirty="0"/>
              <a:t>Chrysostom’s conclusion: </a:t>
            </a:r>
            <a:r>
              <a:rPr lang="en-US" b="1" dirty="0"/>
              <a:t>"the opponents who dogged Paul's tracks throughout his mission, confusing churches every time he left one church to plant another." (Hard Sayings Of The Bible)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73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</a:t>
            </a:r>
            <a:r>
              <a:rPr lang="en-US" b="1" i="1" dirty="0"/>
              <a:t>a messenger of Satan</a:t>
            </a:r>
            <a:r>
              <a:rPr lang="en-US" dirty="0"/>
              <a:t>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1" y="1807362"/>
            <a:ext cx="7696199" cy="4051437"/>
          </a:xfrm>
        </p:spPr>
        <p:txBody>
          <a:bodyPr anchor="t"/>
          <a:lstStyle/>
          <a:p>
            <a:pPr lvl="0" hangingPunct="0"/>
            <a:r>
              <a:rPr lang="en-US" sz="2000" dirty="0"/>
              <a:t>Whatever the "thorn", it was something with evil intent.  </a:t>
            </a:r>
          </a:p>
          <a:p>
            <a:pPr lvl="0" hangingPunct="0"/>
            <a:r>
              <a:rPr lang="en-US" sz="2000" dirty="0"/>
              <a:t>Yet it is evident that God allowed it to remain!  </a:t>
            </a:r>
          </a:p>
          <a:p>
            <a:r>
              <a:rPr lang="en-US" sz="2000" dirty="0"/>
              <a:t>This leads us to ask... </a:t>
            </a:r>
          </a:p>
          <a:p>
            <a:pPr marL="0" indent="0" algn="ctr">
              <a:spcBef>
                <a:spcPts val="3600"/>
              </a:spcBef>
              <a:buNone/>
            </a:pPr>
            <a:r>
              <a:rPr lang="en-US" sz="3200" b="1" u="sng" cap="all" dirty="0"/>
              <a:t>WHY Are "THORNs" GIVEN?</a:t>
            </a:r>
            <a:endParaRPr lang="en-US" sz="3200" b="1" u="sng" cap="small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41" r="22741"/>
          <a:stretch/>
        </p:blipFill>
        <p:spPr>
          <a:xfrm>
            <a:off x="9005938" y="2501350"/>
            <a:ext cx="1585862" cy="2908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51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LEST WE BE "</a:t>
            </a:r>
            <a:r>
              <a:rPr lang="en-US" b="1" i="1" dirty="0"/>
              <a:t>EXALTED ABOVE MEASURE</a:t>
            </a:r>
            <a:r>
              <a:rPr lang="en-US" dirty="0"/>
              <a:t>-" </a:t>
            </a:r>
            <a:r>
              <a:rPr lang="en-US" sz="1800" dirty="0"/>
              <a:t>(</a:t>
            </a:r>
            <a:r>
              <a:rPr lang="en-US" sz="1800" b="1" dirty="0"/>
              <a:t>2 Corinthians 12:7</a:t>
            </a:r>
            <a:r>
              <a:rPr lang="en-US" sz="18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hangingPunct="0">
              <a:buNone/>
            </a:pPr>
            <a:r>
              <a:rPr lang="en-US" dirty="0"/>
              <a:t>Paul had been blessed to receive many revelations...</a:t>
            </a:r>
          </a:p>
          <a:p>
            <a:pPr hangingPunct="0"/>
            <a:r>
              <a:rPr lang="en-US" dirty="0"/>
              <a:t>On the road to Damascus - </a:t>
            </a:r>
            <a:r>
              <a:rPr lang="en-US" b="1" dirty="0"/>
              <a:t>Acts 9:3-6</a:t>
            </a:r>
            <a:endParaRPr lang="en-US" dirty="0"/>
          </a:p>
          <a:p>
            <a:pPr hangingPunct="0"/>
            <a:r>
              <a:rPr lang="en-US" dirty="0"/>
              <a:t>He received revelations in Jerusalem, at Troas, In Corinth and on way to Rome</a:t>
            </a:r>
          </a:p>
          <a:p>
            <a:pPr hangingPunct="0"/>
            <a:r>
              <a:rPr lang="en-US" dirty="0"/>
              <a:t>Probably nothing could compare with the vision of Paradise </a:t>
            </a:r>
            <a:r>
              <a:rPr lang="en-US" b="1" i="1" dirty="0"/>
              <a:t>(2 Corinthians 12:1-6)</a:t>
            </a:r>
            <a:r>
              <a:rPr lang="en-US" dirty="0"/>
              <a:t>  </a:t>
            </a:r>
          </a:p>
          <a:p>
            <a:pPr lvl="0" hangingPunct="0"/>
            <a:r>
              <a:rPr lang="en-US" dirty="0"/>
              <a:t>It would have been quite easy for Paul to be filled with pride over these revelations.</a:t>
            </a:r>
          </a:p>
          <a:p>
            <a:pPr lvl="0" hangingPunct="0"/>
            <a:r>
              <a:rPr lang="en-US" dirty="0"/>
              <a:t>It would have been just as easy for the church to exalt him too highly.</a:t>
            </a:r>
          </a:p>
          <a:p>
            <a:pPr lvl="0" hangingPunct="0"/>
            <a:r>
              <a:rPr lang="en-US" dirty="0"/>
              <a:t>What position do we see ourselves in the church?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401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1132</Words>
  <Application>Microsoft Office PowerPoint</Application>
  <PresentationFormat>Widescreen</PresentationFormat>
  <Paragraphs>88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Courier New</vt:lpstr>
      <vt:lpstr>Verdana</vt:lpstr>
      <vt:lpstr>Wingdings 2</vt:lpstr>
      <vt:lpstr>Autumn</vt:lpstr>
      <vt:lpstr>Dealing With A Thorn In The Flesh</vt:lpstr>
      <vt:lpstr>What Is A Thorn In The Flesh?</vt:lpstr>
      <vt:lpstr>How About Paul’s Thorn?</vt:lpstr>
      <vt:lpstr>How About Paul’s Thorn?</vt:lpstr>
      <vt:lpstr>How About Paul’s Thorn?</vt:lpstr>
      <vt:lpstr>Maybe the “Thorn” is not a “Thing”?</vt:lpstr>
      <vt:lpstr>What Did Paul Conclude?</vt:lpstr>
      <vt:lpstr>"a messenger of Satan"</vt:lpstr>
      <vt:lpstr>LEST WE BE "EXALTED ABOVE MEASURE-" (2 Corinthians 12:7)</vt:lpstr>
      <vt:lpstr>TO "BUFFET" US (2 Corinthians 12:7)</vt:lpstr>
      <vt:lpstr>THERE IS A PRACTICAL LESSON RELATED TO HUMILITY...</vt:lpstr>
      <vt:lpstr>"My grace is sufficient for you"  2 Corinthians 12:9</vt:lpstr>
      <vt:lpstr>"I will boast in my infirmities“ 2 Corinthians 12:9</vt:lpstr>
      <vt:lpstr>Could it be that you are seeing your infirmities in the wrong light?</vt:lpstr>
      <vt:lpstr>What do we glean from all of this?</vt:lpstr>
      <vt:lpstr>The Lord may choose not to remove your thorn either...</vt:lpstr>
      <vt:lpstr>Stop Trying To Do It By Yourself!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Dealing With A Thorn In The Flesh</dc:title>
  <dc:creator>David Burris</dc:creator>
  <cp:lastModifiedBy>David Burris</cp:lastModifiedBy>
  <cp:revision>1</cp:revision>
  <dcterms:created xsi:type="dcterms:W3CDTF">2023-02-13T02:22:20Z</dcterms:created>
  <dcterms:modified xsi:type="dcterms:W3CDTF">2023-02-13T02:22:52Z</dcterms:modified>
</cp:coreProperties>
</file>