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630" r:id="rId4"/>
    <p:sldId id="636" r:id="rId5"/>
    <p:sldId id="625" r:id="rId6"/>
    <p:sldId id="626" r:id="rId7"/>
    <p:sldId id="627" r:id="rId8"/>
    <p:sldId id="271" r:id="rId9"/>
    <p:sldId id="264" r:id="rId10"/>
    <p:sldId id="265" r:id="rId11"/>
    <p:sldId id="623" r:id="rId12"/>
    <p:sldId id="624" r:id="rId13"/>
    <p:sldId id="632" r:id="rId14"/>
    <p:sldId id="269" r:id="rId15"/>
    <p:sldId id="270" r:id="rId16"/>
    <p:sldId id="266" r:id="rId17"/>
    <p:sldId id="267" r:id="rId18"/>
    <p:sldId id="268" r:id="rId19"/>
    <p:sldId id="635" r:id="rId20"/>
    <p:sldId id="273" r:id="rId21"/>
    <p:sldId id="274" r:id="rId22"/>
    <p:sldId id="631" r:id="rId23"/>
    <p:sldId id="272" r:id="rId24"/>
    <p:sldId id="628" r:id="rId25"/>
    <p:sldId id="62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9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11988800" y="3175"/>
            <a:ext cx="2032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207434" y="241935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973E68-C547-4AEA-B5CA-C5860E277355}" type="datetimeFigureOut">
              <a:rPr lang="en-US"/>
              <a:pPr/>
              <a:t>2/13/2023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868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fld id="{15D2A653-DAB2-4B54-B697-5B4456E601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68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1419E-A6A9-4730-92AD-F04DC98DA538}" type="datetimeFigureOut">
              <a:rPr lang="en-US"/>
              <a:pPr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0EAF2-B08F-4D68-9515-872F2E8826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2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1"/>
            <a:ext cx="12192000" cy="155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6402388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118600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Oval 11"/>
          <p:cNvSpPr/>
          <p:nvPr/>
        </p:nvSpPr>
        <p:spPr>
          <a:xfrm>
            <a:off x="9245600" y="3021013"/>
            <a:ext cx="560917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220200" y="3009901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fld id="{EF6B3AB1-D532-43E4-8F5D-9DBEDA5B3E3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8786E7F1-589C-4548-8E74-E8B4CE334055}" type="datetimeFigureOut">
              <a:rPr lang="en-US"/>
              <a:pPr/>
              <a:t>2/13/2023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93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11988800" y="3175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207434" y="241935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A0582B-98FE-46EF-9548-859B5E051910}" type="datetimeFigureOut">
              <a:rPr lang="en-US" altLang="en-US"/>
              <a:pPr>
                <a:defRPr/>
              </a:pPr>
              <a:t>2/13/2023</a:t>
            </a:fld>
            <a:endParaRPr lang="en-US" alt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8689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E81662-F431-4BC7-9E18-9EC68E8977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5919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E00950-AC25-45CE-9990-130AFF6B4903}" type="datetimeFigureOut">
              <a:rPr lang="en-US" altLang="en-US"/>
              <a:pPr>
                <a:defRPr/>
              </a:pPr>
              <a:t>2/13/2023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6600" y="1027114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38B452-0B28-44B8-9D4B-9D99933AB6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1512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203200" y="2286000"/>
            <a:ext cx="11777133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207434" y="142875"/>
            <a:ext cx="11777133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203200" y="2438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0C1C98-B3B8-4127-9FA7-25D437DF7BDF}" type="datetimeFigureOut">
              <a:rPr lang="en-US" altLang="en-US"/>
              <a:pPr>
                <a:defRPr/>
              </a:pPr>
              <a:t>2/13/2023</a:t>
            </a:fld>
            <a:endParaRPr lang="en-US" alt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8689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8E92DF-C4A8-4708-ACEE-DBE9772EC0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391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6083301" y="1576388"/>
            <a:ext cx="12700" cy="4818062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1" y="6410326"/>
            <a:ext cx="405976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73B1CB-04A3-4E23-9C3C-AEEF6759BF7E}" type="datetimeFigureOut">
              <a:rPr lang="en-US" altLang="en-US"/>
              <a:pPr>
                <a:defRPr/>
              </a:pPr>
              <a:t>2/13/2023</a:t>
            </a:fld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B1A1EC-66CB-4984-BFC1-89363D00D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490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6096000" y="2200276"/>
            <a:ext cx="0" cy="4187825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12" name="Rectangle 11"/>
          <p:cNvSpPr/>
          <p:nvPr/>
        </p:nvSpPr>
        <p:spPr>
          <a:xfrm>
            <a:off x="203200" y="1371600"/>
            <a:ext cx="11777133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734" y="6391275"/>
            <a:ext cx="11777133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203200" y="1279525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7" name="Oval 16"/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A52367-0BEA-46DB-9AFB-792184C901F5}" type="datetimeFigureOut">
              <a:rPr lang="en-US" altLang="en-US"/>
              <a:pPr>
                <a:defRPr/>
              </a:pPr>
              <a:t>2/13/2023</a:t>
            </a:fld>
            <a:endParaRPr lang="en-US" alt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10326"/>
            <a:ext cx="4775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989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2105B2-0B23-4FD5-8F93-1DED070B58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3696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2F00E1-47D8-4241-B624-AD8B7AB71A13}" type="datetimeFigureOut">
              <a:rPr lang="en-US" altLang="en-US"/>
              <a:pPr>
                <a:defRPr/>
              </a:pPr>
              <a:t>2/13/2023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639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9EA4DA-8B25-4767-A8AC-99944D5356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7676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1"/>
            <a:ext cx="12192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3200" y="15875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1FDF28-4D50-4CDD-BCCF-7895C8FB2115}" type="datetimeFigureOut">
              <a:rPr lang="en-US" altLang="en-US"/>
              <a:pPr>
                <a:defRPr/>
              </a:pPr>
              <a:t>2/13/2023</a:t>
            </a:fld>
            <a:endParaRPr lang="en-US" alt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1"/>
            <a:ext cx="8128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E9A769F-74B1-4F48-A39F-1D5674D825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1399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3200" y="152400"/>
            <a:ext cx="11777133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1"/>
            <a:ext cx="12192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10" name="Rectangle 9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7D4023-8DD3-4F7D-B0FC-AF55337EAA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E78A28-BC48-4D09-BCCC-D60FD31CA758}" type="datetimeFigureOut">
              <a:rPr lang="en-US" altLang="en-US"/>
              <a:pPr>
                <a:defRPr/>
              </a:pPr>
              <a:t>2/13/2023</a:t>
            </a:fld>
            <a:endParaRPr lang="en-US" alt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2168" y="6410326"/>
            <a:ext cx="4510617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01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076407-8FF7-42E0-9214-74ECBF66476F}" type="datetimeFigureOut">
              <a:rPr lang="en-US"/>
              <a:pPr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6600" y="1027114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fld id="{F1748A0F-988A-4F9C-B9AF-745E6FE8D7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29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1"/>
            <a:ext cx="11777133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A5BA83-1B5F-4605-A650-B38B64B1F8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7717367" y="6405564"/>
            <a:ext cx="405976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C81368-A4B9-4E1C-8F07-827F0F63F672}" type="datetimeFigureOut">
              <a:rPr lang="en-US" altLang="en-US"/>
              <a:pPr>
                <a:defRPr/>
              </a:pPr>
              <a:t>2/13/2023</a:t>
            </a:fld>
            <a:endParaRPr lang="en-US" alt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2168" y="6410326"/>
            <a:ext cx="477943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70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0FD4F0-22FC-45ED-9019-495C20E381B5}" type="datetimeFigureOut">
              <a:rPr lang="en-US" altLang="en-US"/>
              <a:pPr>
                <a:defRPr/>
              </a:pPr>
              <a:t>2/13/2023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D7E94F-B6DA-4630-B356-3BE1CD6F65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408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1"/>
            <a:ext cx="12192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6402388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118600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Oval 11"/>
          <p:cNvSpPr/>
          <p:nvPr/>
        </p:nvSpPr>
        <p:spPr>
          <a:xfrm>
            <a:off x="9245600" y="3021013"/>
            <a:ext cx="560917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220200" y="3009901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644053-3DF8-4C64-9D67-EF60283EF6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5CC1D17-A3EB-4FD7-8CEA-56F193B3FD8A}" type="datetimeFigureOut">
              <a:rPr lang="en-US" altLang="en-US"/>
              <a:pPr>
                <a:defRPr/>
              </a:pPr>
              <a:t>2/13/2023</a:t>
            </a:fld>
            <a:endParaRPr lang="en-US" alt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3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E686EE8-85A3-3F48-B120-FD0FE2E4B2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-3163229"/>
            <a:ext cx="12192000" cy="100212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DC06EF-D6FD-244E-BFB3-F8910FFEFB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-7707085"/>
            <a:ext cx="12192000" cy="1456508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71A3D3C7-60CE-3B45-9F8D-2568A4EDEEB7}"/>
              </a:ext>
            </a:extLst>
          </p:cNvPr>
          <p:cNvSpPr/>
          <p:nvPr userDrawn="1"/>
        </p:nvSpPr>
        <p:spPr>
          <a:xfrm>
            <a:off x="3515868" y="621792"/>
            <a:ext cx="5614416" cy="5614416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4F1BFF-7E9D-A745-AE06-5C69C2FE5C8D}"/>
              </a:ext>
            </a:extLst>
          </p:cNvPr>
          <p:cNvSpPr/>
          <p:nvPr userDrawn="1"/>
        </p:nvSpPr>
        <p:spPr>
          <a:xfrm>
            <a:off x="3305556" y="621792"/>
            <a:ext cx="5614416" cy="5614416"/>
          </a:xfrm>
          <a:prstGeom prst="ellipse">
            <a:avLst/>
          </a:prstGeom>
          <a:solidFill>
            <a:schemeClr val="accent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E09E91F-C890-5543-9527-A10051918F0E}"/>
              </a:ext>
            </a:extLst>
          </p:cNvPr>
          <p:cNvSpPr/>
          <p:nvPr userDrawn="1"/>
        </p:nvSpPr>
        <p:spPr>
          <a:xfrm>
            <a:off x="3061716" y="621792"/>
            <a:ext cx="5614416" cy="5614416"/>
          </a:xfrm>
          <a:prstGeom prst="ellipse">
            <a:avLst/>
          </a:prstGeom>
          <a:solidFill>
            <a:srgbClr val="BF004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33DB14D9-6409-354B-95FF-27B1AE2EF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426" y="1990219"/>
            <a:ext cx="3796863" cy="2819509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56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00065 0.66366 " pathEditMode="relative" rAng="0" ptsTypes="AA">
                                      <p:cBhvr>
                                        <p:cTn id="6" dur="4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331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69 1.00116 L -2.08333E-7 0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4" y="-500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213 -0.77662 L -0.0013 0.003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42" y="3900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339 -0.57315 L 0.00052 0.00718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43" y="2900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08333E-7 0 L -0.02253 -0.02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" y="-148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08333E-6 0 L 0.03698 -0.0240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9" y="-120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08333E-7 0 L -0.02591 0.0699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2" y="349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2591 0.0699 L -0.40625 1.13078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23" y="5303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3698 -0.02407 L 0.42032 -1.04143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67" y="-5085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2253 -0.0294 L -0.41888 -1.04283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18" y="-5067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66 1.00255 L -0.00586 0.01204 " pathEditMode="relative" ptsTypes="AA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664 0.00417 L -0.02916 -0.0252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31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2916 -0.02523 L -0.42383 -1.03217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2" y="-5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2" grpId="0" animBg="1"/>
      <p:bldP spid="12" grpId="1" animBg="1"/>
      <p:bldP spid="12" grpId="2" animBg="1"/>
      <p:bldP spid="11" grpId="0" animBg="1"/>
      <p:bldP spid="11" grpId="1" animBg="1"/>
      <p:bldP spid="11" grpId="2" animBg="1"/>
      <p:bldP spid="15" grpId="0"/>
      <p:bldP spid="15" grpId="1"/>
      <p:bldP spid="15" grpId="2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8EB0B-48C5-4306-8659-DEA8E55BCC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96704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203200" y="2286000"/>
            <a:ext cx="11777133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207434" y="142875"/>
            <a:ext cx="11777133" cy="21399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203200" y="2438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FB971F96-235C-40BB-9F3B-4DE14D2EEFA9}" type="datetimeFigureOut">
              <a:rPr lang="en-US"/>
              <a:pPr/>
              <a:t>2/13/2023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868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fld id="{058FB89A-9F92-4B4F-BBC7-2B7F54B1F3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77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6083301" y="1576388"/>
            <a:ext cx="12700" cy="4818062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1" y="6410326"/>
            <a:ext cx="4059767" cy="365125"/>
          </a:xfrm>
        </p:spPr>
        <p:txBody>
          <a:bodyPr/>
          <a:lstStyle>
            <a:lvl1pPr>
              <a:defRPr/>
            </a:lvl1pPr>
          </a:lstStyle>
          <a:p>
            <a:fld id="{BA9A6DB6-2742-4F30-9D64-845233E51853}" type="datetimeFigureOut">
              <a:rPr lang="en-US"/>
              <a:pPr/>
              <a:t>2/13/2023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D5B04-0291-4C33-9407-BEE8A80571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15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6096000" y="2200276"/>
            <a:ext cx="0" cy="4187825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203200" y="1371600"/>
            <a:ext cx="11777133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734" y="6391275"/>
            <a:ext cx="11777133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203200" y="1279525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7" name="Oval 16"/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F6CBFB-A6D3-4C21-96CC-D1BC4EDD9802}" type="datetimeFigureOut">
              <a:rPr lang="en-US"/>
              <a:pPr/>
              <a:t>2/13/2023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10326"/>
            <a:ext cx="4775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98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fld id="{64E8DD76-13D8-4151-912F-DC92C9E702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4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B37F98-E85C-4AE4-A9F0-C226F424ED21}" type="datetimeFigureOut">
              <a:rPr lang="en-US"/>
              <a:pPr/>
              <a:t>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63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fld id="{A6B978EA-A538-4E58-B4C5-E4BF5F9D4A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09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1"/>
            <a:ext cx="12192000" cy="155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3200" y="15875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A10A9A-CDEC-4108-8243-6BAE6F7ED49F}" type="datetimeFigureOut">
              <a:rPr lang="en-US"/>
              <a:pPr/>
              <a:t>2/13/2023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1"/>
            <a:ext cx="8128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0A3BD3-9F51-4D6A-B683-BA5A0C79F5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67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3200" y="152400"/>
            <a:ext cx="11777133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1"/>
            <a:ext cx="12192000" cy="1190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fld id="{C4F82AB3-331B-4F81-9A01-F40A5DB58BF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3D68675-7291-47CF-BE67-1056896465CF}" type="datetimeFigureOut">
              <a:rPr lang="en-US"/>
              <a:pPr/>
              <a:t>2/13/2023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2168" y="6410326"/>
            <a:ext cx="4510617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83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1"/>
            <a:ext cx="11777133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fld id="{FE0EB735-286E-4156-BC55-D0D52498E26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7717367" y="6405564"/>
            <a:ext cx="4059767" cy="365125"/>
          </a:xfrm>
        </p:spPr>
        <p:txBody>
          <a:bodyPr/>
          <a:lstStyle>
            <a:lvl1pPr>
              <a:defRPr/>
            </a:lvl1pPr>
          </a:lstStyle>
          <a:p>
            <a:fld id="{2F50378A-3BEF-4EF0-B78D-8F5C3A5471B9}" type="datetimeFigureOut">
              <a:rPr lang="en-US"/>
              <a:pPr/>
              <a:t>2/13/2023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2168" y="6410326"/>
            <a:ext cx="477943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14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8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1" y="6405564"/>
            <a:ext cx="40597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30DB38E2-9DD4-4CA3-9C89-FF971FE21F72}" type="datetimeFigureOut">
              <a:rPr lang="en-US"/>
              <a:pPr/>
              <a:t>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326"/>
            <a:ext cx="47752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350"/>
            <a:ext cx="11777133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5" name="Oval 14"/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39814"/>
            <a:ext cx="6096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>
                <a:solidFill>
                  <a:srgbClr val="7B9899"/>
                </a:solidFill>
              </a:defRPr>
            </a:lvl1pPr>
          </a:lstStyle>
          <a:p>
            <a:fld id="{0329665D-528C-42BC-B707-6E631DDB7C5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402167" y="228601"/>
            <a:ext cx="113792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02167" y="1524000"/>
            <a:ext cx="113792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832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1" y="6405564"/>
            <a:ext cx="40597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735AB8D-60A6-4B51-B0EF-F4B86D4CC046}" type="datetimeFigureOut">
              <a:rPr lang="en-US" altLang="en-US"/>
              <a:pPr>
                <a:defRPr/>
              </a:pPr>
              <a:t>2/13/2023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326"/>
            <a:ext cx="47752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350"/>
            <a:ext cx="11777133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5" name="Oval 14"/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39814"/>
            <a:ext cx="6096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 smtClean="0">
                <a:solidFill>
                  <a:srgbClr val="7B9899"/>
                </a:solidFill>
              </a:defRPr>
            </a:lvl1pPr>
          </a:lstStyle>
          <a:p>
            <a:pPr>
              <a:defRPr/>
            </a:pPr>
            <a:fld id="{4F5B4640-9993-41A5-B33E-B54D5A967B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402167" y="228601"/>
            <a:ext cx="113792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02167" y="1524000"/>
            <a:ext cx="113792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699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03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D9B656B-FF66-8141-BAE1-668F1423C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781" y="2612647"/>
            <a:ext cx="4051883" cy="1851899"/>
          </a:xfrm>
        </p:spPr>
        <p:txBody>
          <a:bodyPr/>
          <a:lstStyle/>
          <a:p>
            <a:r>
              <a:rPr lang="en-US" sz="4950" dirty="0">
                <a:solidFill>
                  <a:schemeClr val="bg1"/>
                </a:solidFill>
              </a:rPr>
              <a:t>SATAN’S Beatitudes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D801E2-AEAA-4175-B723-0BAA356EA49A}"/>
              </a:ext>
            </a:extLst>
          </p:cNvPr>
          <p:cNvSpPr/>
          <p:nvPr/>
        </p:nvSpPr>
        <p:spPr>
          <a:xfrm flipH="1">
            <a:off x="9051720" y="6274965"/>
            <a:ext cx="2734811" cy="3000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1500" b="1" spc="38" dirty="0">
                <a:ln w="0"/>
                <a:solidFill>
                  <a:srgbClr val="FF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/>
                <a:ea typeface="MS PGothic" pitchFamily="34" charset="-128"/>
              </a:rPr>
              <a:t>by David Lee Burris, Editor</a:t>
            </a:r>
          </a:p>
        </p:txBody>
      </p:sp>
    </p:spTree>
    <p:extLst>
      <p:ext uri="{BB962C8B-B14F-4D97-AF65-F5344CB8AC3E}">
        <p14:creationId xmlns:p14="http://schemas.microsoft.com/office/powerpoint/2010/main" val="3951689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itle 1"/>
          <p:cNvSpPr>
            <a:spLocks noGrp="1"/>
          </p:cNvSpPr>
          <p:nvPr>
            <p:ph type="title"/>
          </p:nvPr>
        </p:nvSpPr>
        <p:spPr>
          <a:xfrm>
            <a:off x="1825625" y="142876"/>
            <a:ext cx="8534400" cy="923925"/>
          </a:xfrm>
        </p:spPr>
        <p:txBody>
          <a:bodyPr/>
          <a:lstStyle/>
          <a:p>
            <a:pPr eaLnBrk="1" hangingPunct="1"/>
            <a:r>
              <a:rPr lang="en-US" altLang="en-US" sz="5000">
                <a:solidFill>
                  <a:srgbClr val="7B9899"/>
                </a:solidFill>
              </a:rPr>
              <a:t>Blessed are those…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5625" y="1527175"/>
            <a:ext cx="8504238" cy="48529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/>
              <a:t>2. …who gossip, for they shall cause strife and division that please me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altLang="en-US" sz="1200"/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sz="3200">
                <a:solidFill>
                  <a:schemeClr val="tx1"/>
                </a:solidFill>
              </a:rPr>
              <a:t>Satan wants gossip because it causes strife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80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sz="3200">
                <a:solidFill>
                  <a:schemeClr val="tx1"/>
                </a:solidFill>
              </a:rPr>
              <a:t>Jesus wants His people to handle things between themselves and the offending party (Matt. 18:15-17), because it creates peace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90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sz="3200">
                <a:solidFill>
                  <a:schemeClr val="tx1"/>
                </a:solidFill>
              </a:rPr>
              <a:t>Which one would describe you?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425EF-E349-F154-9C73-C0D499918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8EBA681-9423-A3D9-92A4-F2030D6E2F8E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385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>
          <a:xfrm>
            <a:off x="1825625" y="152401"/>
            <a:ext cx="8534400" cy="842963"/>
          </a:xfrm>
        </p:spPr>
        <p:txBody>
          <a:bodyPr/>
          <a:lstStyle/>
          <a:p>
            <a:pPr eaLnBrk="1" hangingPunct="1"/>
            <a:r>
              <a:rPr lang="en-US" sz="5000">
                <a:solidFill>
                  <a:srgbClr val="7B9899"/>
                </a:solidFill>
              </a:rPr>
              <a:t>Blessed are…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5625" y="1527176"/>
            <a:ext cx="8504238" cy="47418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/>
              <a:t>3. …the </a:t>
            </a:r>
            <a:r>
              <a:rPr lang="en-US" sz="3600" u="sng"/>
              <a:t>complainers</a:t>
            </a:r>
            <a:r>
              <a:rPr lang="en-US" sz="3600"/>
              <a:t>.  I</a:t>
            </a:r>
            <a:r>
              <a:rPr lang="ja-JP" altLang="en-US" sz="3600"/>
              <a:t>’</a:t>
            </a:r>
            <a:r>
              <a:rPr lang="en-US" altLang="ja-JP" sz="3600"/>
              <a:t>m all ears to them.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1200"/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ja-JP" altLang="en-US" sz="3200">
                <a:solidFill>
                  <a:schemeClr val="tx1"/>
                </a:solidFill>
              </a:rPr>
              <a:t>“</a:t>
            </a:r>
            <a:r>
              <a:rPr lang="en-US" altLang="ja-JP" sz="3200">
                <a:solidFill>
                  <a:schemeClr val="tx1"/>
                </a:solidFill>
              </a:rPr>
              <a:t>Do all things </a:t>
            </a:r>
            <a:r>
              <a:rPr lang="en-US" altLang="ja-JP" sz="3200" u="sng">
                <a:solidFill>
                  <a:schemeClr val="tx1"/>
                </a:solidFill>
              </a:rPr>
              <a:t>without</a:t>
            </a:r>
            <a:r>
              <a:rPr lang="en-US" altLang="ja-JP" sz="3200">
                <a:solidFill>
                  <a:schemeClr val="tx1"/>
                </a:solidFill>
              </a:rPr>
              <a:t> complaining and disputing</a:t>
            </a:r>
            <a:r>
              <a:rPr lang="ja-JP" altLang="en-US" sz="3200">
                <a:solidFill>
                  <a:schemeClr val="tx1"/>
                </a:solidFill>
              </a:rPr>
              <a:t>”</a:t>
            </a:r>
            <a:r>
              <a:rPr lang="en-US" altLang="ja-JP" sz="3200">
                <a:solidFill>
                  <a:schemeClr val="tx1"/>
                </a:solidFill>
              </a:rPr>
              <a:t> (Phil. 2:14)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90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3200">
                <a:solidFill>
                  <a:schemeClr val="tx1"/>
                </a:solidFill>
              </a:rPr>
              <a:t>Satan loves those who only see the negative and discourage others with it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90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3200">
                <a:solidFill>
                  <a:schemeClr val="tx1"/>
                </a:solidFill>
              </a:rPr>
              <a:t>We are to do our Christian duty without complaints (I Pet. 4:9)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>
          <a:xfrm>
            <a:off x="1825625" y="152401"/>
            <a:ext cx="8534400" cy="842963"/>
          </a:xfrm>
        </p:spPr>
        <p:txBody>
          <a:bodyPr/>
          <a:lstStyle/>
          <a:p>
            <a:pPr eaLnBrk="1" hangingPunct="1"/>
            <a:r>
              <a:rPr lang="en-US" sz="5000">
                <a:solidFill>
                  <a:srgbClr val="7B9899"/>
                </a:solidFill>
              </a:rPr>
              <a:t>Blessed are…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5625" y="1527176"/>
            <a:ext cx="8504238" cy="4741863"/>
          </a:xfrm>
        </p:spPr>
        <p:txBody>
          <a:bodyPr/>
          <a:lstStyle/>
          <a:p>
            <a:pPr eaLnBrk="1" hangingPunct="1"/>
            <a:r>
              <a:rPr lang="en-US" sz="3600"/>
              <a:t>3. …the complainers.  I</a:t>
            </a:r>
            <a:r>
              <a:rPr lang="ja-JP" altLang="en-US" sz="3600"/>
              <a:t>’</a:t>
            </a:r>
            <a:r>
              <a:rPr lang="en-US" altLang="ja-JP" sz="3600"/>
              <a:t>m all ears to them.</a:t>
            </a:r>
          </a:p>
          <a:p>
            <a:pPr eaLnBrk="1" hangingPunct="1">
              <a:buFont typeface="Wingdings 2" pitchFamily="18" charset="2"/>
              <a:buNone/>
            </a:pPr>
            <a:endParaRPr lang="en-US" sz="1200"/>
          </a:p>
          <a:p>
            <a:pPr lvl="1" eaLnBrk="1" hangingPunct="1">
              <a:buFont typeface="Arial" pitchFamily="34" charset="0"/>
              <a:buChar char="•"/>
            </a:pPr>
            <a:r>
              <a:rPr lang="en-US" sz="3200">
                <a:solidFill>
                  <a:schemeClr val="tx1"/>
                </a:solidFill>
              </a:rPr>
              <a:t>Paul speaks of learning from the mistakes of the </a:t>
            </a:r>
            <a:r>
              <a:rPr lang="en-US" sz="3200" u="sng">
                <a:solidFill>
                  <a:schemeClr val="tx1"/>
                </a:solidFill>
              </a:rPr>
              <a:t>Israelites</a:t>
            </a:r>
            <a:r>
              <a:rPr lang="en-US" sz="3200">
                <a:solidFill>
                  <a:schemeClr val="tx1"/>
                </a:solidFill>
              </a:rPr>
              <a:t> in I Corinthians 10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800">
              <a:solidFill>
                <a:schemeClr val="tx1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sz="3200">
                <a:solidFill>
                  <a:schemeClr val="tx1"/>
                </a:solidFill>
              </a:rPr>
              <a:t>We are not to complain as they did (v. 10)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800">
              <a:solidFill>
                <a:schemeClr val="tx1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sz="3200">
                <a:solidFill>
                  <a:schemeClr val="tx1"/>
                </a:solidFill>
              </a:rPr>
              <a:t>There is a such thing as a </a:t>
            </a:r>
            <a:r>
              <a:rPr lang="en-US" sz="3200" u="sng">
                <a:solidFill>
                  <a:schemeClr val="tx1"/>
                </a:solidFill>
              </a:rPr>
              <a:t>productive</a:t>
            </a:r>
            <a:r>
              <a:rPr lang="en-US" sz="3200">
                <a:solidFill>
                  <a:schemeClr val="tx1"/>
                </a:solidFill>
              </a:rPr>
              <a:t> complaint (Acts 6:1)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/>
          </p:nvPr>
        </p:nvSpPr>
        <p:spPr>
          <a:xfrm>
            <a:off x="1825625" y="152401"/>
            <a:ext cx="8534400" cy="842963"/>
          </a:xfrm>
        </p:spPr>
        <p:txBody>
          <a:bodyPr/>
          <a:lstStyle/>
          <a:p>
            <a:pPr eaLnBrk="1" hangingPunct="1"/>
            <a:r>
              <a:rPr lang="en-US" sz="5000">
                <a:solidFill>
                  <a:srgbClr val="7B9899"/>
                </a:solidFill>
              </a:rPr>
              <a:t>Blessed are…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5625" y="1527176"/>
            <a:ext cx="8504238" cy="4741863"/>
          </a:xfrm>
        </p:spPr>
        <p:txBody>
          <a:bodyPr/>
          <a:lstStyle/>
          <a:p>
            <a:pPr eaLnBrk="1" hangingPunct="1"/>
            <a:r>
              <a:rPr lang="en-US" sz="3600" dirty="0"/>
              <a:t>4. …the </a:t>
            </a:r>
            <a:r>
              <a:rPr lang="en-US" sz="3600" u="sng" dirty="0"/>
              <a:t>trouble</a:t>
            </a:r>
            <a:r>
              <a:rPr lang="en-US" sz="3600" dirty="0"/>
              <a:t> </a:t>
            </a:r>
            <a:r>
              <a:rPr lang="en-US" sz="3600" u="sng" dirty="0"/>
              <a:t>makers</a:t>
            </a:r>
            <a:r>
              <a:rPr lang="en-US" sz="3600" dirty="0"/>
              <a:t>.  They shall be called my children.</a:t>
            </a:r>
          </a:p>
          <a:p>
            <a:pPr eaLnBrk="1" hangingPunct="1">
              <a:buFont typeface="Wingdings 2" pitchFamily="18" charset="2"/>
              <a:buNone/>
            </a:pPr>
            <a:endParaRPr lang="en-US" sz="1200" dirty="0"/>
          </a:p>
          <a:p>
            <a:pPr lvl="1" eaLnBrk="1" hangingPunct="1">
              <a:buFont typeface="Arial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Solomon once said that God </a:t>
            </a:r>
            <a:r>
              <a:rPr lang="en-US" sz="3200" u="sng" dirty="0">
                <a:solidFill>
                  <a:schemeClr val="tx1"/>
                </a:solidFill>
              </a:rPr>
              <a:t>hates</a:t>
            </a:r>
            <a:r>
              <a:rPr lang="en-US" sz="3200" dirty="0">
                <a:solidFill>
                  <a:schemeClr val="tx1"/>
                </a:solidFill>
              </a:rPr>
              <a:t> those who sow discord among the brethren (Prov. 6:19)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800" dirty="0">
              <a:solidFill>
                <a:schemeClr val="tx1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God is a God of peace and desires harmony between His people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</p:nvPr>
        </p:nvSpPr>
        <p:spPr>
          <a:xfrm>
            <a:off x="1825625" y="152401"/>
            <a:ext cx="8534400" cy="842963"/>
          </a:xfrm>
        </p:spPr>
        <p:txBody>
          <a:bodyPr/>
          <a:lstStyle/>
          <a:p>
            <a:pPr eaLnBrk="1" hangingPunct="1"/>
            <a:r>
              <a:rPr lang="en-US" sz="5000">
                <a:solidFill>
                  <a:srgbClr val="7B9899"/>
                </a:solidFill>
              </a:rPr>
              <a:t>Blessed are…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5625" y="1527176"/>
            <a:ext cx="8504238" cy="4741863"/>
          </a:xfrm>
        </p:spPr>
        <p:txBody>
          <a:bodyPr/>
          <a:lstStyle/>
          <a:p>
            <a:pPr eaLnBrk="1" hangingPunct="1"/>
            <a:r>
              <a:rPr lang="en-US" sz="3600" dirty="0"/>
              <a:t>4. …the trouble makers.  They shall be called my children.</a:t>
            </a:r>
          </a:p>
          <a:p>
            <a:pPr eaLnBrk="1" hangingPunct="1">
              <a:buFont typeface="Wingdings 2" pitchFamily="18" charset="2"/>
              <a:buNone/>
            </a:pPr>
            <a:endParaRPr lang="en-US" sz="1200" dirty="0"/>
          </a:p>
          <a:p>
            <a:pPr lvl="1" eaLnBrk="1" hangingPunct="1">
              <a:buFont typeface="Arial" pitchFamily="34" charset="0"/>
              <a:buChar char="•"/>
            </a:pPr>
            <a:r>
              <a:rPr lang="ja-JP" altLang="en-US" sz="3200" dirty="0">
                <a:solidFill>
                  <a:schemeClr val="tx1"/>
                </a:solidFill>
              </a:rPr>
              <a:t>“</a:t>
            </a:r>
            <a:r>
              <a:rPr lang="en-US" altLang="ja-JP" sz="3200" dirty="0">
                <a:solidFill>
                  <a:schemeClr val="tx1"/>
                </a:solidFill>
              </a:rPr>
              <a:t>A perverse man sows strife, and a whisperer separates the best of friends</a:t>
            </a:r>
            <a:r>
              <a:rPr lang="ja-JP" altLang="en-US" sz="3200" dirty="0">
                <a:solidFill>
                  <a:schemeClr val="tx1"/>
                </a:solidFill>
              </a:rPr>
              <a:t>”</a:t>
            </a:r>
            <a:r>
              <a:rPr lang="en-US" altLang="ja-JP" sz="3200" dirty="0">
                <a:solidFill>
                  <a:schemeClr val="tx1"/>
                </a:solidFill>
              </a:rPr>
              <a:t> (Prov. 16:28)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800" dirty="0">
              <a:solidFill>
                <a:schemeClr val="tx1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Paul told Timothy to avoid foolish and ignorant </a:t>
            </a:r>
            <a:r>
              <a:rPr lang="en-US" sz="3200" u="sng" dirty="0">
                <a:solidFill>
                  <a:schemeClr val="tx1"/>
                </a:solidFill>
              </a:rPr>
              <a:t>disputes</a:t>
            </a:r>
            <a:r>
              <a:rPr lang="en-US" sz="3200" dirty="0">
                <a:solidFill>
                  <a:schemeClr val="tx1"/>
                </a:solidFill>
              </a:rPr>
              <a:t> (II Tim. 2:23)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>
          <a:xfrm>
            <a:off x="1825625" y="152401"/>
            <a:ext cx="8534400" cy="842963"/>
          </a:xfrm>
        </p:spPr>
        <p:txBody>
          <a:bodyPr/>
          <a:lstStyle/>
          <a:p>
            <a:pPr eaLnBrk="1" hangingPunct="1"/>
            <a:r>
              <a:rPr lang="en-US" sz="5000">
                <a:solidFill>
                  <a:srgbClr val="7B9899"/>
                </a:solidFill>
              </a:rPr>
              <a:t>Blessed are…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5625" y="1527176"/>
            <a:ext cx="8504238" cy="4741863"/>
          </a:xfrm>
        </p:spPr>
        <p:txBody>
          <a:bodyPr/>
          <a:lstStyle/>
          <a:p>
            <a:pPr eaLnBrk="1" hangingPunct="1"/>
            <a:r>
              <a:rPr lang="en-US" sz="3600" dirty="0"/>
              <a:t>4. …the trouble makers.  They shall be called my children.</a:t>
            </a:r>
          </a:p>
          <a:p>
            <a:pPr eaLnBrk="1" hangingPunct="1">
              <a:buFont typeface="Wingdings 2" pitchFamily="18" charset="2"/>
              <a:buNone/>
            </a:pPr>
            <a:endParaRPr lang="en-US" sz="1200" dirty="0"/>
          </a:p>
          <a:p>
            <a:pPr lvl="1" eaLnBrk="1" hangingPunct="1">
              <a:buFont typeface="Arial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There are still men like Diotrephes today; he was not</a:t>
            </a:r>
            <a:r>
              <a:rPr lang="en-US" altLang="ja-JP" sz="3200" dirty="0">
                <a:solidFill>
                  <a:schemeClr val="tx1"/>
                </a:solidFill>
              </a:rPr>
              <a:t> an one of a kind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800" dirty="0">
              <a:solidFill>
                <a:schemeClr val="tx1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He stirred up because he loved to be the one getting all the glory (III Jn. 9-10)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800" dirty="0">
              <a:solidFill>
                <a:schemeClr val="tx1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Satan loved a one such as him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06AF3-507A-3BB3-4808-86A720658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B16C99D-0C65-3504-4E43-695C6489629B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503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>
          <a:xfrm>
            <a:off x="1825625" y="152401"/>
            <a:ext cx="8534400" cy="842963"/>
          </a:xfrm>
        </p:spPr>
        <p:txBody>
          <a:bodyPr/>
          <a:lstStyle/>
          <a:p>
            <a:pPr eaLnBrk="1" hangingPunct="1"/>
            <a:r>
              <a:rPr lang="en-US" sz="5000">
                <a:solidFill>
                  <a:srgbClr val="7B9899"/>
                </a:solidFill>
              </a:rPr>
              <a:t>Blessed are…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5625" y="1527176"/>
            <a:ext cx="8504238" cy="4741863"/>
          </a:xfrm>
        </p:spPr>
        <p:txBody>
          <a:bodyPr/>
          <a:lstStyle/>
          <a:p>
            <a:pPr eaLnBrk="1" hangingPunct="1"/>
            <a:r>
              <a:rPr lang="en-US" sz="3600"/>
              <a:t>5. …is he who professes to </a:t>
            </a:r>
            <a:r>
              <a:rPr lang="en-US" sz="3600" u="sng"/>
              <a:t>love</a:t>
            </a:r>
            <a:r>
              <a:rPr lang="en-US" sz="3600"/>
              <a:t> God but </a:t>
            </a:r>
            <a:r>
              <a:rPr lang="en-US" sz="3600" u="sng"/>
              <a:t>hates</a:t>
            </a:r>
            <a:r>
              <a:rPr lang="en-US" sz="3600"/>
              <a:t> his brother and sister…</a:t>
            </a:r>
          </a:p>
          <a:p>
            <a:pPr eaLnBrk="1" hangingPunct="1">
              <a:buFont typeface="Wingdings 2" pitchFamily="18" charset="2"/>
              <a:buNone/>
            </a:pPr>
            <a:endParaRPr lang="en-US" sz="1200"/>
          </a:p>
          <a:p>
            <a:pPr lvl="1" eaLnBrk="1" hangingPunct="1">
              <a:buFont typeface="Arial" pitchFamily="34" charset="0"/>
              <a:buChar char="•"/>
            </a:pPr>
            <a:r>
              <a:rPr lang="en-US" sz="3200">
                <a:solidFill>
                  <a:schemeClr val="tx1"/>
                </a:solidFill>
              </a:rPr>
              <a:t>How do we feel about our brothers and sisters?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800">
              <a:solidFill>
                <a:schemeClr val="tx1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sz="3200">
                <a:solidFill>
                  <a:schemeClr val="tx1"/>
                </a:solidFill>
              </a:rPr>
              <a:t>All of them?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800">
              <a:solidFill>
                <a:schemeClr val="tx1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sz="3200">
                <a:solidFill>
                  <a:schemeClr val="tx1"/>
                </a:solidFill>
              </a:rPr>
              <a:t>We are certainly commanded to love God, but that</a:t>
            </a:r>
            <a:r>
              <a:rPr lang="ja-JP" altLang="en-US" sz="3200">
                <a:solidFill>
                  <a:schemeClr val="tx1"/>
                </a:solidFill>
              </a:rPr>
              <a:t>’</a:t>
            </a:r>
            <a:r>
              <a:rPr lang="en-US" altLang="ja-JP" sz="3200">
                <a:solidFill>
                  <a:schemeClr val="tx1"/>
                </a:solidFill>
              </a:rPr>
              <a:t>s not all</a:t>
            </a:r>
            <a:endParaRPr lang="en-US" sz="32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/>
          </p:nvPr>
        </p:nvSpPr>
        <p:spPr>
          <a:xfrm>
            <a:off x="1825625" y="152401"/>
            <a:ext cx="8534400" cy="842963"/>
          </a:xfrm>
        </p:spPr>
        <p:txBody>
          <a:bodyPr/>
          <a:lstStyle/>
          <a:p>
            <a:pPr eaLnBrk="1" hangingPunct="1"/>
            <a:r>
              <a:rPr lang="en-US" sz="5000">
                <a:solidFill>
                  <a:srgbClr val="7B9899"/>
                </a:solidFill>
              </a:rPr>
              <a:t>Blessed are…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5625" y="1527176"/>
            <a:ext cx="8504238" cy="47418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/>
              <a:t>5. …is he who professes to love God but hates his brother and sister…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1200"/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3200">
                <a:solidFill>
                  <a:schemeClr val="tx1"/>
                </a:solidFill>
              </a:rPr>
              <a:t>The second great command is like the first (to love God); it</a:t>
            </a:r>
            <a:r>
              <a:rPr lang="ja-JP" altLang="en-US" sz="3200">
                <a:solidFill>
                  <a:schemeClr val="tx1"/>
                </a:solidFill>
              </a:rPr>
              <a:t>’</a:t>
            </a:r>
            <a:r>
              <a:rPr lang="en-US" altLang="ja-JP" sz="3200">
                <a:solidFill>
                  <a:schemeClr val="tx1"/>
                </a:solidFill>
              </a:rPr>
              <a:t>s to love our </a:t>
            </a:r>
            <a:r>
              <a:rPr lang="en-US" altLang="ja-JP" sz="3200" u="sng">
                <a:solidFill>
                  <a:schemeClr val="tx1"/>
                </a:solidFill>
              </a:rPr>
              <a:t>neighbors</a:t>
            </a:r>
            <a:r>
              <a:rPr lang="en-US" altLang="ja-JP" sz="3200">
                <a:solidFill>
                  <a:schemeClr val="tx1"/>
                </a:solidFill>
              </a:rPr>
              <a:t> (Matt. 22:36-40)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90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3200">
                <a:solidFill>
                  <a:schemeClr val="tx1"/>
                </a:solidFill>
              </a:rPr>
              <a:t>The law is based on these two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90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3200">
                <a:solidFill>
                  <a:schemeClr val="tx1"/>
                </a:solidFill>
              </a:rPr>
              <a:t>If we say we love God but hate our brother, we are a </a:t>
            </a:r>
            <a:r>
              <a:rPr lang="en-US" sz="3200" u="sng">
                <a:solidFill>
                  <a:schemeClr val="tx1"/>
                </a:solidFill>
              </a:rPr>
              <a:t>liar</a:t>
            </a:r>
            <a:r>
              <a:rPr lang="en-US" sz="3200">
                <a:solidFill>
                  <a:schemeClr val="tx1"/>
                </a:solidFill>
              </a:rPr>
              <a:t> (I Jn. 4:20-21)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5D68B-B634-AC62-4050-9F47CA10B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2C79634-BD89-0E10-EF36-E94A4C1C52F3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700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BD2FC-41D0-2AF1-2B7C-BAD78104F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6D88ED3-E636-FED8-D771-95F140AB5058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035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itle 1"/>
          <p:cNvSpPr>
            <a:spLocks noGrp="1"/>
          </p:cNvSpPr>
          <p:nvPr>
            <p:ph type="title"/>
          </p:nvPr>
        </p:nvSpPr>
        <p:spPr>
          <a:xfrm>
            <a:off x="1825625" y="142876"/>
            <a:ext cx="8534400" cy="923925"/>
          </a:xfrm>
        </p:spPr>
        <p:txBody>
          <a:bodyPr/>
          <a:lstStyle/>
          <a:p>
            <a:pPr eaLnBrk="1" hangingPunct="1"/>
            <a:r>
              <a:rPr lang="en-US" altLang="en-US" sz="5000">
                <a:solidFill>
                  <a:srgbClr val="7B9899"/>
                </a:solidFill>
              </a:rPr>
              <a:t>Blessed are you…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10686" y="1527175"/>
            <a:ext cx="9001387" cy="4852988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6. …who, when you read this, think it is about other people and not yourself.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z="1200" dirty="0"/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Satan’s message…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sz="800" dirty="0">
              <a:solidFill>
                <a:schemeClr val="tx1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“I’ve got you too!”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sz="800" dirty="0">
              <a:solidFill>
                <a:schemeClr val="tx1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We tend to look harder and longer at the flaws and sins of others than we do ourselves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itle 1"/>
          <p:cNvSpPr>
            <a:spLocks noGrp="1"/>
          </p:cNvSpPr>
          <p:nvPr>
            <p:ph type="title"/>
          </p:nvPr>
        </p:nvSpPr>
        <p:spPr>
          <a:xfrm>
            <a:off x="1825625" y="142876"/>
            <a:ext cx="8534400" cy="923925"/>
          </a:xfrm>
        </p:spPr>
        <p:txBody>
          <a:bodyPr/>
          <a:lstStyle/>
          <a:p>
            <a:pPr eaLnBrk="1" hangingPunct="1"/>
            <a:r>
              <a:rPr lang="en-US" altLang="en-US" sz="5000">
                <a:solidFill>
                  <a:srgbClr val="7B9899"/>
                </a:solidFill>
              </a:rPr>
              <a:t>Blessed are you…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5625" y="1527175"/>
            <a:ext cx="8504238" cy="4852988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6. …who, when you read this, think it is about other people and not yourself.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z="1200" dirty="0"/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That’s why Jesus spoke of the speck versus timber plank in Matthew 7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sz="800" dirty="0">
              <a:solidFill>
                <a:schemeClr val="tx1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We are so good that we can see the speck in a brother’s eye while having a plank in our own eyes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itle 1"/>
          <p:cNvSpPr>
            <a:spLocks noGrp="1"/>
          </p:cNvSpPr>
          <p:nvPr>
            <p:ph type="title"/>
          </p:nvPr>
        </p:nvSpPr>
        <p:spPr>
          <a:xfrm>
            <a:off x="1825625" y="142876"/>
            <a:ext cx="8534400" cy="923925"/>
          </a:xfrm>
        </p:spPr>
        <p:txBody>
          <a:bodyPr/>
          <a:lstStyle/>
          <a:p>
            <a:pPr eaLnBrk="1" hangingPunct="1"/>
            <a:r>
              <a:rPr lang="en-US" altLang="en-US" sz="5000">
                <a:solidFill>
                  <a:srgbClr val="7B9899"/>
                </a:solidFill>
              </a:rPr>
              <a:t>Blessed are you…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5625" y="1527175"/>
            <a:ext cx="8504238" cy="48529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/>
              <a:t>6. …who, when you read this, think it is about other people and not yourself.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altLang="en-US" sz="1200" dirty="0"/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Satan wants us more in tune to my brother’s issues than my own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8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The challenge for us is to think of everything in terms of ourselves first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9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That’s why Paul said examine yourselves (II Cor. 13:5)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itle 1"/>
          <p:cNvSpPr>
            <a:spLocks noGrp="1"/>
          </p:cNvSpPr>
          <p:nvPr>
            <p:ph type="title"/>
          </p:nvPr>
        </p:nvSpPr>
        <p:spPr>
          <a:xfrm>
            <a:off x="1825625" y="142876"/>
            <a:ext cx="8534400" cy="923925"/>
          </a:xfrm>
        </p:spPr>
        <p:txBody>
          <a:bodyPr/>
          <a:lstStyle/>
          <a:p>
            <a:pPr eaLnBrk="1" hangingPunct="1"/>
            <a:r>
              <a:rPr lang="en-US" altLang="en-US" sz="5000">
                <a:solidFill>
                  <a:srgbClr val="7B9899"/>
                </a:solidFill>
              </a:rPr>
              <a:t>Blessed are those…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5625" y="1527175"/>
            <a:ext cx="8504238" cy="4852988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1. …who are easily offended, for they will soon get angry and quit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z="1200" dirty="0"/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How many times have Christians gotten offended and quit the church?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sz="800" dirty="0">
              <a:solidFill>
                <a:schemeClr val="tx1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It could be for various reasons, but it happens too much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sz="800" dirty="0">
              <a:solidFill>
                <a:schemeClr val="tx1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Perhaps they are offended by the message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itle 1"/>
          <p:cNvSpPr>
            <a:spLocks noGrp="1"/>
          </p:cNvSpPr>
          <p:nvPr>
            <p:ph type="title"/>
          </p:nvPr>
        </p:nvSpPr>
        <p:spPr>
          <a:xfrm>
            <a:off x="1825625" y="142876"/>
            <a:ext cx="8534400" cy="923925"/>
          </a:xfrm>
        </p:spPr>
        <p:txBody>
          <a:bodyPr/>
          <a:lstStyle/>
          <a:p>
            <a:pPr eaLnBrk="1" hangingPunct="1"/>
            <a:r>
              <a:rPr lang="en-US" altLang="en-US" sz="5000">
                <a:solidFill>
                  <a:srgbClr val="7B9899"/>
                </a:solidFill>
              </a:rPr>
              <a:t>Blessed are those…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5625" y="1527175"/>
            <a:ext cx="8504238" cy="4852988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1. …who are easily offended, for they will soon get angry and quit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z="1200" dirty="0"/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It’s worth noting that Jesus offended with His message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sz="800" dirty="0">
              <a:solidFill>
                <a:schemeClr val="tx1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John 6:60-61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sz="800" dirty="0">
              <a:solidFill>
                <a:schemeClr val="tx1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Many left Him, never to return (vs. 66)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sz="800" dirty="0">
              <a:solidFill>
                <a:schemeClr val="tx1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What was Jesus’ response?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itle 1"/>
          <p:cNvSpPr>
            <a:spLocks noGrp="1"/>
          </p:cNvSpPr>
          <p:nvPr>
            <p:ph type="title"/>
          </p:nvPr>
        </p:nvSpPr>
        <p:spPr>
          <a:xfrm>
            <a:off x="1825625" y="142876"/>
            <a:ext cx="8534400" cy="923925"/>
          </a:xfrm>
        </p:spPr>
        <p:txBody>
          <a:bodyPr/>
          <a:lstStyle/>
          <a:p>
            <a:pPr eaLnBrk="1" hangingPunct="1"/>
            <a:r>
              <a:rPr lang="en-US" altLang="en-US" sz="5000">
                <a:solidFill>
                  <a:srgbClr val="7B9899"/>
                </a:solidFill>
              </a:rPr>
              <a:t>Blessed are those…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5625" y="1527175"/>
            <a:ext cx="8504238" cy="4852988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1. …who are easily offended, for they will soon get angry and quit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z="1200" dirty="0"/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Jesus asked the 12 if they desired to leave Him as well (v. 67)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sz="800" dirty="0">
              <a:solidFill>
                <a:schemeClr val="tx1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Some might be offended by other things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sz="800" dirty="0">
              <a:solidFill>
                <a:schemeClr val="tx1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We must ask ourselves, are we easily offended?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itle 1"/>
          <p:cNvSpPr>
            <a:spLocks noGrp="1"/>
          </p:cNvSpPr>
          <p:nvPr>
            <p:ph type="title"/>
          </p:nvPr>
        </p:nvSpPr>
        <p:spPr>
          <a:xfrm>
            <a:off x="1825625" y="142876"/>
            <a:ext cx="8534400" cy="923925"/>
          </a:xfrm>
        </p:spPr>
        <p:txBody>
          <a:bodyPr/>
          <a:lstStyle/>
          <a:p>
            <a:pPr eaLnBrk="1" hangingPunct="1"/>
            <a:r>
              <a:rPr lang="en-US" altLang="en-US" sz="5000">
                <a:solidFill>
                  <a:srgbClr val="7B9899"/>
                </a:solidFill>
              </a:rPr>
              <a:t>Blessed are those…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5625" y="1527175"/>
            <a:ext cx="8504238" cy="48529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/>
              <a:t>1. …who are easily offended, for they will soon get angry and quit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altLang="en-US" sz="1200" dirty="0"/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How do we react when someone offends us?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8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It’s never ok to just walk away from the church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9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Never let the actions or words of another keep you from heaven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itle 1"/>
          <p:cNvSpPr>
            <a:spLocks noGrp="1"/>
          </p:cNvSpPr>
          <p:nvPr>
            <p:ph type="title"/>
          </p:nvPr>
        </p:nvSpPr>
        <p:spPr>
          <a:xfrm>
            <a:off x="1825625" y="142876"/>
            <a:ext cx="8534400" cy="923925"/>
          </a:xfrm>
        </p:spPr>
        <p:txBody>
          <a:bodyPr/>
          <a:lstStyle/>
          <a:p>
            <a:pPr eaLnBrk="1" hangingPunct="1"/>
            <a:r>
              <a:rPr lang="en-US" altLang="en-US" sz="5000">
                <a:solidFill>
                  <a:srgbClr val="7B9899"/>
                </a:solidFill>
              </a:rPr>
              <a:t>Blessed are those…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5625" y="1527175"/>
            <a:ext cx="8504238" cy="4852988"/>
          </a:xfrm>
        </p:spPr>
        <p:txBody>
          <a:bodyPr/>
          <a:lstStyle/>
          <a:p>
            <a:pPr eaLnBrk="1" hangingPunct="1"/>
            <a:r>
              <a:rPr lang="en-US" altLang="en-US" sz="3600"/>
              <a:t>2. …who gossip, for they shall cause strife and division that please me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z="1200"/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3200">
                <a:solidFill>
                  <a:schemeClr val="tx1"/>
                </a:solidFill>
              </a:rPr>
              <a:t>We spoke last time about strife and division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sz="800">
              <a:solidFill>
                <a:schemeClr val="tx1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3200">
                <a:solidFill>
                  <a:schemeClr val="tx1"/>
                </a:solidFill>
              </a:rPr>
              <a:t>Here, it is the tongue that causes the issue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sz="800">
              <a:solidFill>
                <a:schemeClr val="tx1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3200">
                <a:solidFill>
                  <a:schemeClr val="tx1"/>
                </a:solidFill>
              </a:rPr>
              <a:t>James spoke very directly about the danger of the tongue (Js. 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itle 1"/>
          <p:cNvSpPr>
            <a:spLocks noGrp="1"/>
          </p:cNvSpPr>
          <p:nvPr>
            <p:ph type="title"/>
          </p:nvPr>
        </p:nvSpPr>
        <p:spPr>
          <a:xfrm>
            <a:off x="1825625" y="142876"/>
            <a:ext cx="8534400" cy="923925"/>
          </a:xfrm>
        </p:spPr>
        <p:txBody>
          <a:bodyPr/>
          <a:lstStyle/>
          <a:p>
            <a:pPr eaLnBrk="1" hangingPunct="1"/>
            <a:r>
              <a:rPr lang="en-US" altLang="en-US" sz="5000">
                <a:solidFill>
                  <a:srgbClr val="7B9899"/>
                </a:solidFill>
              </a:rPr>
              <a:t>Blessed are those…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5625" y="1527175"/>
            <a:ext cx="8504238" cy="4852988"/>
          </a:xfrm>
        </p:spPr>
        <p:txBody>
          <a:bodyPr/>
          <a:lstStyle/>
          <a:p>
            <a:pPr eaLnBrk="1" hangingPunct="1"/>
            <a:r>
              <a:rPr lang="en-US" altLang="en-US" sz="3600"/>
              <a:t>2. …who gossip, for they shall cause strife and division that please me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z="1200"/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3200">
                <a:solidFill>
                  <a:schemeClr val="tx1"/>
                </a:solidFill>
              </a:rPr>
              <a:t>“A perverse man sows strife, and a whisperer separates the best of friends” (Prov. 16:28)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sz="800">
              <a:solidFill>
                <a:schemeClr val="tx1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3200">
                <a:solidFill>
                  <a:schemeClr val="tx1"/>
                </a:solidFill>
              </a:rPr>
              <a:t>Paul condemns those who are gossips (Rom. 1:29)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itle 1"/>
          <p:cNvSpPr>
            <a:spLocks noGrp="1"/>
          </p:cNvSpPr>
          <p:nvPr>
            <p:ph type="title"/>
          </p:nvPr>
        </p:nvSpPr>
        <p:spPr>
          <a:xfrm>
            <a:off x="1825625" y="142876"/>
            <a:ext cx="8534400" cy="923925"/>
          </a:xfrm>
        </p:spPr>
        <p:txBody>
          <a:bodyPr/>
          <a:lstStyle/>
          <a:p>
            <a:pPr eaLnBrk="1" hangingPunct="1"/>
            <a:r>
              <a:rPr lang="en-US" altLang="en-US" sz="5000">
                <a:solidFill>
                  <a:srgbClr val="7B9899"/>
                </a:solidFill>
              </a:rPr>
              <a:t>Blessed are those…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5625" y="1527175"/>
            <a:ext cx="8504238" cy="4852988"/>
          </a:xfrm>
        </p:spPr>
        <p:txBody>
          <a:bodyPr/>
          <a:lstStyle/>
          <a:p>
            <a:pPr eaLnBrk="1" hangingPunct="1"/>
            <a:r>
              <a:rPr lang="en-US" altLang="en-US" sz="3600"/>
              <a:t>2. …who gossip, for they shall cause strife and division that please me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z="1200"/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3200">
                <a:solidFill>
                  <a:schemeClr val="tx1"/>
                </a:solidFill>
              </a:rPr>
              <a:t>Paul feared this among the Corinthians as well (II Cor. 12:20)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sz="800">
              <a:solidFill>
                <a:schemeClr val="tx1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3200">
                <a:solidFill>
                  <a:schemeClr val="tx1"/>
                </a:solidFill>
              </a:rPr>
              <a:t>Paul warned Timothy about some of the younger widows who were gossips because they were idle (I Tim. 5:13)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Custom 13">
      <a:dk1>
        <a:srgbClr val="000000"/>
      </a:dk1>
      <a:lt1>
        <a:srgbClr val="FFFFFF"/>
      </a:lt1>
      <a:dk2>
        <a:srgbClr val="000073"/>
      </a:dk2>
      <a:lt2>
        <a:srgbClr val="FFE6E6"/>
      </a:lt2>
      <a:accent1>
        <a:srgbClr val="FF005C"/>
      </a:accent1>
      <a:accent2>
        <a:srgbClr val="FDDF03"/>
      </a:accent2>
      <a:accent3>
        <a:srgbClr val="00D39C"/>
      </a:accent3>
      <a:accent4>
        <a:srgbClr val="0185B6"/>
      </a:accent4>
      <a:accent5>
        <a:srgbClr val="00B2C0"/>
      </a:accent5>
      <a:accent6>
        <a:srgbClr val="83CFC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358180_Animated title circles_RVA_v4.potx" id="{A745FAF4-C4B0-47EA-AE8B-9E1B01134F97}" vid="{BF881083-F708-4C9D-8B0B-1AA313BD1AD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999</Words>
  <Application>Microsoft Office PowerPoint</Application>
  <PresentationFormat>Widescreen</PresentationFormat>
  <Paragraphs>138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Georgia</vt:lpstr>
      <vt:lpstr>Wingdings</vt:lpstr>
      <vt:lpstr>Wingdings 2</vt:lpstr>
      <vt:lpstr>Civic</vt:lpstr>
      <vt:lpstr>1_Civic</vt:lpstr>
      <vt:lpstr>1_Office Theme</vt:lpstr>
      <vt:lpstr>SATAN’S Beatitudes</vt:lpstr>
      <vt:lpstr>PowerPoint Presentation</vt:lpstr>
      <vt:lpstr>Blessed are those…</vt:lpstr>
      <vt:lpstr>Blessed are those…</vt:lpstr>
      <vt:lpstr>Blessed are those…</vt:lpstr>
      <vt:lpstr>Blessed are those…</vt:lpstr>
      <vt:lpstr>Blessed are those…</vt:lpstr>
      <vt:lpstr>Blessed are those…</vt:lpstr>
      <vt:lpstr>Blessed are those…</vt:lpstr>
      <vt:lpstr>Blessed are those…</vt:lpstr>
      <vt:lpstr>PowerPoint Presentation</vt:lpstr>
      <vt:lpstr>Blessed are…</vt:lpstr>
      <vt:lpstr>Blessed are…</vt:lpstr>
      <vt:lpstr>Blessed are…</vt:lpstr>
      <vt:lpstr>Blessed are…</vt:lpstr>
      <vt:lpstr>Blessed are…</vt:lpstr>
      <vt:lpstr>PowerPoint Presentation</vt:lpstr>
      <vt:lpstr>Blessed are…</vt:lpstr>
      <vt:lpstr>Blessed are…</vt:lpstr>
      <vt:lpstr>PowerPoint Presentation</vt:lpstr>
      <vt:lpstr>Blessed are you…</vt:lpstr>
      <vt:lpstr>Blessed are you…</vt:lpstr>
      <vt:lpstr>Blessed are you…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SATAN’S Beatitudes</dc:title>
  <dc:creator>David Burris</dc:creator>
  <cp:lastModifiedBy>David Burris</cp:lastModifiedBy>
  <cp:revision>3</cp:revision>
  <dcterms:created xsi:type="dcterms:W3CDTF">2023-02-13T17:32:04Z</dcterms:created>
  <dcterms:modified xsi:type="dcterms:W3CDTF">2023-02-13T18:48:25Z</dcterms:modified>
</cp:coreProperties>
</file>