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6" r:id="rId14"/>
    <p:sldId id="269" r:id="rId15"/>
    <p:sldId id="270" r:id="rId16"/>
    <p:sldId id="272" r:id="rId17"/>
    <p:sldId id="271"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Title 28"/>
          <p:cNvSpPr>
            <a:spLocks noGrp="1"/>
          </p:cNvSpPr>
          <p:nvPr>
            <p:ph type="ctrTitle"/>
          </p:nvPr>
        </p:nvSpPr>
        <p:spPr>
          <a:xfrm>
            <a:off x="508000" y="4853412"/>
            <a:ext cx="11277600" cy="1222375"/>
          </a:xfrm>
        </p:spPr>
        <p:txBody>
          <a:bodyPr anchor="t"/>
          <a:lstStyle/>
          <a:p>
            <a:r>
              <a:rPr kumimoji="0" lang="en-US"/>
              <a:t>Click to edit Master title style</a:t>
            </a:r>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06FDD71F-7ADC-4D1C-9D7C-ED63541F99E8}" type="datetimeFigureOut">
              <a:rPr lang="en-US" smtClean="0"/>
              <a:t>2/13/2023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134807024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FDD71F-7ADC-4D1C-9D7C-ED63541F99E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302956791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FDD71F-7ADC-4D1C-9D7C-ED63541F99E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5203693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06FDD71F-7ADC-4D1C-9D7C-ED63541F99E8}" type="datetimeFigureOut">
              <a:rPr lang="en-US" smtClean="0"/>
              <a:t>2/13/2023</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100257129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06FDD71F-7ADC-4D1C-9D7C-ED63541F99E8}" type="datetimeFigureOut">
              <a:rPr lang="en-US" smtClean="0"/>
              <a:t>2/13/2023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387D55-9640-4F22-B6AD-3730F3329D11}" type="slidenum">
              <a:rPr lang="en-US" smtClean="0"/>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a:t>Click to edit Master title style</a:t>
            </a:r>
          </a:p>
        </p:txBody>
      </p:sp>
    </p:spTree>
    <p:extLst>
      <p:ext uri="{BB962C8B-B14F-4D97-AF65-F5344CB8AC3E}">
        <p14:creationId xmlns:p14="http://schemas.microsoft.com/office/powerpoint/2010/main" val="2423105894"/>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a:t>Click to edit Master title style</a:t>
            </a:r>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06FDD71F-7ADC-4D1C-9D7C-ED63541F99E8}" type="datetimeFigureOut">
              <a:rPr lang="en-US" smtClean="0"/>
              <a:t>2/13/2023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337406257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06FDD71F-7ADC-4D1C-9D7C-ED63541F99E8}"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B6387D55-9640-4F22-B6AD-3730F3329D11}" type="slidenum">
              <a:rPr lang="en-US" smtClean="0"/>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309570183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06FDD71F-7ADC-4D1C-9D7C-ED63541F99E8}" type="datetimeFigureOut">
              <a:rPr lang="en-US" smtClean="0"/>
              <a:t>2/13/2023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126975121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FDD71F-7ADC-4D1C-9D7C-ED63541F99E8}" type="datetimeFigureOut">
              <a:rPr lang="en-US" smtClean="0"/>
              <a:t>2/13/2023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48819248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06FDD71F-7ADC-4D1C-9D7C-ED63541F99E8}" type="datetimeFigureOut">
              <a:rPr lang="en-US" smtClean="0"/>
              <a:t>2/13/2023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7D55-9640-4F22-B6AD-3730F3329D11}" type="slidenum">
              <a:rPr lang="en-US" smtClean="0"/>
              <a:t>‹#›</a:t>
            </a:fld>
            <a:endParaRPr lang="en-US"/>
          </a:p>
        </p:txBody>
      </p:sp>
    </p:spTree>
    <p:extLst>
      <p:ext uri="{BB962C8B-B14F-4D97-AF65-F5344CB8AC3E}">
        <p14:creationId xmlns:p14="http://schemas.microsoft.com/office/powerpoint/2010/main" val="37618705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06FDD71F-7ADC-4D1C-9D7C-ED63541F99E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387D55-9640-4F22-B6AD-3730F3329D11}" type="slidenum">
              <a:rPr lang="en-US" smtClean="0"/>
              <a:t>‹#›</a:t>
            </a:fld>
            <a:endParaRPr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394628134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06FDD71F-7ADC-4D1C-9D7C-ED63541F99E8}" type="datetimeFigureOut">
              <a:rPr lang="en-US" smtClean="0"/>
              <a:t>2/13/2023</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387D55-9640-4F22-B6AD-3730F3329D11}" type="slidenum">
              <a:rPr lang="en-US" smtClean="0"/>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2003443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76201"/>
            <a:ext cx="8839200" cy="3809999"/>
          </a:xfrm>
        </p:spPr>
        <p:txBody>
          <a:bodyPr>
            <a:noAutofit/>
          </a:bodyPr>
          <a:lstStyle/>
          <a:p>
            <a:r>
              <a:rPr lang="en-US" sz="9600" dirty="0">
                <a:latin typeface="Tristan" pitchFamily="2" charset="0"/>
              </a:rPr>
              <a:t>WHY DID UZZAH HAVE TO DIE???</a:t>
            </a:r>
          </a:p>
        </p:txBody>
      </p:sp>
      <p:sp>
        <p:nvSpPr>
          <p:cNvPr id="3" name="Subtitle 2"/>
          <p:cNvSpPr>
            <a:spLocks noGrp="1"/>
          </p:cNvSpPr>
          <p:nvPr>
            <p:ph type="subTitle" idx="1"/>
          </p:nvPr>
        </p:nvSpPr>
        <p:spPr>
          <a:xfrm>
            <a:off x="1752600" y="3886200"/>
            <a:ext cx="8763000" cy="2514600"/>
          </a:xfrm>
        </p:spPr>
        <p:txBody>
          <a:bodyPr>
            <a:normAutofit/>
          </a:bodyPr>
          <a:lstStyle/>
          <a:p>
            <a:r>
              <a:rPr lang="en-US" sz="3600" dirty="0"/>
              <a:t>THIS HAS PERPLEXED MANY SOULS AND TEACHES US LESSONS THAT DON’T DEPEND UPON EMOTIONS BUT COLD HARD FACTS.</a:t>
            </a:r>
          </a:p>
        </p:txBody>
      </p:sp>
    </p:spTree>
    <p:extLst>
      <p:ext uri="{BB962C8B-B14F-4D97-AF65-F5344CB8AC3E}">
        <p14:creationId xmlns:p14="http://schemas.microsoft.com/office/powerpoint/2010/main" val="130588073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6200"/>
            <a:ext cx="8686800" cy="838200"/>
          </a:xfrm>
        </p:spPr>
        <p:txBody>
          <a:bodyPr>
            <a:normAutofit/>
          </a:bodyPr>
          <a:lstStyle/>
          <a:p>
            <a:r>
              <a:rPr lang="en-US" sz="4000" dirty="0"/>
              <a:t>God does not accept sloppiness.</a:t>
            </a:r>
          </a:p>
        </p:txBody>
      </p:sp>
      <p:sp>
        <p:nvSpPr>
          <p:cNvPr id="3" name="Content Placeholder 2"/>
          <p:cNvSpPr>
            <a:spLocks noGrp="1"/>
          </p:cNvSpPr>
          <p:nvPr>
            <p:ph idx="1"/>
          </p:nvPr>
        </p:nvSpPr>
        <p:spPr>
          <a:xfrm>
            <a:off x="1600200" y="1219200"/>
            <a:ext cx="9067800" cy="5486400"/>
          </a:xfrm>
        </p:spPr>
        <p:txBody>
          <a:bodyPr>
            <a:normAutofit fontScale="92500" lnSpcReduction="10000"/>
          </a:bodyPr>
          <a:lstStyle/>
          <a:p>
            <a:pPr>
              <a:buFont typeface="Arial" panose="020B0604020202020204" pitchFamily="34" charset="0"/>
              <a:buChar char="•"/>
            </a:pPr>
            <a:r>
              <a:rPr lang="en-US" altLang="en-US" dirty="0"/>
              <a:t>In this story, we see </a:t>
            </a:r>
            <a:r>
              <a:rPr lang="en-US" altLang="en-US" b="1" dirty="0"/>
              <a:t>sloppiness</a:t>
            </a:r>
            <a:r>
              <a:rPr lang="en-US" altLang="en-US" dirty="0"/>
              <a:t> in the service to God. </a:t>
            </a:r>
          </a:p>
          <a:p>
            <a:pPr>
              <a:buFont typeface="Arial" panose="020B0604020202020204" pitchFamily="34" charset="0"/>
              <a:buChar char="•"/>
            </a:pPr>
            <a:r>
              <a:rPr lang="en-US" altLang="en-US" dirty="0"/>
              <a:t>This revealed a </a:t>
            </a:r>
            <a:r>
              <a:rPr lang="en-US" altLang="en-US" b="1" dirty="0"/>
              <a:t>lack of concern</a:t>
            </a:r>
            <a:r>
              <a:rPr lang="en-US" altLang="en-US" dirty="0"/>
              <a:t> for Gods Laws and </a:t>
            </a:r>
            <a:r>
              <a:rPr lang="en-US" altLang="en-US" b="1" dirty="0"/>
              <a:t>took away from His honor and His glory</a:t>
            </a:r>
            <a:r>
              <a:rPr lang="en-US" altLang="en-US" dirty="0"/>
              <a:t>. </a:t>
            </a:r>
          </a:p>
          <a:p>
            <a:pPr>
              <a:buFont typeface="Arial" panose="020B0604020202020204" pitchFamily="34" charset="0"/>
              <a:buChar char="•"/>
            </a:pPr>
            <a:r>
              <a:rPr lang="en-US" altLang="en-US" dirty="0"/>
              <a:t>Though </a:t>
            </a:r>
            <a:r>
              <a:rPr lang="en-US" altLang="en-US" dirty="0" err="1"/>
              <a:t>Uzzah</a:t>
            </a:r>
            <a:r>
              <a:rPr lang="en-US" altLang="en-US" dirty="0"/>
              <a:t> was the one who died, it was David who was guilty of the transgression. </a:t>
            </a:r>
          </a:p>
          <a:p>
            <a:pPr>
              <a:buFont typeface="Arial" panose="020B0604020202020204" pitchFamily="34" charset="0"/>
              <a:buChar char="•"/>
            </a:pPr>
            <a:r>
              <a:rPr lang="en-US" altLang="en-US" dirty="0"/>
              <a:t>Poor </a:t>
            </a:r>
            <a:r>
              <a:rPr lang="en-US" altLang="en-US" dirty="0" err="1"/>
              <a:t>Uzzah</a:t>
            </a:r>
            <a:r>
              <a:rPr lang="en-US" altLang="en-US" dirty="0"/>
              <a:t> was a victim. </a:t>
            </a:r>
          </a:p>
          <a:p>
            <a:pPr>
              <a:buFont typeface="Arial" panose="020B0604020202020204" pitchFamily="34" charset="0"/>
              <a:buChar char="•"/>
            </a:pPr>
            <a:r>
              <a:rPr lang="en-US" altLang="en-US" dirty="0"/>
              <a:t>His good, well intended, actions brought on sudden death. </a:t>
            </a:r>
          </a:p>
          <a:p>
            <a:pPr>
              <a:buFont typeface="Arial" panose="020B0604020202020204" pitchFamily="34" charset="0"/>
              <a:buChar char="•"/>
            </a:pPr>
            <a:r>
              <a:rPr lang="en-US" altLang="en-US" dirty="0"/>
              <a:t>In a way, he was lucky. </a:t>
            </a:r>
          </a:p>
          <a:p>
            <a:pPr>
              <a:buFont typeface="Arial" panose="020B0604020202020204" pitchFamily="34" charset="0"/>
              <a:buChar char="•"/>
            </a:pPr>
            <a:r>
              <a:rPr lang="en-US" altLang="en-US" dirty="0"/>
              <a:t>David had to suffer the pain of the loss, because    he realized it was his fault.</a:t>
            </a:r>
            <a:endParaRPr lang="en-US" dirty="0"/>
          </a:p>
        </p:txBody>
      </p:sp>
    </p:spTree>
    <p:extLst>
      <p:ext uri="{BB962C8B-B14F-4D97-AF65-F5344CB8AC3E}">
        <p14:creationId xmlns:p14="http://schemas.microsoft.com/office/powerpoint/2010/main" val="29106479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960" y="0"/>
            <a:ext cx="8686800" cy="990600"/>
          </a:xfrm>
        </p:spPr>
        <p:txBody>
          <a:bodyPr>
            <a:noAutofit/>
          </a:bodyPr>
          <a:lstStyle/>
          <a:p>
            <a:r>
              <a:rPr lang="en-US" dirty="0"/>
              <a:t>This story doesn’t fit with the false teaching regarding good intentions.</a:t>
            </a:r>
          </a:p>
        </p:txBody>
      </p:sp>
      <p:sp>
        <p:nvSpPr>
          <p:cNvPr id="3" name="Content Placeholder 2"/>
          <p:cNvSpPr>
            <a:spLocks noGrp="1"/>
          </p:cNvSpPr>
          <p:nvPr>
            <p:ph idx="1"/>
          </p:nvPr>
        </p:nvSpPr>
        <p:spPr>
          <a:xfrm>
            <a:off x="1524000" y="1295400"/>
            <a:ext cx="9144000" cy="5562600"/>
          </a:xfrm>
        </p:spPr>
        <p:txBody>
          <a:bodyPr>
            <a:normAutofit/>
          </a:bodyPr>
          <a:lstStyle/>
          <a:p>
            <a:pPr>
              <a:buFont typeface="Arial" panose="020B0604020202020204" pitchFamily="34" charset="0"/>
              <a:buChar char="•"/>
            </a:pPr>
            <a:r>
              <a:rPr lang="en-US" altLang="en-US" sz="4000" dirty="0">
                <a:solidFill>
                  <a:schemeClr val="tx1"/>
                </a:solidFill>
              </a:rPr>
              <a:t>Proverbs 16:2 </a:t>
            </a:r>
            <a:r>
              <a:rPr lang="en-US" altLang="en-US" dirty="0">
                <a:solidFill>
                  <a:schemeClr val="tx1"/>
                </a:solidFill>
              </a:rPr>
              <a:t>(NKJV) "All the ways of a man are pure in his own eyes, But the LORD weighs  the spirits." </a:t>
            </a:r>
          </a:p>
          <a:p>
            <a:pPr>
              <a:buFont typeface="Arial" panose="020B0604020202020204" pitchFamily="34" charset="0"/>
              <a:buChar char="•"/>
            </a:pPr>
            <a:r>
              <a:rPr lang="en-US" altLang="en-US" dirty="0"/>
              <a:t>Many people have a hard time accepting the fact that they have faults. </a:t>
            </a:r>
          </a:p>
          <a:p>
            <a:pPr>
              <a:buFont typeface="Arial" panose="020B0604020202020204" pitchFamily="34" charset="0"/>
              <a:buChar char="•"/>
            </a:pPr>
            <a:r>
              <a:rPr lang="en-US" altLang="en-US" dirty="0"/>
              <a:t>Most get very defensive when challenged on the job or some other place about their shortcomings. </a:t>
            </a:r>
          </a:p>
          <a:p>
            <a:pPr>
              <a:buFont typeface="Arial" panose="020B0604020202020204" pitchFamily="34" charset="0"/>
              <a:buChar char="•"/>
            </a:pPr>
            <a:r>
              <a:rPr lang="en-US" altLang="en-US" dirty="0"/>
              <a:t>Only the truly humble will accept the fact and do something about it.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5171887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76200"/>
            <a:ext cx="8915400" cy="6629400"/>
          </a:xfrm>
        </p:spPr>
        <p:txBody>
          <a:bodyPr>
            <a:normAutofit/>
          </a:bodyPr>
          <a:lstStyle/>
          <a:p>
            <a:pPr>
              <a:buFont typeface="Arial" panose="020B0604020202020204" pitchFamily="34" charset="0"/>
              <a:buChar char="•"/>
            </a:pPr>
            <a:r>
              <a:rPr lang="en-US" altLang="en-US" sz="2800" b="1" dirty="0">
                <a:solidFill>
                  <a:schemeClr val="tx1"/>
                </a:solidFill>
              </a:rPr>
              <a:t>Proverbs 16:25 "There is a way that seems right to man, </a:t>
            </a:r>
            <a:r>
              <a:rPr lang="en-US" altLang="en-US" b="1" dirty="0">
                <a:solidFill>
                  <a:schemeClr val="tx1"/>
                </a:solidFill>
              </a:rPr>
              <a:t>But its end is the way of death." </a:t>
            </a:r>
          </a:p>
          <a:p>
            <a:pPr>
              <a:buFont typeface="Arial" panose="020B0604020202020204" pitchFamily="34" charset="0"/>
              <a:buChar char="•"/>
            </a:pPr>
            <a:endParaRPr lang="en-US" altLang="en-US" sz="800" dirty="0"/>
          </a:p>
          <a:p>
            <a:pPr>
              <a:buFont typeface="Arial" panose="020B0604020202020204" pitchFamily="34" charset="0"/>
              <a:buChar char="•"/>
            </a:pPr>
            <a:r>
              <a:rPr lang="en-US" altLang="en-US" dirty="0"/>
              <a:t>People will almost always look at things from a human perspective. </a:t>
            </a:r>
          </a:p>
          <a:p>
            <a:pPr>
              <a:buFont typeface="Arial" panose="020B0604020202020204" pitchFamily="34" charset="0"/>
              <a:buChar char="•"/>
            </a:pPr>
            <a:r>
              <a:rPr lang="en-US" altLang="en-US" dirty="0"/>
              <a:t>Seldom will they view things from a spiritual perspective. </a:t>
            </a:r>
          </a:p>
          <a:p>
            <a:pPr>
              <a:buFont typeface="Arial" panose="020B0604020202020204" pitchFamily="34" charset="0"/>
              <a:buChar char="•"/>
            </a:pPr>
            <a:r>
              <a:rPr lang="en-US" altLang="en-US" dirty="0"/>
              <a:t>What seems right from a human viewpoint isn’t what God teaches sometimes. </a:t>
            </a:r>
          </a:p>
          <a:p>
            <a:pPr>
              <a:buFont typeface="Arial" panose="020B0604020202020204" pitchFamily="34" charset="0"/>
              <a:buChar char="•"/>
            </a:pPr>
            <a:r>
              <a:rPr lang="en-US" altLang="en-US" dirty="0"/>
              <a:t>Sometimes the rules and instructions from God make no sense at all, or they just don't seem fair.</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333782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76200"/>
            <a:ext cx="8915400" cy="6629400"/>
          </a:xfrm>
        </p:spPr>
        <p:txBody>
          <a:bodyPr>
            <a:normAutofit/>
          </a:bodyPr>
          <a:lstStyle/>
          <a:p>
            <a:pPr>
              <a:buFont typeface="Arial" panose="020B0604020202020204" pitchFamily="34" charset="0"/>
              <a:buChar char="•"/>
            </a:pPr>
            <a:r>
              <a:rPr lang="en-US" altLang="en-US" sz="2800" b="1" dirty="0">
                <a:solidFill>
                  <a:schemeClr val="tx1"/>
                </a:solidFill>
              </a:rPr>
              <a:t>Proverbs 16:25 "There is a way that seems right to man, </a:t>
            </a:r>
            <a:r>
              <a:rPr lang="en-US" altLang="en-US" b="1" dirty="0">
                <a:solidFill>
                  <a:schemeClr val="tx1"/>
                </a:solidFill>
              </a:rPr>
              <a:t>But its end is the way of death." </a:t>
            </a:r>
          </a:p>
          <a:p>
            <a:pPr>
              <a:buFont typeface="Arial" panose="020B0604020202020204" pitchFamily="34" charset="0"/>
              <a:buChar char="•"/>
            </a:pPr>
            <a:endParaRPr lang="en-US" altLang="en-US" sz="800" dirty="0"/>
          </a:p>
          <a:p>
            <a:pPr>
              <a:lnSpc>
                <a:spcPct val="90000"/>
              </a:lnSpc>
              <a:buFont typeface="Arial" panose="020B0604020202020204" pitchFamily="34" charset="0"/>
              <a:buChar char="•"/>
            </a:pPr>
            <a:r>
              <a:rPr lang="en-US" altLang="en-US" dirty="0"/>
              <a:t>Some people will say:</a:t>
            </a:r>
          </a:p>
          <a:p>
            <a:pPr>
              <a:lnSpc>
                <a:spcPct val="90000"/>
              </a:lnSpc>
              <a:buFont typeface="Arial" panose="020B0604020202020204" pitchFamily="34" charset="0"/>
              <a:buChar char="•"/>
            </a:pPr>
            <a:r>
              <a:rPr lang="en-US" altLang="en-US" dirty="0"/>
              <a:t>I feel that God is too good to condemn anyone. </a:t>
            </a:r>
          </a:p>
          <a:p>
            <a:pPr>
              <a:lnSpc>
                <a:spcPct val="90000"/>
              </a:lnSpc>
              <a:buFont typeface="Arial" panose="020B0604020202020204" pitchFamily="34" charset="0"/>
              <a:buChar char="•"/>
            </a:pPr>
            <a:r>
              <a:rPr lang="en-US" altLang="en-US" dirty="0"/>
              <a:t>I feel that as long as my intentions are good, everything will be alright. </a:t>
            </a:r>
          </a:p>
          <a:p>
            <a:pPr>
              <a:lnSpc>
                <a:spcPct val="90000"/>
              </a:lnSpc>
              <a:buFont typeface="Arial" panose="020B0604020202020204" pitchFamily="34" charset="0"/>
              <a:buChar char="•"/>
            </a:pPr>
            <a:r>
              <a:rPr lang="en-US" altLang="en-US" dirty="0"/>
              <a:t>I can feel, I can think, I can do anything and still go to heaven. </a:t>
            </a:r>
          </a:p>
          <a:p>
            <a:pPr>
              <a:lnSpc>
                <a:spcPct val="90000"/>
              </a:lnSpc>
              <a:buFont typeface="Arial" panose="020B0604020202020204" pitchFamily="34" charset="0"/>
              <a:buChar char="•"/>
            </a:pPr>
            <a:r>
              <a:rPr lang="en-US" altLang="en-US" dirty="0"/>
              <a:t>It does not matter how you worship God, just so long as you are sincere.</a:t>
            </a:r>
          </a:p>
          <a:p>
            <a:pPr>
              <a:lnSpc>
                <a:spcPct val="90000"/>
              </a:lnSpc>
              <a:buFont typeface="Arial" panose="020B0604020202020204" pitchFamily="34" charset="0"/>
              <a:buChar char="•"/>
            </a:pPr>
            <a:r>
              <a:rPr lang="en-US" altLang="en-US" dirty="0"/>
              <a:t>As much as we would like it to be this way, the Bible teaches us that it is wrong thinking.</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0415249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514" y="13063"/>
            <a:ext cx="8338686" cy="838200"/>
          </a:xfrm>
        </p:spPr>
        <p:txBody>
          <a:bodyPr>
            <a:noAutofit/>
          </a:bodyPr>
          <a:lstStyle/>
          <a:p>
            <a:r>
              <a:rPr lang="en-US" sz="6000" dirty="0"/>
              <a:t>God wants obedience</a:t>
            </a:r>
          </a:p>
        </p:txBody>
      </p:sp>
      <p:sp>
        <p:nvSpPr>
          <p:cNvPr id="3" name="Content Placeholder 2"/>
          <p:cNvSpPr>
            <a:spLocks noGrp="1"/>
          </p:cNvSpPr>
          <p:nvPr>
            <p:ph idx="1"/>
          </p:nvPr>
        </p:nvSpPr>
        <p:spPr>
          <a:xfrm>
            <a:off x="1600200" y="1143000"/>
            <a:ext cx="9067800" cy="5715000"/>
          </a:xfrm>
        </p:spPr>
        <p:txBody>
          <a:bodyPr>
            <a:normAutofit fontScale="85000" lnSpcReduction="10000"/>
          </a:bodyPr>
          <a:lstStyle/>
          <a:p>
            <a:pPr>
              <a:lnSpc>
                <a:spcPct val="80000"/>
              </a:lnSpc>
              <a:buFont typeface="Arial" panose="020B0604020202020204" pitchFamily="34" charset="0"/>
              <a:buChar char="•"/>
            </a:pPr>
            <a:r>
              <a:rPr lang="en-US" altLang="en-US" sz="3800" dirty="0"/>
              <a:t>Proverbs 21:3 </a:t>
            </a:r>
            <a:r>
              <a:rPr lang="en-US" altLang="en-US" dirty="0"/>
              <a:t>(NKJV) "To do righteousness and justice  Is more acceptable to the LORD than sacrifice." </a:t>
            </a:r>
          </a:p>
          <a:p>
            <a:pPr>
              <a:lnSpc>
                <a:spcPct val="80000"/>
              </a:lnSpc>
              <a:buFont typeface="Arial" panose="020B0604020202020204" pitchFamily="34" charset="0"/>
              <a:buChar char="•"/>
            </a:pPr>
            <a:r>
              <a:rPr lang="en-US" altLang="en-US" sz="3800" dirty="0"/>
              <a:t>1 Samuel 15:22 </a:t>
            </a:r>
            <a:r>
              <a:rPr lang="en-US" altLang="en-US" dirty="0"/>
              <a:t>(NKJV) "Then Samuel said: "Has the LORD as great delight in burnt offerings and sacrifices, As in obeying the voice of the LORD? Behold, to obey is better than sacrifice, And to heed than the fat of rams." </a:t>
            </a:r>
          </a:p>
          <a:p>
            <a:pPr>
              <a:lnSpc>
                <a:spcPct val="80000"/>
              </a:lnSpc>
              <a:buFont typeface="Arial" panose="020B0604020202020204" pitchFamily="34" charset="0"/>
              <a:buChar char="•"/>
            </a:pPr>
            <a:r>
              <a:rPr lang="en-US" altLang="en-US" sz="3800" dirty="0"/>
              <a:t>Micah 6:6-8 </a:t>
            </a:r>
            <a:r>
              <a:rPr lang="en-US" altLang="en-US" dirty="0"/>
              <a:t>(NKJV) "With what shall I come before the LORD, And bow myself before the High God? Shall I come before Him with burnt offerings, With calves a year old? Will the LORD be pleased with thousands of rams, Ten thousand rivers of oil? Shall I give my firstborn for my transgression, The fruit of my body for the sin of my soul? He has shown you, O man, what is good; And what does the LORD require of you But to do justly, To love mercy,  And to walk humbly with your God?" </a:t>
            </a:r>
          </a:p>
          <a:p>
            <a:pPr>
              <a:lnSpc>
                <a:spcPct val="80000"/>
              </a:lnSpc>
              <a:buFont typeface="Arial" panose="020B0604020202020204" pitchFamily="34" charset="0"/>
              <a:buChar char="•"/>
            </a:pPr>
            <a:r>
              <a:rPr lang="en-US" altLang="en-US" sz="3800" dirty="0"/>
              <a:t>Hosea 6:6 </a:t>
            </a:r>
            <a:r>
              <a:rPr lang="en-US" altLang="en-US" dirty="0"/>
              <a:t>(NKJV) "For I desire mercy and not sacrifice, And the knowledge of God more than burnt offerings." </a:t>
            </a:r>
          </a:p>
          <a:p>
            <a:endParaRPr lang="en-US" dirty="0"/>
          </a:p>
        </p:txBody>
      </p:sp>
    </p:spTree>
    <p:extLst>
      <p:ext uri="{BB962C8B-B14F-4D97-AF65-F5344CB8AC3E}">
        <p14:creationId xmlns:p14="http://schemas.microsoft.com/office/powerpoint/2010/main" val="26871635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8763000" cy="838200"/>
          </a:xfrm>
        </p:spPr>
        <p:txBody>
          <a:bodyPr>
            <a:noAutofit/>
          </a:bodyPr>
          <a:lstStyle/>
          <a:p>
            <a:r>
              <a:rPr lang="en-US" sz="6000" dirty="0"/>
              <a:t>History repeats itself</a:t>
            </a:r>
          </a:p>
        </p:txBody>
      </p:sp>
      <p:sp>
        <p:nvSpPr>
          <p:cNvPr id="3" name="Content Placeholder 2"/>
          <p:cNvSpPr>
            <a:spLocks noGrp="1"/>
          </p:cNvSpPr>
          <p:nvPr>
            <p:ph idx="1"/>
          </p:nvPr>
        </p:nvSpPr>
        <p:spPr>
          <a:xfrm>
            <a:off x="1524000" y="1066800"/>
            <a:ext cx="9144000" cy="5715000"/>
          </a:xfrm>
        </p:spPr>
        <p:txBody>
          <a:bodyPr>
            <a:normAutofit fontScale="85000" lnSpcReduction="20000"/>
          </a:bodyPr>
          <a:lstStyle/>
          <a:p>
            <a:pPr>
              <a:buFont typeface="Arial" panose="020B0604020202020204" pitchFamily="34" charset="0"/>
              <a:buChar char="•"/>
            </a:pPr>
            <a:r>
              <a:rPr lang="en-US" altLang="en-US" sz="4100" dirty="0"/>
              <a:t>Jeremiah 7:21-26 </a:t>
            </a:r>
            <a:r>
              <a:rPr lang="en-US" altLang="en-US" dirty="0"/>
              <a:t>(NKJV) "Thus says the LORD of hosts, the God of Israel: "Add your burnt offerings to your sacrifices and eat meat. For I did not speak to your fathers, or command them in the day that I brought them out of the land of Egypt, concerning burnt offerings or sacrifices. But this is what I commanded them, saying, </a:t>
            </a:r>
            <a:r>
              <a:rPr lang="en-US" altLang="en-US" sz="3600" b="1" dirty="0"/>
              <a:t>'Obey My voice, and I will be your God, and you shall be My people. And walk in all the ways that I have commanded you, that it may be well with you.</a:t>
            </a:r>
            <a:r>
              <a:rPr lang="en-US" altLang="en-US" dirty="0"/>
              <a:t> Yet they did not obey or incline their ear, but followed the counsels and the dictates of their evil hearts, and went backward and not forward. Since the day that your fathers came out of the land of Egypt until this day, I have even sent to you all My servants the prophets, daily rising up early and sending them. Yet they did not obey Me or incline their ear, but stiffened their neck. They did worse than their fathers. </a:t>
            </a:r>
          </a:p>
          <a:p>
            <a:endParaRPr lang="en-US" dirty="0"/>
          </a:p>
        </p:txBody>
      </p:sp>
    </p:spTree>
    <p:extLst>
      <p:ext uri="{BB962C8B-B14F-4D97-AF65-F5344CB8AC3E}">
        <p14:creationId xmlns:p14="http://schemas.microsoft.com/office/powerpoint/2010/main" val="16878924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9067800" cy="914400"/>
          </a:xfrm>
        </p:spPr>
        <p:txBody>
          <a:bodyPr>
            <a:noAutofit/>
          </a:bodyPr>
          <a:lstStyle/>
          <a:p>
            <a:r>
              <a:rPr lang="en-US" sz="5400" dirty="0"/>
              <a:t>Getting back to our story</a:t>
            </a:r>
          </a:p>
        </p:txBody>
      </p:sp>
      <p:sp>
        <p:nvSpPr>
          <p:cNvPr id="3" name="Content Placeholder 2"/>
          <p:cNvSpPr>
            <a:spLocks noGrp="1"/>
          </p:cNvSpPr>
          <p:nvPr>
            <p:ph idx="1"/>
          </p:nvPr>
        </p:nvSpPr>
        <p:spPr>
          <a:xfrm>
            <a:off x="1600200" y="1447800"/>
            <a:ext cx="9067800" cy="5257800"/>
          </a:xfrm>
        </p:spPr>
        <p:txBody>
          <a:bodyPr>
            <a:normAutofit/>
          </a:bodyPr>
          <a:lstStyle/>
          <a:p>
            <a:pPr>
              <a:buFont typeface="Arial" panose="020B0604020202020204" pitchFamily="34" charset="0"/>
              <a:buChar char="•"/>
            </a:pPr>
            <a:r>
              <a:rPr lang="en-US" sz="3600" dirty="0"/>
              <a:t>David was extremely upset with God for His killing of Uzzah.</a:t>
            </a:r>
          </a:p>
          <a:p>
            <a:pPr>
              <a:buFont typeface="Arial" panose="020B0604020202020204" pitchFamily="34" charset="0"/>
              <a:buChar char="•"/>
            </a:pPr>
            <a:r>
              <a:rPr lang="en-US" sz="3600" dirty="0"/>
              <a:t>When David learned the proper way to transport the ark, he kind of blamed the priests because they should have known better and should have told him so.</a:t>
            </a:r>
          </a:p>
        </p:txBody>
      </p:sp>
    </p:spTree>
    <p:extLst>
      <p:ext uri="{BB962C8B-B14F-4D97-AF65-F5344CB8AC3E}">
        <p14:creationId xmlns:p14="http://schemas.microsoft.com/office/powerpoint/2010/main" val="39659734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457200"/>
            <a:ext cx="9067800" cy="6324600"/>
          </a:xfrm>
        </p:spPr>
        <p:txBody>
          <a:bodyPr>
            <a:normAutofit fontScale="92500" lnSpcReduction="10000"/>
          </a:bodyPr>
          <a:lstStyle/>
          <a:p>
            <a:pPr>
              <a:buFont typeface="Arial" panose="020B0604020202020204" pitchFamily="34" charset="0"/>
              <a:buChar char="•"/>
            </a:pPr>
            <a:r>
              <a:rPr lang="en-US" altLang="en-US" sz="5200" b="1" dirty="0"/>
              <a:t>1st Chronicles 15:12-15 (NKJV)         </a:t>
            </a:r>
          </a:p>
          <a:p>
            <a:pPr>
              <a:buFont typeface="Arial" panose="020B0604020202020204" pitchFamily="34" charset="0"/>
              <a:buChar char="•"/>
            </a:pPr>
            <a:r>
              <a:rPr lang="en-US" altLang="en-US" dirty="0"/>
              <a:t>"He said to them, "You are the heads of the fathers' houses of the Levites; sanctify yourselves, you and your brethren, that you may bring up the ark of the LORD God of Israel to the place I have prepared for it. For because you did not do it the first time, </a:t>
            </a:r>
            <a:r>
              <a:rPr lang="en-US" altLang="en-US" b="1" dirty="0"/>
              <a:t>the LORD our God broke out against us, because we    did not consult Him about the proper order.</a:t>
            </a:r>
            <a:r>
              <a:rPr lang="en-US" altLang="en-US" dirty="0"/>
              <a:t> So the priests and the Levites sanctified themselves to  bring up the ark of the LORD God of Israel. And the children of the Levites bore the ark of God on their shoulders, by its poles, as Moses had commanded according to the word of the LORD." </a:t>
            </a:r>
          </a:p>
          <a:p>
            <a:endParaRPr lang="en-US" dirty="0"/>
          </a:p>
        </p:txBody>
      </p:sp>
    </p:spTree>
    <p:extLst>
      <p:ext uri="{BB962C8B-B14F-4D97-AF65-F5344CB8AC3E}">
        <p14:creationId xmlns:p14="http://schemas.microsoft.com/office/powerpoint/2010/main" val="15634144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8915400" cy="609600"/>
          </a:xfrm>
        </p:spPr>
        <p:txBody>
          <a:bodyPr>
            <a:noAutofit/>
          </a:bodyPr>
          <a:lstStyle/>
          <a:p>
            <a:r>
              <a:rPr lang="en-US" sz="6000" dirty="0">
                <a:solidFill>
                  <a:srgbClr val="C00000"/>
                </a:solidFill>
              </a:rPr>
              <a:t>Lessons to be learned</a:t>
            </a:r>
          </a:p>
        </p:txBody>
      </p:sp>
      <p:sp>
        <p:nvSpPr>
          <p:cNvPr id="3" name="Content Placeholder 2"/>
          <p:cNvSpPr>
            <a:spLocks noGrp="1"/>
          </p:cNvSpPr>
          <p:nvPr>
            <p:ph idx="1"/>
          </p:nvPr>
        </p:nvSpPr>
        <p:spPr>
          <a:xfrm>
            <a:off x="1600200" y="1295400"/>
            <a:ext cx="9067800" cy="5410200"/>
          </a:xfrm>
        </p:spPr>
        <p:txBody>
          <a:bodyPr/>
          <a:lstStyle/>
          <a:p>
            <a:pPr>
              <a:buFont typeface="Arial" panose="020B0604020202020204" pitchFamily="34" charset="0"/>
              <a:buChar char="•"/>
            </a:pPr>
            <a:r>
              <a:rPr lang="en-US" sz="3600" b="1" dirty="0"/>
              <a:t>David finally got it right when he had the ark transported the way God had commanded.</a:t>
            </a:r>
          </a:p>
          <a:p>
            <a:pPr>
              <a:buFont typeface="Arial" panose="020B0604020202020204" pitchFamily="34" charset="0"/>
              <a:buChar char="•"/>
            </a:pPr>
            <a:r>
              <a:rPr lang="en-US" altLang="en-US" sz="3600" b="1" dirty="0"/>
              <a:t>Good Intentions Do Not Take Precedence Over God’s Laws</a:t>
            </a:r>
          </a:p>
          <a:p>
            <a:pPr>
              <a:buFont typeface="Arial" panose="020B0604020202020204" pitchFamily="34" charset="0"/>
              <a:buChar char="•"/>
            </a:pPr>
            <a:r>
              <a:rPr lang="en-US" altLang="en-US" sz="4000" b="1" dirty="0"/>
              <a:t>We Must Be Reverent  </a:t>
            </a:r>
          </a:p>
          <a:p>
            <a:pPr>
              <a:buFont typeface="Arial" panose="020B0604020202020204" pitchFamily="34" charset="0"/>
              <a:buChar char="•"/>
            </a:pPr>
            <a:r>
              <a:rPr lang="en-US" altLang="en-US" sz="4000" b="1" dirty="0"/>
              <a:t>We Must Do Things His Way</a:t>
            </a:r>
          </a:p>
          <a:p>
            <a:pPr>
              <a:buFont typeface="Arial" panose="020B0604020202020204" pitchFamily="34" charset="0"/>
              <a:buChar char="•"/>
            </a:pPr>
            <a:r>
              <a:rPr lang="en-US" altLang="en-US" sz="4400" b="1" dirty="0"/>
              <a:t>We Must Not Treat any Holy Thing    with sloppiness.</a:t>
            </a:r>
          </a:p>
          <a:p>
            <a:endParaRPr lang="en-US" dirty="0"/>
          </a:p>
        </p:txBody>
      </p:sp>
    </p:spTree>
    <p:extLst>
      <p:ext uri="{BB962C8B-B14F-4D97-AF65-F5344CB8AC3E}">
        <p14:creationId xmlns:p14="http://schemas.microsoft.com/office/powerpoint/2010/main" val="24312721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8839200" cy="1447800"/>
          </a:xfrm>
        </p:spPr>
        <p:txBody>
          <a:bodyPr>
            <a:noAutofit/>
          </a:bodyPr>
          <a:lstStyle/>
          <a:p>
            <a:r>
              <a:rPr lang="en-US" sz="4000" dirty="0"/>
              <a:t>What are the holy things of god?</a:t>
            </a:r>
          </a:p>
        </p:txBody>
      </p:sp>
      <p:sp>
        <p:nvSpPr>
          <p:cNvPr id="3" name="Content Placeholder 2"/>
          <p:cNvSpPr>
            <a:spLocks noGrp="1"/>
          </p:cNvSpPr>
          <p:nvPr>
            <p:ph idx="1"/>
          </p:nvPr>
        </p:nvSpPr>
        <p:spPr>
          <a:xfrm>
            <a:off x="1524000" y="1676400"/>
            <a:ext cx="9144000" cy="5105400"/>
          </a:xfrm>
        </p:spPr>
        <p:txBody>
          <a:bodyPr/>
          <a:lstStyle/>
          <a:p>
            <a:pPr>
              <a:lnSpc>
                <a:spcPct val="90000"/>
              </a:lnSpc>
              <a:buFont typeface="Arial" panose="020B0604020202020204" pitchFamily="34" charset="0"/>
              <a:buChar char="•"/>
            </a:pPr>
            <a:r>
              <a:rPr lang="en-US" altLang="en-US" sz="4800" b="1" dirty="0"/>
              <a:t>His Word/Truth</a:t>
            </a:r>
          </a:p>
          <a:p>
            <a:pPr>
              <a:lnSpc>
                <a:spcPct val="90000"/>
              </a:lnSpc>
              <a:buFont typeface="Arial" panose="020B0604020202020204" pitchFamily="34" charset="0"/>
              <a:buChar char="•"/>
            </a:pPr>
            <a:r>
              <a:rPr lang="en-US" altLang="en-US" sz="4800" b="1" dirty="0"/>
              <a:t>His Church/ Body Of Christ</a:t>
            </a:r>
          </a:p>
          <a:p>
            <a:pPr>
              <a:lnSpc>
                <a:spcPct val="90000"/>
              </a:lnSpc>
              <a:buFont typeface="Arial" panose="020B0604020202020204" pitchFamily="34" charset="0"/>
              <a:buChar char="•"/>
            </a:pPr>
            <a:r>
              <a:rPr lang="en-US" altLang="en-US" sz="4800" b="1" dirty="0"/>
              <a:t>His Saints/ Children/ Servants</a:t>
            </a:r>
          </a:p>
          <a:p>
            <a:pPr>
              <a:lnSpc>
                <a:spcPct val="90000"/>
              </a:lnSpc>
              <a:buFont typeface="Arial" panose="020B0604020202020204" pitchFamily="34" charset="0"/>
              <a:buChar char="•"/>
            </a:pPr>
            <a:r>
              <a:rPr lang="en-US" altLang="en-US" sz="4800" b="1" dirty="0"/>
              <a:t>The Souls of The Lost.</a:t>
            </a:r>
          </a:p>
          <a:p>
            <a:endParaRPr lang="en-US" dirty="0"/>
          </a:p>
        </p:txBody>
      </p:sp>
    </p:spTree>
    <p:extLst>
      <p:ext uri="{BB962C8B-B14F-4D97-AF65-F5344CB8AC3E}">
        <p14:creationId xmlns:p14="http://schemas.microsoft.com/office/powerpoint/2010/main" val="852653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8686800" cy="838200"/>
          </a:xfrm>
        </p:spPr>
        <p:txBody>
          <a:bodyPr/>
          <a:lstStyle/>
          <a:p>
            <a:r>
              <a:rPr lang="en-US" dirty="0"/>
              <a:t>INTRODUCTION</a:t>
            </a:r>
          </a:p>
        </p:txBody>
      </p:sp>
      <p:sp>
        <p:nvSpPr>
          <p:cNvPr id="3" name="Content Placeholder 2"/>
          <p:cNvSpPr>
            <a:spLocks noGrp="1"/>
          </p:cNvSpPr>
          <p:nvPr>
            <p:ph idx="1"/>
          </p:nvPr>
        </p:nvSpPr>
        <p:spPr>
          <a:xfrm>
            <a:off x="1524000" y="1143000"/>
            <a:ext cx="9144000" cy="5562600"/>
          </a:xfrm>
        </p:spPr>
        <p:txBody>
          <a:bodyPr>
            <a:normAutofit/>
          </a:bodyPr>
          <a:lstStyle/>
          <a:p>
            <a:pPr>
              <a:buFont typeface="Arial" panose="020B0604020202020204" pitchFamily="34" charset="0"/>
              <a:buChar char="•"/>
            </a:pPr>
            <a:r>
              <a:rPr lang="en-US" dirty="0"/>
              <a:t>Many people remember the story of </a:t>
            </a:r>
            <a:r>
              <a:rPr lang="en-US" dirty="0" err="1"/>
              <a:t>Uzzah</a:t>
            </a:r>
            <a:r>
              <a:rPr lang="en-US" dirty="0"/>
              <a:t> who touched the ark of the Covenant and died.</a:t>
            </a:r>
          </a:p>
          <a:p>
            <a:pPr>
              <a:buFont typeface="Arial" panose="020B0604020202020204" pitchFamily="34" charset="0"/>
              <a:buChar char="•"/>
            </a:pPr>
            <a:r>
              <a:rPr lang="en-US" dirty="0"/>
              <a:t>Some may have never heard this story.</a:t>
            </a:r>
          </a:p>
          <a:p>
            <a:pPr>
              <a:buFont typeface="Arial" panose="020B0604020202020204" pitchFamily="34" charset="0"/>
              <a:buChar char="•"/>
            </a:pPr>
            <a:r>
              <a:rPr lang="en-US" dirty="0"/>
              <a:t>It is found in </a:t>
            </a:r>
            <a:r>
              <a:rPr lang="en-US" sz="4000" dirty="0"/>
              <a:t>2 Samuel 6:1-7</a:t>
            </a:r>
          </a:p>
          <a:p>
            <a:pPr>
              <a:buFont typeface="Arial" panose="020B0604020202020204" pitchFamily="34" charset="0"/>
              <a:buChar char="•"/>
            </a:pPr>
            <a:r>
              <a:rPr lang="en-US" dirty="0"/>
              <a:t>“</a:t>
            </a:r>
            <a:r>
              <a:rPr lang="en-US" altLang="en-US" dirty="0"/>
              <a:t>Now David again gathered all the chosen men of Israel, thirty thousand. {2} And David arose going went with all the people who were with him to Baale-</a:t>
            </a:r>
            <a:r>
              <a:rPr lang="en-US" altLang="en-US" dirty="0" err="1"/>
              <a:t>judah</a:t>
            </a:r>
            <a:r>
              <a:rPr lang="en-US" altLang="en-US" dirty="0"/>
              <a:t>, to bring up from there the ark of God which is called by the Name, the name of the Lord of hosts who is enthroned above the cherubim.</a:t>
            </a:r>
          </a:p>
          <a:p>
            <a:endParaRPr lang="en-US" dirty="0"/>
          </a:p>
        </p:txBody>
      </p:sp>
    </p:spTree>
    <p:extLst>
      <p:ext uri="{BB962C8B-B14F-4D97-AF65-F5344CB8AC3E}">
        <p14:creationId xmlns:p14="http://schemas.microsoft.com/office/powerpoint/2010/main" val="9530018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8915400" cy="1219200"/>
          </a:xfrm>
        </p:spPr>
        <p:txBody>
          <a:bodyPr>
            <a:noAutofit/>
          </a:bodyPr>
          <a:lstStyle/>
          <a:p>
            <a:r>
              <a:rPr lang="en-US" sz="6000" dirty="0"/>
              <a:t>Summary &amp; Conclusion</a:t>
            </a:r>
          </a:p>
        </p:txBody>
      </p:sp>
      <p:sp>
        <p:nvSpPr>
          <p:cNvPr id="3" name="Content Placeholder 2"/>
          <p:cNvSpPr>
            <a:spLocks noGrp="1"/>
          </p:cNvSpPr>
          <p:nvPr>
            <p:ph idx="1"/>
          </p:nvPr>
        </p:nvSpPr>
        <p:spPr>
          <a:xfrm>
            <a:off x="1600200" y="1371600"/>
            <a:ext cx="9067800" cy="5410200"/>
          </a:xfrm>
        </p:spPr>
        <p:txBody>
          <a:bodyPr/>
          <a:lstStyle/>
          <a:p>
            <a:pPr>
              <a:buFont typeface="Arial" panose="020B0604020202020204" pitchFamily="34" charset="0"/>
              <a:buChar char="•"/>
            </a:pPr>
            <a:r>
              <a:rPr lang="en-US" altLang="en-US" sz="4000" b="1" dirty="0"/>
              <a:t>Don’t let your sloppiness cause one to lose their soul.  </a:t>
            </a:r>
          </a:p>
          <a:p>
            <a:pPr>
              <a:buFont typeface="Arial" panose="020B0604020202020204" pitchFamily="34" charset="0"/>
              <a:buChar char="•"/>
            </a:pPr>
            <a:r>
              <a:rPr lang="en-US" altLang="en-US" sz="4000" b="1" dirty="0"/>
              <a:t>Don’t let your laziness be the cause of someone losing their soul. </a:t>
            </a:r>
          </a:p>
          <a:p>
            <a:pPr>
              <a:buFont typeface="Arial" panose="020B0604020202020204" pitchFamily="34" charset="0"/>
              <a:buChar char="•"/>
            </a:pPr>
            <a:r>
              <a:rPr lang="en-US" altLang="en-US" sz="4000" b="1" dirty="0"/>
              <a:t>Ignorance is no excuse.</a:t>
            </a:r>
          </a:p>
          <a:p>
            <a:pPr>
              <a:buFont typeface="Arial" panose="020B0604020202020204" pitchFamily="34" charset="0"/>
              <a:buChar char="•"/>
            </a:pPr>
            <a:r>
              <a:rPr lang="en-US" altLang="en-US" sz="4000" b="1" dirty="0"/>
              <a:t>Be ready to teach those who teach otherwise about good intentions.</a:t>
            </a:r>
          </a:p>
          <a:p>
            <a:endParaRPr lang="en-US" dirty="0"/>
          </a:p>
        </p:txBody>
      </p:sp>
    </p:spTree>
    <p:extLst>
      <p:ext uri="{BB962C8B-B14F-4D97-AF65-F5344CB8AC3E}">
        <p14:creationId xmlns:p14="http://schemas.microsoft.com/office/powerpoint/2010/main" val="6228024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295400"/>
            <a:ext cx="8991600" cy="5486400"/>
          </a:xfrm>
        </p:spPr>
        <p:txBody>
          <a:bodyPr>
            <a:normAutofit/>
          </a:bodyPr>
          <a:lstStyle/>
          <a:p>
            <a:pPr>
              <a:lnSpc>
                <a:spcPct val="90000"/>
              </a:lnSpc>
              <a:buFont typeface="Arial" panose="020B0604020202020204" pitchFamily="34" charset="0"/>
              <a:buChar char="•"/>
            </a:pPr>
            <a:r>
              <a:rPr lang="en-US" altLang="en-US" dirty="0"/>
              <a:t>{3} And they placed the ark of God onto a new cart that they might bring it from the house of </a:t>
            </a:r>
            <a:r>
              <a:rPr lang="en-US" altLang="en-US" dirty="0" err="1"/>
              <a:t>Abinadab</a:t>
            </a:r>
            <a:r>
              <a:rPr lang="en-US" altLang="en-US" dirty="0"/>
              <a:t> which was on the hill; and Uzzah and </a:t>
            </a:r>
            <a:r>
              <a:rPr lang="en-US" altLang="en-US" dirty="0" err="1"/>
              <a:t>Ahio</a:t>
            </a:r>
            <a:r>
              <a:rPr lang="en-US" altLang="en-US" dirty="0"/>
              <a:t>, the sons of </a:t>
            </a:r>
            <a:r>
              <a:rPr lang="en-US" altLang="en-US" dirty="0" err="1"/>
              <a:t>Abinadab</a:t>
            </a:r>
            <a:r>
              <a:rPr lang="en-US" altLang="en-US" dirty="0"/>
              <a:t> were leading the new cart. {4} So they brought it with the ark of God from the house of </a:t>
            </a:r>
            <a:r>
              <a:rPr lang="en-US" altLang="en-US" dirty="0" err="1"/>
              <a:t>Abinadab</a:t>
            </a:r>
            <a:r>
              <a:rPr lang="en-US" altLang="en-US" dirty="0"/>
              <a:t>, which was on the hill; and </a:t>
            </a:r>
            <a:r>
              <a:rPr lang="en-US" altLang="en-US" dirty="0" err="1"/>
              <a:t>Ahio</a:t>
            </a:r>
            <a:r>
              <a:rPr lang="en-US" altLang="en-US" dirty="0"/>
              <a:t> was walking ahead of the ark.{5} Meanwhile, David and all the house of Israel were celebrating before the LORD with all kinds of instruments made of fir wood, and with lyres, harps, tambourines, castanets, and cymbals.</a:t>
            </a:r>
          </a:p>
          <a:p>
            <a:pPr>
              <a:lnSpc>
                <a:spcPct val="90000"/>
              </a:lnSpc>
              <a:buFont typeface="Arial" panose="020B0604020202020204" pitchFamily="34" charset="0"/>
              <a:buChar char="•"/>
            </a:pPr>
            <a:endParaRPr lang="en-US" altLang="en-US" dirty="0"/>
          </a:p>
          <a:p>
            <a:endParaRPr lang="en-US" dirty="0"/>
          </a:p>
        </p:txBody>
      </p:sp>
    </p:spTree>
    <p:extLst>
      <p:ext uri="{BB962C8B-B14F-4D97-AF65-F5344CB8AC3E}">
        <p14:creationId xmlns:p14="http://schemas.microsoft.com/office/powerpoint/2010/main" val="7207803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447800"/>
            <a:ext cx="8915400" cy="4876800"/>
          </a:xfrm>
        </p:spPr>
        <p:txBody>
          <a:bodyPr>
            <a:noAutofit/>
          </a:bodyPr>
          <a:lstStyle/>
          <a:p>
            <a:pPr>
              <a:buFont typeface="Arial" panose="020B0604020202020204" pitchFamily="34" charset="0"/>
              <a:buChar char="•"/>
            </a:pPr>
            <a:r>
              <a:rPr lang="en-US" altLang="en-US" sz="3600" dirty="0"/>
              <a:t>{6} But when they came to the threshing floor of </a:t>
            </a:r>
            <a:r>
              <a:rPr lang="en-US" altLang="en-US" sz="3600" dirty="0" err="1"/>
              <a:t>Nacon</a:t>
            </a:r>
            <a:r>
              <a:rPr lang="en-US" altLang="en-US" sz="3600" dirty="0"/>
              <a:t>, </a:t>
            </a:r>
            <a:r>
              <a:rPr lang="en-US" altLang="en-US" sz="3600" dirty="0" err="1"/>
              <a:t>Uzzah</a:t>
            </a:r>
            <a:r>
              <a:rPr lang="en-US" altLang="en-US" sz="3600" dirty="0"/>
              <a:t> reached out toward the ark of God and took hold of it, for the oxen nearly upset it. {7} And the anger of the LORD burned against </a:t>
            </a:r>
            <a:r>
              <a:rPr lang="en-US" altLang="en-US" sz="3600" dirty="0" err="1"/>
              <a:t>Uzzah</a:t>
            </a:r>
            <a:r>
              <a:rPr lang="en-US" altLang="en-US" sz="3600" dirty="0"/>
              <a:t>, and God struck him down there for his irreverence; and he died there by the ark of God.</a:t>
            </a:r>
            <a:endParaRPr lang="en-US" sz="3600" dirty="0"/>
          </a:p>
        </p:txBody>
      </p:sp>
    </p:spTree>
    <p:extLst>
      <p:ext uri="{BB962C8B-B14F-4D97-AF65-F5344CB8AC3E}">
        <p14:creationId xmlns:p14="http://schemas.microsoft.com/office/powerpoint/2010/main" val="31495438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
            <a:ext cx="8686800" cy="1219200"/>
          </a:xfrm>
        </p:spPr>
        <p:txBody>
          <a:bodyPr>
            <a:noAutofit/>
          </a:bodyPr>
          <a:lstStyle/>
          <a:p>
            <a:r>
              <a:rPr lang="en-US" sz="6600" dirty="0"/>
              <a:t>Here is the situation</a:t>
            </a:r>
          </a:p>
        </p:txBody>
      </p:sp>
      <p:sp>
        <p:nvSpPr>
          <p:cNvPr id="3" name="Content Placeholder 2"/>
          <p:cNvSpPr>
            <a:spLocks noGrp="1"/>
          </p:cNvSpPr>
          <p:nvPr>
            <p:ph idx="1"/>
          </p:nvPr>
        </p:nvSpPr>
        <p:spPr>
          <a:xfrm>
            <a:off x="1524000" y="1752600"/>
            <a:ext cx="9144000" cy="4800600"/>
          </a:xfrm>
        </p:spPr>
        <p:txBody>
          <a:bodyPr>
            <a:noAutofit/>
          </a:bodyPr>
          <a:lstStyle/>
          <a:p>
            <a:pPr>
              <a:buFont typeface="Arial" panose="020B0604020202020204" pitchFamily="34" charset="0"/>
              <a:buChar char="•"/>
            </a:pPr>
            <a:r>
              <a:rPr lang="en-US" sz="3600" b="1" dirty="0" err="1"/>
              <a:t>Uzzah</a:t>
            </a:r>
            <a:r>
              <a:rPr lang="en-US" sz="3600" b="1" dirty="0"/>
              <a:t> was protecting the ark.</a:t>
            </a:r>
          </a:p>
          <a:p>
            <a:pPr>
              <a:buFont typeface="Arial" panose="020B0604020202020204" pitchFamily="34" charset="0"/>
              <a:buChar char="•"/>
            </a:pPr>
            <a:r>
              <a:rPr lang="en-US" sz="3600" b="1" dirty="0"/>
              <a:t>It was a 400 year old piece of furniture.</a:t>
            </a:r>
          </a:p>
          <a:p>
            <a:pPr>
              <a:buFont typeface="Arial" panose="020B0604020202020204" pitchFamily="34" charset="0"/>
              <a:buChar char="•"/>
            </a:pPr>
            <a:r>
              <a:rPr lang="en-US" sz="3600" b="1" dirty="0"/>
              <a:t>Had it fallen, it could have been shattered.</a:t>
            </a:r>
          </a:p>
          <a:p>
            <a:pPr>
              <a:buFont typeface="Arial" panose="020B0604020202020204" pitchFamily="34" charset="0"/>
              <a:buChar char="•"/>
            </a:pPr>
            <a:r>
              <a:rPr lang="en-US" sz="3600" b="1" dirty="0"/>
              <a:t>He was doing something very noble.</a:t>
            </a:r>
          </a:p>
          <a:p>
            <a:pPr>
              <a:buFont typeface="Arial" panose="020B0604020202020204" pitchFamily="34" charset="0"/>
              <a:buChar char="•"/>
            </a:pPr>
            <a:r>
              <a:rPr lang="en-US" sz="3600" b="1" dirty="0"/>
              <a:t>AND, GOD STILL STRUCK HIM DEAD.</a:t>
            </a:r>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a:p>
            <a:pPr>
              <a:buFont typeface="Arial" panose="020B0604020202020204" pitchFamily="34" charset="0"/>
              <a:buChar char="•"/>
            </a:pPr>
            <a:endParaRPr lang="en-US" sz="3600" dirty="0"/>
          </a:p>
        </p:txBody>
      </p:sp>
    </p:spTree>
    <p:extLst>
      <p:ext uri="{BB962C8B-B14F-4D97-AF65-F5344CB8AC3E}">
        <p14:creationId xmlns:p14="http://schemas.microsoft.com/office/powerpoint/2010/main" val="42382731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1771"/>
            <a:ext cx="8686800" cy="838200"/>
          </a:xfrm>
        </p:spPr>
        <p:txBody>
          <a:bodyPr/>
          <a:lstStyle/>
          <a:p>
            <a:r>
              <a:rPr lang="en-US" dirty="0"/>
              <a:t>NOW, WE HAVE TO ASK; WAS THIS FAIR?</a:t>
            </a:r>
          </a:p>
        </p:txBody>
      </p:sp>
      <p:sp>
        <p:nvSpPr>
          <p:cNvPr id="3" name="Content Placeholder 2"/>
          <p:cNvSpPr>
            <a:spLocks noGrp="1"/>
          </p:cNvSpPr>
          <p:nvPr>
            <p:ph idx="1"/>
          </p:nvPr>
        </p:nvSpPr>
        <p:spPr>
          <a:xfrm>
            <a:off x="1524000" y="1066800"/>
            <a:ext cx="9144000" cy="5638800"/>
          </a:xfrm>
        </p:spPr>
        <p:txBody>
          <a:bodyPr>
            <a:normAutofit fontScale="92500" lnSpcReduction="10000"/>
          </a:bodyPr>
          <a:lstStyle/>
          <a:p>
            <a:pPr>
              <a:buFont typeface="Arial" panose="020B0604020202020204" pitchFamily="34" charset="0"/>
              <a:buChar char="•"/>
            </a:pPr>
            <a:r>
              <a:rPr lang="en-US" dirty="0"/>
              <a:t>When we listen to false teachers, we are told that our good intentions will get us to heaven.</a:t>
            </a:r>
          </a:p>
          <a:p>
            <a:pPr>
              <a:lnSpc>
                <a:spcPct val="90000"/>
              </a:lnSpc>
              <a:buFontTx/>
              <a:buChar char="•"/>
            </a:pPr>
            <a:r>
              <a:rPr lang="en-US" altLang="en-US" dirty="0"/>
              <a:t>There are many people who feel that the intentions  of the heart will be acceptable to God even if their actions do not show it.</a:t>
            </a:r>
          </a:p>
          <a:p>
            <a:pPr>
              <a:lnSpc>
                <a:spcPct val="90000"/>
              </a:lnSpc>
              <a:buFontTx/>
              <a:buChar char="•"/>
            </a:pPr>
            <a:r>
              <a:rPr lang="en-US" altLang="en-US" dirty="0"/>
              <a:t>It does not matter to them if they observe, follow or even know the Law. They believe that God knows the heart of man, and will pardon any faults a person might have.</a:t>
            </a:r>
          </a:p>
          <a:p>
            <a:pPr>
              <a:lnSpc>
                <a:spcPct val="90000"/>
              </a:lnSpc>
              <a:buFontTx/>
              <a:buChar char="•"/>
            </a:pPr>
            <a:r>
              <a:rPr lang="en-US" altLang="en-US" dirty="0"/>
              <a:t>What is the old </a:t>
            </a:r>
            <a:r>
              <a:rPr lang="en-US" altLang="en-US" dirty="0" err="1"/>
              <a:t>cliche</a:t>
            </a:r>
            <a:r>
              <a:rPr lang="en-US" altLang="en-US" dirty="0"/>
              <a:t>'? </a:t>
            </a:r>
          </a:p>
          <a:p>
            <a:pPr>
              <a:lnSpc>
                <a:spcPct val="90000"/>
              </a:lnSpc>
              <a:buFontTx/>
              <a:buChar char="•"/>
            </a:pPr>
            <a:r>
              <a:rPr lang="en-US" altLang="en-US" sz="3000" b="1" dirty="0"/>
              <a:t>THE ROAD TO HELL IS PAVED WITH GOOD INTENTIONS.</a:t>
            </a:r>
          </a:p>
          <a:p>
            <a:pPr>
              <a:lnSpc>
                <a:spcPct val="90000"/>
              </a:lnSpc>
              <a:buFontTx/>
              <a:buChar char="•"/>
            </a:pPr>
            <a:r>
              <a:rPr lang="en-US" altLang="en-US" b="1" dirty="0">
                <a:solidFill>
                  <a:schemeClr val="tx1"/>
                </a:solidFill>
              </a:rPr>
              <a:t>The lesson for us to learn is that good intentions will not make up for failing to keep the Laws of God.</a:t>
            </a:r>
          </a:p>
          <a:p>
            <a:pPr>
              <a:lnSpc>
                <a:spcPct val="90000"/>
              </a:lnSpc>
              <a:buFontTx/>
              <a:buChar char="•"/>
            </a:pPr>
            <a:endParaRPr lang="en-US" altLang="en-US" dirty="0"/>
          </a:p>
          <a:p>
            <a:endParaRPr lang="en-US" dirty="0"/>
          </a:p>
        </p:txBody>
      </p:sp>
    </p:spTree>
    <p:extLst>
      <p:ext uri="{BB962C8B-B14F-4D97-AF65-F5344CB8AC3E}">
        <p14:creationId xmlns:p14="http://schemas.microsoft.com/office/powerpoint/2010/main" val="17003972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8915400" cy="1447800"/>
          </a:xfrm>
        </p:spPr>
        <p:txBody>
          <a:bodyPr>
            <a:noAutofit/>
          </a:bodyPr>
          <a:lstStyle/>
          <a:p>
            <a:r>
              <a:rPr lang="en-US" sz="4800" dirty="0"/>
              <a:t>Here are the instructions for transporting the ark.</a:t>
            </a:r>
          </a:p>
        </p:txBody>
      </p:sp>
      <p:sp>
        <p:nvSpPr>
          <p:cNvPr id="3" name="Content Placeholder 2"/>
          <p:cNvSpPr>
            <a:spLocks noGrp="1"/>
          </p:cNvSpPr>
          <p:nvPr>
            <p:ph idx="1"/>
          </p:nvPr>
        </p:nvSpPr>
        <p:spPr>
          <a:xfrm>
            <a:off x="1600200" y="1447800"/>
            <a:ext cx="9067800" cy="5334000"/>
          </a:xfrm>
        </p:spPr>
        <p:txBody>
          <a:bodyPr>
            <a:normAutofit fontScale="92500"/>
          </a:bodyPr>
          <a:lstStyle/>
          <a:p>
            <a:pPr>
              <a:lnSpc>
                <a:spcPct val="90000"/>
              </a:lnSpc>
              <a:buFont typeface="Arial" panose="020B0604020202020204" pitchFamily="34" charset="0"/>
              <a:buChar char="•"/>
            </a:pPr>
            <a:r>
              <a:rPr lang="en-US" altLang="en-US" dirty="0"/>
              <a:t>Numbers 4:15 (NKJV) "And when Aaron and his sons have finished covering the sanctuary and furnishings of the sanctuary, when the camp is set to go, then the sons of Kohath shall come to carry them; </a:t>
            </a:r>
            <a:r>
              <a:rPr lang="en-US" altLang="en-US" b="1" dirty="0">
                <a:solidFill>
                  <a:schemeClr val="tx1"/>
                </a:solidFill>
              </a:rPr>
              <a:t>but they shall not touch any holy thing, lest they die</a:t>
            </a:r>
            <a:r>
              <a:rPr lang="en-US" altLang="en-US" b="1" dirty="0"/>
              <a:t>.</a:t>
            </a:r>
            <a:r>
              <a:rPr lang="en-US" altLang="en-US" dirty="0"/>
              <a:t> These are the things from the tabernacle of meeting for which the sons of Kohath are to carry." </a:t>
            </a:r>
          </a:p>
          <a:p>
            <a:pPr>
              <a:lnSpc>
                <a:spcPct val="90000"/>
              </a:lnSpc>
              <a:buFont typeface="Arial" panose="020B0604020202020204" pitchFamily="34" charset="0"/>
              <a:buChar char="•"/>
            </a:pPr>
            <a:r>
              <a:rPr lang="en-US" altLang="en-US" dirty="0"/>
              <a:t>Exodus 37:5 (NKJV) "And he put the poles into the rings at the sides of the ark, to bear the ark. </a:t>
            </a:r>
          </a:p>
          <a:p>
            <a:pPr>
              <a:lnSpc>
                <a:spcPct val="90000"/>
              </a:lnSpc>
              <a:buFont typeface="Arial" panose="020B0604020202020204" pitchFamily="34" charset="0"/>
              <a:buChar char="•"/>
            </a:pPr>
            <a:r>
              <a:rPr lang="en-US" altLang="en-US" dirty="0"/>
              <a:t>Numbers 4:6 (NKJV) "Then they shall put on it a covering of badger skins, and spread over that a cloth entirely of blue; and they shall insert its poles." </a:t>
            </a:r>
          </a:p>
          <a:p>
            <a:endParaRPr lang="en-US" dirty="0"/>
          </a:p>
        </p:txBody>
      </p:sp>
    </p:spTree>
    <p:extLst>
      <p:ext uri="{BB962C8B-B14F-4D97-AF65-F5344CB8AC3E}">
        <p14:creationId xmlns:p14="http://schemas.microsoft.com/office/powerpoint/2010/main" val="229757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066800"/>
            <a:ext cx="9067800" cy="5638800"/>
          </a:xfrm>
        </p:spPr>
        <p:txBody>
          <a:bodyPr>
            <a:normAutofit fontScale="92500"/>
          </a:bodyPr>
          <a:lstStyle/>
          <a:p>
            <a:pPr>
              <a:buFont typeface="Arial" panose="020B0604020202020204" pitchFamily="34" charset="0"/>
              <a:buChar char="•"/>
            </a:pPr>
            <a:r>
              <a:rPr lang="en-US" altLang="en-US" sz="3500" dirty="0"/>
              <a:t>God had given strict instructions concerning the objects of the Tabernacle &amp; Ark of the Covenant. </a:t>
            </a:r>
          </a:p>
          <a:p>
            <a:pPr>
              <a:buFont typeface="Arial" panose="020B0604020202020204" pitchFamily="34" charset="0"/>
              <a:buChar char="•"/>
            </a:pPr>
            <a:r>
              <a:rPr lang="en-US" altLang="en-US" sz="3500" dirty="0"/>
              <a:t>Moses was instructed to carefully observe these rules, and Moses was to relay these rules to the people.</a:t>
            </a:r>
          </a:p>
          <a:p>
            <a:pPr>
              <a:buFont typeface="Arial" panose="020B0604020202020204" pitchFamily="34" charset="0"/>
              <a:buChar char="•"/>
            </a:pPr>
            <a:r>
              <a:rPr lang="en-US" altLang="en-US" sz="3500" dirty="0"/>
              <a:t>All the stories of the Bible have a purpose. </a:t>
            </a:r>
          </a:p>
          <a:p>
            <a:pPr>
              <a:buFont typeface="Arial" panose="020B0604020202020204" pitchFamily="34" charset="0"/>
              <a:buChar char="•"/>
            </a:pPr>
            <a:r>
              <a:rPr lang="en-US" altLang="en-US" sz="3500" dirty="0"/>
              <a:t>Some are difficult to understand why they are even there. </a:t>
            </a:r>
          </a:p>
          <a:p>
            <a:pPr>
              <a:buFont typeface="Arial" panose="020B0604020202020204" pitchFamily="34" charset="0"/>
              <a:buChar char="•"/>
            </a:pPr>
            <a:r>
              <a:rPr lang="en-US" altLang="en-US" sz="3500" dirty="0"/>
              <a:t>If we study enough, we will get a much better understanding of why they are given to us.</a:t>
            </a:r>
          </a:p>
          <a:p>
            <a:pPr>
              <a:buFont typeface="Arial" panose="020B0604020202020204" pitchFamily="34" charset="0"/>
              <a:buChar char="•"/>
            </a:pPr>
            <a:endParaRPr lang="en-US" sz="4000" dirty="0"/>
          </a:p>
        </p:txBody>
      </p:sp>
    </p:spTree>
    <p:extLst>
      <p:ext uri="{BB962C8B-B14F-4D97-AF65-F5344CB8AC3E}">
        <p14:creationId xmlns:p14="http://schemas.microsoft.com/office/powerpoint/2010/main" val="9143083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8686800" cy="838200"/>
          </a:xfrm>
        </p:spPr>
        <p:txBody>
          <a:bodyPr>
            <a:normAutofit/>
          </a:bodyPr>
          <a:lstStyle/>
          <a:p>
            <a:r>
              <a:rPr lang="en-US" sz="4400" dirty="0"/>
              <a:t>WHY Was this story written?</a:t>
            </a:r>
          </a:p>
        </p:txBody>
      </p:sp>
      <p:sp>
        <p:nvSpPr>
          <p:cNvPr id="3" name="Content Placeholder 2"/>
          <p:cNvSpPr>
            <a:spLocks noGrp="1"/>
          </p:cNvSpPr>
          <p:nvPr>
            <p:ph idx="1"/>
          </p:nvPr>
        </p:nvSpPr>
        <p:spPr>
          <a:xfrm>
            <a:off x="1676400" y="1219200"/>
            <a:ext cx="8991600" cy="5486400"/>
          </a:xfrm>
        </p:spPr>
        <p:txBody>
          <a:bodyPr>
            <a:normAutofit/>
          </a:bodyPr>
          <a:lstStyle/>
          <a:p>
            <a:pPr>
              <a:lnSpc>
                <a:spcPct val="90000"/>
              </a:lnSpc>
              <a:buFont typeface="Arial" panose="020B0604020202020204" pitchFamily="34" charset="0"/>
              <a:buChar char="•"/>
            </a:pPr>
            <a:r>
              <a:rPr lang="en-US" altLang="en-US" sz="4300" dirty="0"/>
              <a:t>Romans 15:4 </a:t>
            </a:r>
            <a:r>
              <a:rPr lang="en-US" altLang="en-US" sz="3600" dirty="0"/>
              <a:t>(NKJV) "For whatever things were written before were written for our learning, that we through the patience and comfort of the Scriptures might have hope." </a:t>
            </a:r>
          </a:p>
          <a:p>
            <a:pPr>
              <a:lnSpc>
                <a:spcPct val="90000"/>
              </a:lnSpc>
              <a:buFont typeface="Arial" panose="020B0604020202020204" pitchFamily="34" charset="0"/>
              <a:buChar char="•"/>
            </a:pPr>
            <a:r>
              <a:rPr lang="en-US" altLang="en-US" sz="4300" dirty="0"/>
              <a:t>1 Corinthians 10:11 </a:t>
            </a:r>
            <a:r>
              <a:rPr lang="en-US" altLang="en-US" sz="3600" dirty="0"/>
              <a:t>(NKJV) “All these things happened to them as examples, and they were written for our admonition, upon whom the ends of the ages have come." </a:t>
            </a:r>
          </a:p>
          <a:p>
            <a:pPr>
              <a:lnSpc>
                <a:spcPct val="90000"/>
              </a:lnSpc>
              <a:buFont typeface="Arial" panose="020B0604020202020204" pitchFamily="34" charset="0"/>
              <a:buChar char="•"/>
            </a:pPr>
            <a:r>
              <a:rPr lang="en-US" altLang="en-US" sz="3600" b="1" u="sng" dirty="0"/>
              <a:t>THIS is the real reason </a:t>
            </a:r>
            <a:r>
              <a:rPr lang="en-US" altLang="en-US" sz="3600" b="1" u="sng" dirty="0" err="1"/>
              <a:t>Uzzah</a:t>
            </a:r>
            <a:r>
              <a:rPr lang="en-US" altLang="en-US" sz="3600" b="1" u="sng" dirty="0"/>
              <a:t> had to die.</a:t>
            </a:r>
            <a:endParaRPr lang="en-US" altLang="en-US" sz="3600" dirty="0"/>
          </a:p>
          <a:p>
            <a:endParaRPr lang="en-US" dirty="0"/>
          </a:p>
        </p:txBody>
      </p:sp>
    </p:spTree>
    <p:extLst>
      <p:ext uri="{BB962C8B-B14F-4D97-AF65-F5344CB8AC3E}">
        <p14:creationId xmlns:p14="http://schemas.microsoft.com/office/powerpoint/2010/main" val="37501969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1882</Words>
  <Application>Microsoft Office PowerPoint</Application>
  <PresentationFormat>Widescreen</PresentationFormat>
  <Paragraphs>102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Franklin Gothic Book</vt:lpstr>
      <vt:lpstr>Franklin Gothic Medium</vt:lpstr>
      <vt:lpstr>Tristan</vt:lpstr>
      <vt:lpstr>Wingdings 2</vt:lpstr>
      <vt:lpstr>Trek</vt:lpstr>
      <vt:lpstr>WHY DID UZZAH HAVE TO DIE???</vt:lpstr>
      <vt:lpstr>INTRODUCTION</vt:lpstr>
      <vt:lpstr>PowerPoint Presentation</vt:lpstr>
      <vt:lpstr>PowerPoint Presentation</vt:lpstr>
      <vt:lpstr>Here is the situation</vt:lpstr>
      <vt:lpstr>NOW, WE HAVE TO ASK; WAS THIS FAIR?</vt:lpstr>
      <vt:lpstr>Here are the instructions for transporting the ark.</vt:lpstr>
      <vt:lpstr>PowerPoint Presentation</vt:lpstr>
      <vt:lpstr>WHY Was this story written?</vt:lpstr>
      <vt:lpstr>God does not accept sloppiness.</vt:lpstr>
      <vt:lpstr>This story doesn’t fit with the false teaching regarding good intentions.</vt:lpstr>
      <vt:lpstr>PowerPoint Presentation</vt:lpstr>
      <vt:lpstr>PowerPoint Presentation</vt:lpstr>
      <vt:lpstr>God wants obedience</vt:lpstr>
      <vt:lpstr>History repeats itself</vt:lpstr>
      <vt:lpstr>Getting back to our story</vt:lpstr>
      <vt:lpstr>PowerPoint Presentation</vt:lpstr>
      <vt:lpstr>Lessons to be learned</vt:lpstr>
      <vt:lpstr>What are the holy things of god?</vt:lpstr>
      <vt:lpstr>Summary &amp;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UZZAH HAVE TO DIE???</dc:title>
  <dc:creator>David Burris</dc:creator>
  <cp:lastModifiedBy>David Burris</cp:lastModifiedBy>
  <cp:revision>1</cp:revision>
  <dcterms:created xsi:type="dcterms:W3CDTF">2023-02-13T15:05:43Z</dcterms:created>
  <dcterms:modified xsi:type="dcterms:W3CDTF">2023-02-13T15:07:41Z</dcterms:modified>
</cp:coreProperties>
</file>