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7" r:id="rId4"/>
  </p:sldMasterIdLst>
  <p:notesMasterIdLst>
    <p:notesMasterId r:id="rId63"/>
  </p:notesMasterIdLst>
  <p:sldIdLst>
    <p:sldId id="282" r:id="rId5"/>
    <p:sldId id="303" r:id="rId6"/>
    <p:sldId id="257"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09" r:id="rId29"/>
    <p:sldId id="304" r:id="rId30"/>
    <p:sldId id="319" r:id="rId31"/>
    <p:sldId id="320" r:id="rId32"/>
    <p:sldId id="321" r:id="rId33"/>
    <p:sldId id="310" r:id="rId34"/>
    <p:sldId id="315" r:id="rId35"/>
    <p:sldId id="262" r:id="rId36"/>
    <p:sldId id="316" r:id="rId37"/>
    <p:sldId id="317" r:id="rId38"/>
    <p:sldId id="318" r:id="rId39"/>
    <p:sldId id="256" r:id="rId40"/>
    <p:sldId id="308" r:id="rId41"/>
    <p:sldId id="306" r:id="rId42"/>
    <p:sldId id="307" r:id="rId43"/>
    <p:sldId id="283" r:id="rId44"/>
    <p:sldId id="284" r:id="rId45"/>
    <p:sldId id="285" r:id="rId46"/>
    <p:sldId id="286" r:id="rId47"/>
    <p:sldId id="302" r:id="rId48"/>
    <p:sldId id="287" r:id="rId49"/>
    <p:sldId id="288" r:id="rId50"/>
    <p:sldId id="289" r:id="rId51"/>
    <p:sldId id="290" r:id="rId52"/>
    <p:sldId id="291" r:id="rId53"/>
    <p:sldId id="292" r:id="rId54"/>
    <p:sldId id="293" r:id="rId55"/>
    <p:sldId id="294" r:id="rId56"/>
    <p:sldId id="295" r:id="rId57"/>
    <p:sldId id="297" r:id="rId58"/>
    <p:sldId id="299" r:id="rId59"/>
    <p:sldId id="300" r:id="rId60"/>
    <p:sldId id="301" r:id="rId61"/>
    <p:sldId id="30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49" autoAdjust="0"/>
  </p:normalViewPr>
  <p:slideViewPr>
    <p:cSldViewPr snapToGrid="0">
      <p:cViewPr varScale="1">
        <p:scale>
          <a:sx n="99" d="100"/>
          <a:sy n="99" d="100"/>
        </p:scale>
        <p:origin x="234" y="84"/>
      </p:cViewPr>
      <p:guideLst/>
    </p:cSldViewPr>
  </p:slideViewPr>
  <p:outlineViewPr>
    <p:cViewPr>
      <p:scale>
        <a:sx n="33" d="100"/>
        <a:sy n="33" d="100"/>
      </p:scale>
      <p:origin x="0" y="-20886"/>
    </p:cViewPr>
  </p:outlineViewPr>
  <p:notesTextViewPr>
    <p:cViewPr>
      <p:scale>
        <a:sx n="1" d="1"/>
        <a:sy n="1" d="1"/>
      </p:scale>
      <p:origin x="0" y="0"/>
    </p:cViewPr>
  </p:notesTextViewPr>
  <p:sorterViewPr>
    <p:cViewPr varScale="1">
      <p:scale>
        <a:sx n="100" d="100"/>
        <a:sy n="100" d="100"/>
      </p:scale>
      <p:origin x="0" y="-11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1C061-B136-424A-B139-06A90F4FAD57}"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20216-37F6-4B1E-9671-126113B31B5F}" type="slidenum">
              <a:rPr lang="en-US" smtClean="0"/>
              <a:t>‹#›</a:t>
            </a:fld>
            <a:endParaRPr lang="en-US"/>
          </a:p>
        </p:txBody>
      </p:sp>
    </p:spTree>
    <p:extLst>
      <p:ext uri="{BB962C8B-B14F-4D97-AF65-F5344CB8AC3E}">
        <p14:creationId xmlns:p14="http://schemas.microsoft.com/office/powerpoint/2010/main" val="229837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2871B2-A681-4E4A-B230-AEFEAAEDBAE3}"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336178947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871B2-A681-4E4A-B230-AEFEAAEDBAE3}"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308449285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871B2-A681-4E4A-B230-AEFEAAEDBAE3}"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296466153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0025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277025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9459DC-F1D8-4530-932E-C076255CC5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0570388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459DC-F1D8-4530-932E-C076255CC5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474247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459DC-F1D8-4530-932E-C076255CC5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3052360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459DC-F1D8-4530-932E-C076255CC5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9758250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459DC-F1D8-4530-932E-C076255CC52D}"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19735635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459DC-F1D8-4530-932E-C076255CC52D}"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9451921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871B2-A681-4E4A-B230-AEFEAAEDBAE3}"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2938681281"/>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459DC-F1D8-4530-932E-C076255CC52D}"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31288373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459DC-F1D8-4530-932E-C076255CC5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13361162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459DC-F1D8-4530-932E-C076255CC52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0901023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459DC-F1D8-4530-932E-C076255CC5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7160298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459DC-F1D8-4530-932E-C076255CC52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10DC-75DA-4028-B000-DB6A1CA5B92B}" type="slidenum">
              <a:rPr lang="en-US" smtClean="0"/>
              <a:t>‹#›</a:t>
            </a:fld>
            <a:endParaRPr lang="en-US"/>
          </a:p>
        </p:txBody>
      </p:sp>
    </p:spTree>
    <p:extLst>
      <p:ext uri="{BB962C8B-B14F-4D97-AF65-F5344CB8AC3E}">
        <p14:creationId xmlns:p14="http://schemas.microsoft.com/office/powerpoint/2010/main" val="22118181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E132BB-5F4E-4AE9-802E-E198854485AA}"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13206060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132BB-5F4E-4AE9-802E-E198854485AA}"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38316111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132BB-5F4E-4AE9-802E-E198854485AA}"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13876188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132BB-5F4E-4AE9-802E-E198854485AA}"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19448854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132BB-5F4E-4AE9-802E-E198854485AA}"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37664304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871B2-A681-4E4A-B230-AEFEAAEDBAE3}"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409971476"/>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132BB-5F4E-4AE9-802E-E198854485AA}"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25262826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132BB-5F4E-4AE9-802E-E198854485AA}"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2967260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132BB-5F4E-4AE9-802E-E198854485AA}"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2953527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132BB-5F4E-4AE9-802E-E198854485AA}"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29905357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132BB-5F4E-4AE9-802E-E198854485AA}"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18378826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132BB-5F4E-4AE9-802E-E198854485AA}"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C3296-5E7C-4D7E-8B78-67EB0C4E9782}" type="slidenum">
              <a:rPr lang="en-US" smtClean="0"/>
              <a:t>‹#›</a:t>
            </a:fld>
            <a:endParaRPr lang="en-US"/>
          </a:p>
        </p:txBody>
      </p:sp>
    </p:spTree>
    <p:extLst>
      <p:ext uri="{BB962C8B-B14F-4D97-AF65-F5344CB8AC3E}">
        <p14:creationId xmlns:p14="http://schemas.microsoft.com/office/powerpoint/2010/main" val="2487124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871B2-A681-4E4A-B230-AEFEAAEDBAE3}"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367766969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871B2-A681-4E4A-B230-AEFEAAEDBAE3}"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420444197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871B2-A681-4E4A-B230-AEFEAAEDBAE3}"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46425537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871B2-A681-4E4A-B230-AEFEAAEDBAE3}"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311968574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871B2-A681-4E4A-B230-AEFEAAEDBAE3}"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223255644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871B2-A681-4E4A-B230-AEFEAAEDBAE3}"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637BE-34FB-4A09-B23E-1A179B372E23}" type="slidenum">
              <a:rPr lang="en-US" smtClean="0"/>
              <a:t>‹#›</a:t>
            </a:fld>
            <a:endParaRPr lang="en-US"/>
          </a:p>
        </p:txBody>
      </p:sp>
    </p:spTree>
    <p:extLst>
      <p:ext uri="{BB962C8B-B14F-4D97-AF65-F5344CB8AC3E}">
        <p14:creationId xmlns:p14="http://schemas.microsoft.com/office/powerpoint/2010/main" val="414663016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alpha val="58000"/>
              </a:srgbClr>
            </a:gs>
            <a:gs pos="22000">
              <a:srgbClr val="00CCCC">
                <a:alpha val="52000"/>
              </a:srgbClr>
            </a:gs>
            <a:gs pos="47000">
              <a:srgbClr val="9999FF">
                <a:alpha val="35000"/>
              </a:srgbClr>
            </a:gs>
            <a:gs pos="60001">
              <a:srgbClr val="2E6792">
                <a:alpha val="5000"/>
              </a:srgbClr>
            </a:gs>
            <a:gs pos="71001">
              <a:srgbClr val="3333CC">
                <a:alpha val="12000"/>
              </a:srgbClr>
            </a:gs>
            <a:gs pos="81000">
              <a:srgbClr val="1170FF">
                <a:alpha val="33000"/>
              </a:srgbClr>
            </a:gs>
            <a:gs pos="100000">
              <a:srgbClr val="006699">
                <a:alpha val="63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871B2-A681-4E4A-B230-AEFEAAEDBAE3}" type="datetimeFigureOut">
              <a:rPr lang="en-US" smtClean="0"/>
              <a:t>2/11/2023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637BE-34FB-4A09-B23E-1A179B372E23}" type="slidenum">
              <a:rPr lang="en-US" smtClean="0"/>
              <a:t>‹#›</a:t>
            </a:fld>
            <a:endParaRPr lang="en-US"/>
          </a:p>
        </p:txBody>
      </p:sp>
    </p:spTree>
    <p:extLst>
      <p:ext uri="{BB962C8B-B14F-4D97-AF65-F5344CB8AC3E}">
        <p14:creationId xmlns:p14="http://schemas.microsoft.com/office/powerpoint/2010/main" val="1069694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4990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56000"/>
              </a:schemeClr>
            </a:gs>
            <a:gs pos="24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459DC-F1D8-4530-932E-C076255CC52D}" type="datetimeFigureOut">
              <a:rPr lang="en-US" smtClean="0"/>
              <a:t>2/11/2023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610DC-75DA-4028-B000-DB6A1CA5B92B}" type="slidenum">
              <a:rPr lang="en-US" smtClean="0"/>
              <a:t>‹#›</a:t>
            </a:fld>
            <a:endParaRPr lang="en-US"/>
          </a:p>
        </p:txBody>
      </p:sp>
    </p:spTree>
    <p:extLst>
      <p:ext uri="{BB962C8B-B14F-4D97-AF65-F5344CB8AC3E}">
        <p14:creationId xmlns:p14="http://schemas.microsoft.com/office/powerpoint/2010/main" val="31377233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6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132BB-5F4E-4AE9-802E-E198854485AA}" type="datetimeFigureOut">
              <a:rPr lang="en-US" smtClean="0"/>
              <a:t>2/11/2023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C3296-5E7C-4D7E-8B78-67EB0C4E9782}" type="slidenum">
              <a:rPr lang="en-US" smtClean="0"/>
              <a:t>‹#›</a:t>
            </a:fld>
            <a:endParaRPr lang="en-US"/>
          </a:p>
        </p:txBody>
      </p:sp>
    </p:spTree>
    <p:extLst>
      <p:ext uri="{BB962C8B-B14F-4D97-AF65-F5344CB8AC3E}">
        <p14:creationId xmlns:p14="http://schemas.microsoft.com/office/powerpoint/2010/main" val="7284865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380763" y="1803633"/>
            <a:ext cx="5402509" cy="3006093"/>
          </a:xfrm>
        </p:spPr>
        <p:txBody>
          <a:bodyPr/>
          <a:lstStyle/>
          <a:p>
            <a:r>
              <a:rPr lang="en-US" sz="5400" dirty="0">
                <a:solidFill>
                  <a:srgbClr val="FFFF00"/>
                </a:solidFill>
              </a:rPr>
              <a:t>Vision-quest of the Blind-sighted</a:t>
            </a:r>
          </a:p>
        </p:txBody>
      </p:sp>
      <p:sp>
        <p:nvSpPr>
          <p:cNvPr id="2" name="Rectangle 1">
            <a:extLst>
              <a:ext uri="{FF2B5EF4-FFF2-40B4-BE49-F238E27FC236}">
                <a16:creationId xmlns:a16="http://schemas.microsoft.com/office/drawing/2014/main" id="{2AD801E2-AEAA-4175-B723-0BAA356EA49A}"/>
              </a:ext>
            </a:extLst>
          </p:cNvPr>
          <p:cNvSpPr/>
          <p:nvPr/>
        </p:nvSpPr>
        <p:spPr>
          <a:xfrm flipH="1">
            <a:off x="7952763" y="6333688"/>
            <a:ext cx="4415403" cy="4084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David L. Burris, Editor/Writer </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Guides</a:t>
            </a:r>
          </a:p>
        </p:txBody>
      </p:sp>
      <p:sp>
        <p:nvSpPr>
          <p:cNvPr id="3" name="Content Placeholder 2"/>
          <p:cNvSpPr>
            <a:spLocks noGrp="1"/>
          </p:cNvSpPr>
          <p:nvPr>
            <p:ph idx="1"/>
          </p:nvPr>
        </p:nvSpPr>
        <p:spPr>
          <a:xfrm>
            <a:off x="1524000" y="1219200"/>
            <a:ext cx="9144000" cy="5486400"/>
          </a:xfrm>
        </p:spPr>
        <p:txBody>
          <a:bodyPr>
            <a:normAutofit fontScale="92500" lnSpcReduction="10000"/>
          </a:bodyPr>
          <a:lstStyle/>
          <a:p>
            <a:r>
              <a:rPr lang="en-US" dirty="0"/>
              <a:t>Many religious people are being led astray by false teachers. </a:t>
            </a:r>
          </a:p>
          <a:p>
            <a:r>
              <a:rPr lang="en-US" dirty="0"/>
              <a:t>Jesus warned of false teachers in his day! </a:t>
            </a:r>
          </a:p>
          <a:p>
            <a:r>
              <a:rPr lang="en-US" dirty="0"/>
              <a:t>In the sermon on the mount He said, “</a:t>
            </a:r>
            <a:r>
              <a:rPr lang="en-US" b="1" i="1" dirty="0"/>
              <a:t>Beware of false prophets, which come to you in sheep’s clothing, but inwardly they are ravening wolves. Ye shall know them by their fruits. Do men gather grapes of thorns, or figs of thistles? Even so every good tree </a:t>
            </a:r>
            <a:r>
              <a:rPr lang="en-US" b="1" i="1" dirty="0" err="1"/>
              <a:t>bringeth</a:t>
            </a:r>
            <a:r>
              <a:rPr lang="en-US" b="1" i="1" dirty="0"/>
              <a:t> forth good fruit; but a corrupt tree </a:t>
            </a:r>
            <a:r>
              <a:rPr lang="en-US" b="1" i="1" dirty="0" err="1"/>
              <a:t>bringeth</a:t>
            </a:r>
            <a:r>
              <a:rPr lang="en-US" b="1" i="1" dirty="0"/>
              <a:t> forth evil fruit. A good tree cannot bring forth evil fruit, neither can a corrupt tree bring forth good fruit”</a:t>
            </a:r>
            <a:r>
              <a:rPr lang="en-US" dirty="0"/>
              <a:t> (Matthew 7:15-18). </a:t>
            </a:r>
          </a:p>
        </p:txBody>
      </p:sp>
    </p:spTree>
    <p:extLst>
      <p:ext uri="{BB962C8B-B14F-4D97-AF65-F5344CB8AC3E}">
        <p14:creationId xmlns:p14="http://schemas.microsoft.com/office/powerpoint/2010/main" val="42666945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Guides</a:t>
            </a:r>
          </a:p>
        </p:txBody>
      </p:sp>
      <p:sp>
        <p:nvSpPr>
          <p:cNvPr id="3" name="Content Placeholder 2"/>
          <p:cNvSpPr>
            <a:spLocks noGrp="1"/>
          </p:cNvSpPr>
          <p:nvPr>
            <p:ph idx="1"/>
          </p:nvPr>
        </p:nvSpPr>
        <p:spPr>
          <a:xfrm>
            <a:off x="1524000" y="1219200"/>
            <a:ext cx="9144000" cy="5410200"/>
          </a:xfrm>
        </p:spPr>
        <p:txBody>
          <a:bodyPr>
            <a:normAutofit/>
          </a:bodyPr>
          <a:lstStyle/>
          <a:p>
            <a:r>
              <a:rPr lang="en-US" dirty="0"/>
              <a:t>Are you blindly following a preacher, because he is YOUR preacher or do you search the scriptures daily to find out whether the things that he teaches and preaches are so, as the </a:t>
            </a:r>
            <a:r>
              <a:rPr lang="en-US" dirty="0" err="1"/>
              <a:t>Bereans</a:t>
            </a:r>
            <a:r>
              <a:rPr lang="en-US" dirty="0"/>
              <a:t> of Acts 17:11? </a:t>
            </a:r>
          </a:p>
          <a:p>
            <a:r>
              <a:rPr lang="en-US" dirty="0"/>
              <a:t>Matthew 23:33, “</a:t>
            </a:r>
            <a:r>
              <a:rPr lang="en-US" b="1" i="1" dirty="0"/>
              <a:t>Ye serpents, ye generation of vipers, how can ye escape the damnation of hell?”</a:t>
            </a:r>
            <a:r>
              <a:rPr lang="en-US" dirty="0"/>
              <a:t> </a:t>
            </a:r>
          </a:p>
          <a:p>
            <a:r>
              <a:rPr lang="en-US" dirty="0"/>
              <a:t>Are you being led by a blind guide, a false teacher,  a snake (the two legged kind), as Jesus described them?</a:t>
            </a:r>
          </a:p>
        </p:txBody>
      </p:sp>
    </p:spTree>
    <p:extLst>
      <p:ext uri="{BB962C8B-B14F-4D97-AF65-F5344CB8AC3E}">
        <p14:creationId xmlns:p14="http://schemas.microsoft.com/office/powerpoint/2010/main" val="37646025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Men</a:t>
            </a:r>
          </a:p>
        </p:txBody>
      </p:sp>
      <p:sp>
        <p:nvSpPr>
          <p:cNvPr id="3" name="Content Placeholder 2"/>
          <p:cNvSpPr>
            <a:spLocks noGrp="1"/>
          </p:cNvSpPr>
          <p:nvPr>
            <p:ph idx="1"/>
          </p:nvPr>
        </p:nvSpPr>
        <p:spPr>
          <a:xfrm>
            <a:off x="1524000" y="1219200"/>
            <a:ext cx="9144000" cy="5486400"/>
          </a:xfrm>
        </p:spPr>
        <p:txBody>
          <a:bodyPr>
            <a:normAutofit/>
          </a:bodyPr>
          <a:lstStyle/>
          <a:p>
            <a:r>
              <a:rPr lang="en-US" dirty="0"/>
              <a:t>Some brethren fear what one may think if they     tell someone they are a Christian. </a:t>
            </a:r>
          </a:p>
          <a:p>
            <a:r>
              <a:rPr lang="en-US" dirty="0"/>
              <a:t>Some of brethren fear what visitors might think when a gospel preacher specifically refutes denominational doctrine from the pulpit with the Truth of the Gospel. </a:t>
            </a:r>
          </a:p>
          <a:p>
            <a:r>
              <a:rPr lang="en-US" dirty="0"/>
              <a:t>Some preachers, practice the politically correct methodology of “</a:t>
            </a:r>
            <a:r>
              <a:rPr lang="en-US" i="1" dirty="0"/>
              <a:t>DON’T ASK —DON’T TELL.”</a:t>
            </a:r>
            <a:r>
              <a:rPr lang="en-US" dirty="0"/>
              <a:t> </a:t>
            </a:r>
          </a:p>
        </p:txBody>
      </p:sp>
    </p:spTree>
    <p:extLst>
      <p:ext uri="{BB962C8B-B14F-4D97-AF65-F5344CB8AC3E}">
        <p14:creationId xmlns:p14="http://schemas.microsoft.com/office/powerpoint/2010/main" val="17814551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Men</a:t>
            </a:r>
          </a:p>
        </p:txBody>
      </p:sp>
      <p:sp>
        <p:nvSpPr>
          <p:cNvPr id="3" name="Content Placeholder 2"/>
          <p:cNvSpPr>
            <a:spLocks noGrp="1"/>
          </p:cNvSpPr>
          <p:nvPr>
            <p:ph idx="1"/>
          </p:nvPr>
        </p:nvSpPr>
        <p:spPr>
          <a:xfrm>
            <a:off x="1524000" y="1219200"/>
            <a:ext cx="9067800" cy="5410200"/>
          </a:xfrm>
        </p:spPr>
        <p:txBody>
          <a:bodyPr>
            <a:normAutofit lnSpcReduction="10000"/>
          </a:bodyPr>
          <a:lstStyle/>
          <a:p>
            <a:r>
              <a:rPr lang="en-US" dirty="0"/>
              <a:t>John wrote in Revelation 21:8, “</a:t>
            </a:r>
            <a:r>
              <a:rPr lang="en-US" b="1" i="1" dirty="0"/>
              <a:t>But the fearful (“cowardly” - NKJV), and unbelieving, and the abominable, and murderers, and whoremongers, and sorcerers, and idolaters, and all liars, shall have their part in the lake which </a:t>
            </a:r>
            <a:r>
              <a:rPr lang="en-US" b="1" i="1" dirty="0" err="1"/>
              <a:t>burneth</a:t>
            </a:r>
            <a:r>
              <a:rPr lang="en-US" b="1" i="1" dirty="0"/>
              <a:t> with fire and  brimstone: which is the second death.” </a:t>
            </a:r>
          </a:p>
          <a:p>
            <a:r>
              <a:rPr lang="en-US" dirty="0"/>
              <a:t>Did you notice who the fearful are grouped with by the apostle John? </a:t>
            </a:r>
          </a:p>
          <a:p>
            <a:r>
              <a:rPr lang="en-US" dirty="0"/>
              <a:t>Solomon wrote, “</a:t>
            </a:r>
            <a:r>
              <a:rPr lang="en-US" b="1" i="1" dirty="0"/>
              <a:t>The fear of man </a:t>
            </a:r>
            <a:r>
              <a:rPr lang="en-US" b="1" i="1" dirty="0" err="1"/>
              <a:t>bringeth</a:t>
            </a:r>
            <a:r>
              <a:rPr lang="en-US" b="1" i="1" dirty="0"/>
              <a:t> a snare: but whoso </a:t>
            </a:r>
            <a:r>
              <a:rPr lang="en-US" b="1" i="1" dirty="0" err="1"/>
              <a:t>putteth</a:t>
            </a:r>
            <a:r>
              <a:rPr lang="en-US" b="1" i="1" dirty="0"/>
              <a:t> his trust in the LORD shall be safe”</a:t>
            </a:r>
            <a:r>
              <a:rPr lang="en-US" dirty="0"/>
              <a:t> (Proverbs 29:25). </a:t>
            </a:r>
          </a:p>
        </p:txBody>
      </p:sp>
    </p:spTree>
    <p:extLst>
      <p:ext uri="{BB962C8B-B14F-4D97-AF65-F5344CB8AC3E}">
        <p14:creationId xmlns:p14="http://schemas.microsoft.com/office/powerpoint/2010/main" val="3068479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Men</a:t>
            </a:r>
          </a:p>
        </p:txBody>
      </p:sp>
      <p:sp>
        <p:nvSpPr>
          <p:cNvPr id="3" name="Content Placeholder 2"/>
          <p:cNvSpPr>
            <a:spLocks noGrp="1"/>
          </p:cNvSpPr>
          <p:nvPr>
            <p:ph idx="1"/>
          </p:nvPr>
        </p:nvSpPr>
        <p:spPr/>
        <p:txBody>
          <a:bodyPr/>
          <a:lstStyle/>
          <a:p>
            <a:r>
              <a:rPr lang="en-US" dirty="0"/>
              <a:t>Neither the pulpit nor the army of Christ is a place for a fearful soul, for, the Bible teaches that the fearful will NOT enter kingdom of heaven!</a:t>
            </a:r>
          </a:p>
          <a:p>
            <a:r>
              <a:rPr lang="en-US" dirty="0"/>
              <a:t>Some so called “gospel preachers,” fear that they will lose their “job” or popularity if they speak the truth on a controversial subject. </a:t>
            </a:r>
          </a:p>
        </p:txBody>
      </p:sp>
    </p:spTree>
    <p:extLst>
      <p:ext uri="{BB962C8B-B14F-4D97-AF65-F5344CB8AC3E}">
        <p14:creationId xmlns:p14="http://schemas.microsoft.com/office/powerpoint/2010/main" val="39524941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Men</a:t>
            </a:r>
          </a:p>
        </p:txBody>
      </p:sp>
      <p:sp>
        <p:nvSpPr>
          <p:cNvPr id="3" name="Content Placeholder 2"/>
          <p:cNvSpPr>
            <a:spLocks noGrp="1"/>
          </p:cNvSpPr>
          <p:nvPr>
            <p:ph idx="1"/>
          </p:nvPr>
        </p:nvSpPr>
        <p:spPr>
          <a:xfrm>
            <a:off x="1524000" y="1219200"/>
            <a:ext cx="9067800" cy="5410200"/>
          </a:xfrm>
        </p:spPr>
        <p:txBody>
          <a:bodyPr>
            <a:normAutofit/>
          </a:bodyPr>
          <a:lstStyle/>
          <a:p>
            <a:r>
              <a:rPr lang="en-US" dirty="0"/>
              <a:t>Peter and the apostles did not cower down to men and cease to teach and preach the truth! Acts 5:41,42 “</a:t>
            </a:r>
            <a:r>
              <a:rPr lang="en-US" b="1" i="1" dirty="0"/>
              <a:t>And they departed from the presence of the council, rejoicing that they were counted worthy to suffer shame for his name. And daily in the temple, and in every house, they ceased not to teach and preach Jesus Christ.”</a:t>
            </a:r>
            <a:r>
              <a:rPr lang="en-US" dirty="0"/>
              <a:t> </a:t>
            </a:r>
          </a:p>
          <a:p>
            <a:r>
              <a:rPr lang="en-US" dirty="0"/>
              <a:t>No, they were not fearful of man! </a:t>
            </a:r>
          </a:p>
          <a:p>
            <a:r>
              <a:rPr lang="en-US" dirty="0"/>
              <a:t>They feared God!</a:t>
            </a:r>
          </a:p>
        </p:txBody>
      </p:sp>
    </p:spTree>
    <p:extLst>
      <p:ext uri="{BB962C8B-B14F-4D97-AF65-F5344CB8AC3E}">
        <p14:creationId xmlns:p14="http://schemas.microsoft.com/office/powerpoint/2010/main" val="1672754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 Of Men</a:t>
            </a:r>
          </a:p>
        </p:txBody>
      </p:sp>
      <p:sp>
        <p:nvSpPr>
          <p:cNvPr id="3" name="Content Placeholder 2"/>
          <p:cNvSpPr>
            <a:spLocks noGrp="1"/>
          </p:cNvSpPr>
          <p:nvPr>
            <p:ph idx="1"/>
          </p:nvPr>
        </p:nvSpPr>
        <p:spPr/>
        <p:txBody>
          <a:bodyPr/>
          <a:lstStyle/>
          <a:p>
            <a:r>
              <a:rPr lang="en-US" dirty="0"/>
              <a:t>Who do you fear, man or God? </a:t>
            </a:r>
          </a:p>
          <a:p>
            <a:r>
              <a:rPr lang="en-US" dirty="0"/>
              <a:t>Remember the words of Jesus in Matthew 10:28, “</a:t>
            </a:r>
            <a:r>
              <a:rPr lang="en-US" b="1" i="1" dirty="0"/>
              <a:t>And fear not them which kill the body, but are not able to kill the soul: but rather fear him which is able to destroy both soul and body in hell.”</a:t>
            </a:r>
            <a:endParaRPr lang="en-US" dirty="0"/>
          </a:p>
        </p:txBody>
      </p:sp>
    </p:spTree>
    <p:extLst>
      <p:ext uri="{BB962C8B-B14F-4D97-AF65-F5344CB8AC3E}">
        <p14:creationId xmlns:p14="http://schemas.microsoft.com/office/powerpoint/2010/main" val="3351045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Prejudice</a:t>
            </a:r>
          </a:p>
        </p:txBody>
      </p:sp>
      <p:sp>
        <p:nvSpPr>
          <p:cNvPr id="3" name="Content Placeholder 2"/>
          <p:cNvSpPr>
            <a:spLocks noGrp="1"/>
          </p:cNvSpPr>
          <p:nvPr>
            <p:ph idx="1"/>
          </p:nvPr>
        </p:nvSpPr>
        <p:spPr>
          <a:xfrm>
            <a:off x="1524000" y="1295400"/>
            <a:ext cx="9144000" cy="5257800"/>
          </a:xfrm>
        </p:spPr>
        <p:txBody>
          <a:bodyPr>
            <a:normAutofit/>
          </a:bodyPr>
          <a:lstStyle/>
          <a:p>
            <a:r>
              <a:rPr lang="en-US" dirty="0"/>
              <a:t>Prejudice is defined by </a:t>
            </a:r>
            <a:r>
              <a:rPr lang="en-US" b="1" i="1" dirty="0"/>
              <a:t>Webster’s Dictionary</a:t>
            </a:r>
            <a:r>
              <a:rPr lang="en-US" dirty="0"/>
              <a:t> as, “</a:t>
            </a:r>
            <a:r>
              <a:rPr lang="en-US" i="1" dirty="0"/>
              <a:t>preconceived judgment or opinion or and adverse opinion or leaning formed without just grounds or before sufficient knowledge.”</a:t>
            </a:r>
            <a:r>
              <a:rPr lang="en-US" dirty="0"/>
              <a:t> </a:t>
            </a:r>
          </a:p>
          <a:p>
            <a:r>
              <a:rPr lang="en-US" dirty="0"/>
              <a:t>Prejudice has caused many to reject the Truth of God’s word before giving it a fair hearing. </a:t>
            </a:r>
          </a:p>
          <a:p>
            <a:r>
              <a:rPr lang="en-US" dirty="0"/>
              <a:t>Many are entangled in religious error because they are unwilling to examine what they believe, teach and practice and compare it to what the Bible teaches.</a:t>
            </a:r>
          </a:p>
        </p:txBody>
      </p:sp>
    </p:spTree>
    <p:extLst>
      <p:ext uri="{BB962C8B-B14F-4D97-AF65-F5344CB8AC3E}">
        <p14:creationId xmlns:p14="http://schemas.microsoft.com/office/powerpoint/2010/main" val="27233120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Prejudice</a:t>
            </a:r>
          </a:p>
        </p:txBody>
      </p:sp>
      <p:sp>
        <p:nvSpPr>
          <p:cNvPr id="3" name="Content Placeholder 2"/>
          <p:cNvSpPr>
            <a:spLocks noGrp="1"/>
          </p:cNvSpPr>
          <p:nvPr>
            <p:ph idx="1"/>
          </p:nvPr>
        </p:nvSpPr>
        <p:spPr>
          <a:xfrm>
            <a:off x="1524000" y="1143000"/>
            <a:ext cx="9144000" cy="5562600"/>
          </a:xfrm>
        </p:spPr>
        <p:txBody>
          <a:bodyPr>
            <a:normAutofit fontScale="92500" lnSpcReduction="10000"/>
          </a:bodyPr>
          <a:lstStyle/>
          <a:p>
            <a:r>
              <a:rPr lang="en-US" dirty="0"/>
              <a:t>Countless souls have been and will be doomed in an eternal flame because of false teaching.</a:t>
            </a:r>
          </a:p>
          <a:p>
            <a:r>
              <a:rPr lang="en-US" dirty="0"/>
              <a:t>Many are blinded by prejudice! </a:t>
            </a:r>
          </a:p>
          <a:p>
            <a:r>
              <a:rPr lang="en-US" dirty="0"/>
              <a:t>When the apostle Paul made his defense in Acts 22, he had to contend with people who were blinded to the truth because of prejudice. </a:t>
            </a:r>
          </a:p>
          <a:p>
            <a:r>
              <a:rPr lang="en-US" dirty="0"/>
              <a:t>The Jews were willing to hear him until he made mention that God had selected him to go to the Gentiles (whom the Jews despised); then the people went in to a rage, they cast off their clothes, threw dust in the air and demand that Paul be beaten (Acts 22:22-24).</a:t>
            </a:r>
          </a:p>
        </p:txBody>
      </p:sp>
    </p:spTree>
    <p:extLst>
      <p:ext uri="{BB962C8B-B14F-4D97-AF65-F5344CB8AC3E}">
        <p14:creationId xmlns:p14="http://schemas.microsoft.com/office/powerpoint/2010/main" val="31396929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Confusion</a:t>
            </a:r>
          </a:p>
        </p:txBody>
      </p:sp>
      <p:sp>
        <p:nvSpPr>
          <p:cNvPr id="3" name="Content Placeholder 2"/>
          <p:cNvSpPr>
            <a:spLocks noGrp="1"/>
          </p:cNvSpPr>
          <p:nvPr>
            <p:ph idx="1"/>
          </p:nvPr>
        </p:nvSpPr>
        <p:spPr>
          <a:xfrm>
            <a:off x="1524000" y="1219200"/>
            <a:ext cx="9144000" cy="5486400"/>
          </a:xfrm>
        </p:spPr>
        <p:txBody>
          <a:bodyPr>
            <a:normAutofit fontScale="92500"/>
          </a:bodyPr>
          <a:lstStyle/>
          <a:p>
            <a:r>
              <a:rPr lang="en-US" dirty="0"/>
              <a:t>There are many religions in this world. </a:t>
            </a:r>
          </a:p>
          <a:p>
            <a:r>
              <a:rPr lang="en-US" dirty="0"/>
              <a:t>All of which are false and vain with the exception of the religion that is authorized by Jesus Christ. </a:t>
            </a:r>
          </a:p>
          <a:p>
            <a:r>
              <a:rPr lang="en-US" dirty="0"/>
              <a:t>Jesus said, “</a:t>
            </a:r>
            <a:r>
              <a:rPr lang="en-US" b="1" i="1" dirty="0"/>
              <a:t>I am the way, the truth, and the life: no man cometh unto the father, but by me”</a:t>
            </a:r>
            <a:r>
              <a:rPr lang="en-US" dirty="0"/>
              <a:t> (John 14:6). </a:t>
            </a:r>
          </a:p>
          <a:p>
            <a:r>
              <a:rPr lang="en-US" dirty="0"/>
              <a:t>In Matthew 15:7-9 Jesus said, “</a:t>
            </a:r>
            <a:r>
              <a:rPr lang="en-US" b="1" i="1" dirty="0"/>
              <a:t>Ye hypocrites, well did Esaias prophesy of you, saying, This people </a:t>
            </a:r>
            <a:r>
              <a:rPr lang="en-US" b="1" i="1" dirty="0" err="1"/>
              <a:t>draweth</a:t>
            </a:r>
            <a:r>
              <a:rPr lang="en-US" b="1" i="1" dirty="0"/>
              <a:t> nigh unto me with their mouth, and </a:t>
            </a:r>
            <a:r>
              <a:rPr lang="en-US" b="1" i="1" dirty="0" err="1"/>
              <a:t>honoureth</a:t>
            </a:r>
            <a:r>
              <a:rPr lang="en-US" b="1" i="1" dirty="0"/>
              <a:t> me with their lips; but their heart is far from me. But in vain they do worship me, teaching for doctrines the commandments of men.”</a:t>
            </a:r>
            <a:endParaRPr lang="en-US" dirty="0"/>
          </a:p>
        </p:txBody>
      </p:sp>
    </p:spTree>
    <p:extLst>
      <p:ext uri="{BB962C8B-B14F-4D97-AF65-F5344CB8AC3E}">
        <p14:creationId xmlns:p14="http://schemas.microsoft.com/office/powerpoint/2010/main" val="10264888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ECF83E-2B63-DB50-CAC3-1A6521DE4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745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Confusion</a:t>
            </a:r>
          </a:p>
        </p:txBody>
      </p:sp>
      <p:sp>
        <p:nvSpPr>
          <p:cNvPr id="3" name="Content Placeholder 2"/>
          <p:cNvSpPr>
            <a:spLocks noGrp="1"/>
          </p:cNvSpPr>
          <p:nvPr>
            <p:ph idx="1"/>
          </p:nvPr>
        </p:nvSpPr>
        <p:spPr>
          <a:xfrm>
            <a:off x="1524000" y="1143000"/>
            <a:ext cx="9144000" cy="5562600"/>
          </a:xfrm>
        </p:spPr>
        <p:txBody>
          <a:bodyPr>
            <a:normAutofit fontScale="85000" lnSpcReduction="10000"/>
          </a:bodyPr>
          <a:lstStyle/>
          <a:p>
            <a:r>
              <a:rPr lang="en-US" dirty="0"/>
              <a:t>In Matthew 15:13, Jesus said, “</a:t>
            </a:r>
            <a:r>
              <a:rPr lang="en-US" b="1" i="1" dirty="0"/>
              <a:t>Every plant, which my heavenly Father hath not planted, shall be rooted up.”</a:t>
            </a:r>
            <a:r>
              <a:rPr lang="en-US" dirty="0"/>
              <a:t> </a:t>
            </a:r>
          </a:p>
          <a:p>
            <a:r>
              <a:rPr lang="en-US" dirty="0"/>
              <a:t>Jesus has reference here to every false religion and commandment of men which will be ultimately defeated   and uprooted by God and his Word. </a:t>
            </a:r>
          </a:p>
          <a:p>
            <a:r>
              <a:rPr lang="en-US" dirty="0"/>
              <a:t>In John 17:17-19, He said, “</a:t>
            </a:r>
            <a:r>
              <a:rPr lang="en-US" b="1" i="1" dirty="0"/>
              <a:t>Sanctify them through thy truth: thy word is truth. As thou hast sent me into the world, even so have I also sent them into the world. And for their sakes I sanctify myself, that they also might be sanctified through the truth.”</a:t>
            </a:r>
            <a:r>
              <a:rPr lang="en-US" dirty="0"/>
              <a:t> </a:t>
            </a:r>
          </a:p>
          <a:p>
            <a:r>
              <a:rPr lang="en-US" dirty="0"/>
              <a:t>The religion of Jesus Christ is the ONLY religion that is true! </a:t>
            </a:r>
          </a:p>
          <a:p>
            <a:r>
              <a:rPr lang="en-US" dirty="0"/>
              <a:t>Peace and unity with God and his people are possible ONLY when people believe it and obey it. </a:t>
            </a:r>
          </a:p>
        </p:txBody>
      </p:sp>
    </p:spTree>
    <p:extLst>
      <p:ext uri="{BB962C8B-B14F-4D97-AF65-F5344CB8AC3E}">
        <p14:creationId xmlns:p14="http://schemas.microsoft.com/office/powerpoint/2010/main" val="601468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Ties</a:t>
            </a:r>
          </a:p>
        </p:txBody>
      </p:sp>
      <p:sp>
        <p:nvSpPr>
          <p:cNvPr id="3" name="Content Placeholder 2"/>
          <p:cNvSpPr>
            <a:spLocks noGrp="1"/>
          </p:cNvSpPr>
          <p:nvPr>
            <p:ph idx="1"/>
          </p:nvPr>
        </p:nvSpPr>
        <p:spPr>
          <a:xfrm>
            <a:off x="1524000" y="1219200"/>
            <a:ext cx="9144000" cy="5334000"/>
          </a:xfrm>
        </p:spPr>
        <p:txBody>
          <a:bodyPr>
            <a:normAutofit/>
          </a:bodyPr>
          <a:lstStyle/>
          <a:p>
            <a:r>
              <a:rPr lang="en-US" dirty="0"/>
              <a:t>Some people are members of a particular religion because their father, mother or other family members were members of that religion. </a:t>
            </a:r>
          </a:p>
          <a:p>
            <a:r>
              <a:rPr lang="en-US" dirty="0"/>
              <a:t>Some will justify the sinfulness of a family member rather than rebuking the family member for the sin they are involved in because of family ties. </a:t>
            </a:r>
          </a:p>
          <a:p>
            <a:r>
              <a:rPr lang="en-US" dirty="0"/>
              <a:t>Some parents become highly indignant and enraged when the Bible class teacher has to tell the parents that their “dear sweet” little Johnny acted like anything thing but a little angel in the Bible class.</a:t>
            </a:r>
          </a:p>
        </p:txBody>
      </p:sp>
    </p:spTree>
    <p:extLst>
      <p:ext uri="{BB962C8B-B14F-4D97-AF65-F5344CB8AC3E}">
        <p14:creationId xmlns:p14="http://schemas.microsoft.com/office/powerpoint/2010/main" val="4757624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Ties</a:t>
            </a:r>
          </a:p>
        </p:txBody>
      </p:sp>
      <p:sp>
        <p:nvSpPr>
          <p:cNvPr id="3" name="Content Placeholder 2"/>
          <p:cNvSpPr>
            <a:spLocks noGrp="1"/>
          </p:cNvSpPr>
          <p:nvPr>
            <p:ph idx="1"/>
          </p:nvPr>
        </p:nvSpPr>
        <p:spPr>
          <a:xfrm>
            <a:off x="1524000" y="1143000"/>
            <a:ext cx="9144000" cy="5562600"/>
          </a:xfrm>
        </p:spPr>
        <p:txBody>
          <a:bodyPr>
            <a:normAutofit/>
          </a:bodyPr>
          <a:lstStyle/>
          <a:p>
            <a:r>
              <a:rPr lang="en-US" dirty="0"/>
              <a:t>Some brethren have “changed their tune” on controversial subjects such as Marriage, Divorce and Remarriage, because a family member or close friend is living in an adulterous marriage. </a:t>
            </a:r>
          </a:p>
          <a:p>
            <a:r>
              <a:rPr lang="en-US" dirty="0"/>
              <a:t>You will often hear these brethren say, “I have re-thought the subject and have come to a new understanding.” </a:t>
            </a:r>
          </a:p>
          <a:p>
            <a:r>
              <a:rPr lang="en-US" dirty="0"/>
              <a:t>Really, they have compromised the truth and are blinded to the truth by family ties!</a:t>
            </a:r>
          </a:p>
        </p:txBody>
      </p:sp>
    </p:spTree>
    <p:extLst>
      <p:ext uri="{BB962C8B-B14F-4D97-AF65-F5344CB8AC3E}">
        <p14:creationId xmlns:p14="http://schemas.microsoft.com/office/powerpoint/2010/main" val="37414503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Ties</a:t>
            </a:r>
          </a:p>
        </p:txBody>
      </p:sp>
      <p:sp>
        <p:nvSpPr>
          <p:cNvPr id="3" name="Content Placeholder 2"/>
          <p:cNvSpPr>
            <a:spLocks noGrp="1"/>
          </p:cNvSpPr>
          <p:nvPr>
            <p:ph idx="1"/>
          </p:nvPr>
        </p:nvSpPr>
        <p:spPr>
          <a:xfrm>
            <a:off x="1524000" y="1219200"/>
            <a:ext cx="9067800" cy="5334000"/>
          </a:xfrm>
        </p:spPr>
        <p:txBody>
          <a:bodyPr>
            <a:normAutofit/>
          </a:bodyPr>
          <a:lstStyle/>
          <a:p>
            <a:r>
              <a:rPr lang="en-US" dirty="0"/>
              <a:t>In 1 Samuel 3:12, 13, the text says, “</a:t>
            </a:r>
            <a:r>
              <a:rPr lang="en-US" b="1" i="1" dirty="0"/>
              <a:t>In that day I will perform against Eli all things which I have spoken concerning his house: when I begin, I will also make an end. For I have told him that I will judge his house for ever for the iniquity which he </a:t>
            </a:r>
            <a:r>
              <a:rPr lang="en-US" b="1" i="1" dirty="0" err="1"/>
              <a:t>knoweth</a:t>
            </a:r>
            <a:r>
              <a:rPr lang="en-US" b="1" i="1" dirty="0"/>
              <a:t>; because his sons made themselves vile, and </a:t>
            </a:r>
            <a:r>
              <a:rPr lang="en-US" b="1" i="1" u="sng" dirty="0"/>
              <a:t>he restrained them not</a:t>
            </a:r>
            <a:r>
              <a:rPr lang="en-US" b="1" i="1" dirty="0"/>
              <a:t>”</a:t>
            </a:r>
            <a:r>
              <a:rPr lang="en-US" dirty="0"/>
              <a:t> . </a:t>
            </a:r>
          </a:p>
          <a:p>
            <a:r>
              <a:rPr lang="en-US" dirty="0"/>
              <a:t>Eli evidently failed to restrain his sons because he was blinded by family ties! </a:t>
            </a:r>
          </a:p>
          <a:p>
            <a:r>
              <a:rPr lang="en-US" dirty="0"/>
              <a:t>What about you?</a:t>
            </a:r>
          </a:p>
        </p:txBody>
      </p:sp>
    </p:spTree>
    <p:extLst>
      <p:ext uri="{BB962C8B-B14F-4D97-AF65-F5344CB8AC3E}">
        <p14:creationId xmlns:p14="http://schemas.microsoft.com/office/powerpoint/2010/main" val="31325798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1452"/>
            <a:ext cx="10972800" cy="1140904"/>
          </a:xfrm>
        </p:spPr>
        <p:txBody>
          <a:bodyPr>
            <a:normAutofit/>
          </a:bodyPr>
          <a:lstStyle/>
          <a:p>
            <a:r>
              <a:rPr lang="en-US" b="1" dirty="0">
                <a:solidFill>
                  <a:srgbClr val="C00000"/>
                </a:solidFill>
              </a:rPr>
              <a:t>BLINDNESS IS A CHOICE!</a:t>
            </a:r>
          </a:p>
        </p:txBody>
      </p:sp>
      <p:sp>
        <p:nvSpPr>
          <p:cNvPr id="3" name="Content Placeholder 2"/>
          <p:cNvSpPr>
            <a:spLocks noGrp="1"/>
          </p:cNvSpPr>
          <p:nvPr>
            <p:ph idx="1"/>
          </p:nvPr>
        </p:nvSpPr>
        <p:spPr>
          <a:xfrm>
            <a:off x="1669408" y="2214694"/>
            <a:ext cx="8998591" cy="4414705"/>
          </a:xfrm>
        </p:spPr>
        <p:txBody>
          <a:bodyPr>
            <a:normAutofit/>
          </a:bodyPr>
          <a:lstStyle/>
          <a:p>
            <a:r>
              <a:rPr lang="en-US" b="1" dirty="0">
                <a:solidFill>
                  <a:srgbClr val="C00000"/>
                </a:solidFill>
              </a:rPr>
              <a:t>There are many ways in which a person can suffer spiritual blindness.</a:t>
            </a:r>
          </a:p>
          <a:p>
            <a:r>
              <a:rPr lang="en-US" b="1" dirty="0">
                <a:solidFill>
                  <a:srgbClr val="C00000"/>
                </a:solidFill>
              </a:rPr>
              <a:t>But in all these ways we have discussed, we find that it is still a choice one makes for themselves.</a:t>
            </a:r>
          </a:p>
        </p:txBody>
      </p:sp>
    </p:spTree>
    <p:extLst>
      <p:ext uri="{BB962C8B-B14F-4D97-AF65-F5344CB8AC3E}">
        <p14:creationId xmlns:p14="http://schemas.microsoft.com/office/powerpoint/2010/main" val="42115408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a:extLst>
              <a:ext uri="{FF2B5EF4-FFF2-40B4-BE49-F238E27FC236}">
                <a16:creationId xmlns:a16="http://schemas.microsoft.com/office/drawing/2014/main" id="{8566668D-8DFC-116F-1144-C2C6472AC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p:spPr>
      </p:pic>
    </p:spTree>
    <p:extLst>
      <p:ext uri="{BB962C8B-B14F-4D97-AF65-F5344CB8AC3E}">
        <p14:creationId xmlns:p14="http://schemas.microsoft.com/office/powerpoint/2010/main" val="7529668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EFE9CA8-019D-0FDC-621F-742B3566C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10322A-D8C9-C413-B54B-EF1709B99BC1}"/>
              </a:ext>
            </a:extLst>
          </p:cNvPr>
          <p:cNvSpPr/>
          <p:nvPr/>
        </p:nvSpPr>
        <p:spPr>
          <a:xfrm>
            <a:off x="2993457" y="2261937"/>
            <a:ext cx="604886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BLINDSIGHTEDNESS</a:t>
            </a:r>
          </a:p>
        </p:txBody>
      </p:sp>
    </p:spTree>
    <p:extLst>
      <p:ext uri="{BB962C8B-B14F-4D97-AF65-F5344CB8AC3E}">
        <p14:creationId xmlns:p14="http://schemas.microsoft.com/office/powerpoint/2010/main" val="31923570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1421-35D6-8686-BA2F-991775FD2D12}"/>
              </a:ext>
            </a:extLst>
          </p:cNvPr>
          <p:cNvSpPr>
            <a:spLocks noGrp="1"/>
          </p:cNvSpPr>
          <p:nvPr>
            <p:ph type="title"/>
          </p:nvPr>
        </p:nvSpPr>
        <p:spPr>
          <a:xfrm>
            <a:off x="616017" y="365126"/>
            <a:ext cx="11251931" cy="510774"/>
          </a:xfrm>
        </p:spPr>
        <p:txBody>
          <a:bodyPr/>
          <a:lstStyle/>
          <a:p>
            <a:r>
              <a:rPr lang="en-US" sz="3600" u="sng" dirty="0">
                <a:solidFill>
                  <a:schemeClr val="accent1">
                    <a:lumMod val="50000"/>
                  </a:schemeClr>
                </a:solidFill>
                <a:latin typeface="Castellar" panose="020A0402060406010301" pitchFamily="18" charset="0"/>
              </a:rPr>
              <a:t>Christian journey is a narrow road</a:t>
            </a:r>
          </a:p>
        </p:txBody>
      </p:sp>
      <p:pic>
        <p:nvPicPr>
          <p:cNvPr id="1026" name="Picture 2">
            <a:extLst>
              <a:ext uri="{FF2B5EF4-FFF2-40B4-BE49-F238E27FC236}">
                <a16:creationId xmlns:a16="http://schemas.microsoft.com/office/drawing/2014/main" id="{1B834ED3-9718-729B-13E6-F0B49E66A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97" y="1319213"/>
            <a:ext cx="10645541" cy="478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8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1421-35D6-8686-BA2F-991775FD2D12}"/>
              </a:ext>
            </a:extLst>
          </p:cNvPr>
          <p:cNvSpPr>
            <a:spLocks noGrp="1"/>
          </p:cNvSpPr>
          <p:nvPr>
            <p:ph type="title"/>
          </p:nvPr>
        </p:nvSpPr>
        <p:spPr>
          <a:xfrm>
            <a:off x="298383" y="365126"/>
            <a:ext cx="11569566" cy="510774"/>
          </a:xfrm>
        </p:spPr>
        <p:txBody>
          <a:bodyPr/>
          <a:lstStyle/>
          <a:p>
            <a:r>
              <a:rPr lang="en-US" sz="2800" u="sng" dirty="0" err="1">
                <a:solidFill>
                  <a:schemeClr val="accent1">
                    <a:lumMod val="50000"/>
                  </a:schemeClr>
                </a:solidFill>
                <a:latin typeface="Castellar" panose="020A0402060406010301" pitchFamily="18" charset="0"/>
              </a:rPr>
              <a:t>Blindsighted</a:t>
            </a:r>
            <a:r>
              <a:rPr lang="en-US" sz="2800" u="sng" dirty="0">
                <a:solidFill>
                  <a:schemeClr val="accent1">
                    <a:lumMod val="50000"/>
                  </a:schemeClr>
                </a:solidFill>
                <a:latin typeface="Castellar" panose="020A0402060406010301" pitchFamily="18" charset="0"/>
              </a:rPr>
              <a:t>: Legally Blind Means Partially Blind</a:t>
            </a:r>
            <a:br>
              <a:rPr lang="en-US" sz="2800" u="sng" dirty="0">
                <a:solidFill>
                  <a:schemeClr val="accent1">
                    <a:lumMod val="50000"/>
                  </a:schemeClr>
                </a:solidFill>
                <a:latin typeface="Castellar" panose="020A0402060406010301" pitchFamily="18" charset="0"/>
              </a:rPr>
            </a:br>
            <a:br>
              <a:rPr lang="en-US" sz="2800" u="sng" dirty="0">
                <a:solidFill>
                  <a:schemeClr val="accent1">
                    <a:lumMod val="50000"/>
                  </a:schemeClr>
                </a:solidFill>
                <a:latin typeface="Castellar" panose="020A0402060406010301" pitchFamily="18" charset="0"/>
              </a:rPr>
            </a:br>
            <a:r>
              <a:rPr lang="en-US" sz="2800" dirty="0">
                <a:solidFill>
                  <a:schemeClr val="accent1">
                    <a:lumMod val="50000"/>
                  </a:schemeClr>
                </a:solidFill>
                <a:latin typeface="Castellar" panose="020A0402060406010301" pitchFamily="18" charset="0"/>
              </a:rPr>
              <a:t>   </a:t>
            </a:r>
            <a:r>
              <a:rPr lang="en-US" sz="2800" u="sng" dirty="0">
                <a:solidFill>
                  <a:schemeClr val="accent1">
                    <a:lumMod val="50000"/>
                  </a:schemeClr>
                </a:solidFill>
                <a:latin typeface="Colonna MT" panose="04020805060202030203" pitchFamily="82" charset="0"/>
              </a:rPr>
              <a:t>Acts 9:18 - Our Eyes Are Sometimes Scaled During Our Spiritual Journey</a:t>
            </a:r>
            <a:br>
              <a:rPr lang="en-US" sz="2800" u="sng" dirty="0">
                <a:solidFill>
                  <a:schemeClr val="accent1">
                    <a:lumMod val="50000"/>
                  </a:schemeClr>
                </a:solidFill>
                <a:latin typeface="Colonna MT" panose="04020805060202030203" pitchFamily="82" charset="0"/>
              </a:rPr>
            </a:br>
            <a:r>
              <a:rPr lang="en-US" sz="2800" dirty="0">
                <a:solidFill>
                  <a:schemeClr val="accent1">
                    <a:lumMod val="50000"/>
                  </a:schemeClr>
                </a:solidFill>
                <a:latin typeface="Colonna MT" panose="04020805060202030203" pitchFamily="82" charset="0"/>
              </a:rPr>
              <a:t>     </a:t>
            </a:r>
            <a:r>
              <a:rPr lang="en-US" sz="2800" u="sng" dirty="0">
                <a:solidFill>
                  <a:schemeClr val="accent1">
                    <a:lumMod val="50000"/>
                  </a:schemeClr>
                </a:solidFill>
                <a:latin typeface="Colonna MT" panose="04020805060202030203" pitchFamily="82" charset="0"/>
              </a:rPr>
              <a:t>Genesis 3 – Because of the fall, man lost continual commune with God.</a:t>
            </a:r>
            <a:br>
              <a:rPr lang="en-US" sz="2800" u="sng" dirty="0">
                <a:solidFill>
                  <a:schemeClr val="accent1">
                    <a:lumMod val="50000"/>
                  </a:schemeClr>
                </a:solidFill>
                <a:latin typeface="Colonna MT" panose="04020805060202030203" pitchFamily="82" charset="0"/>
              </a:rPr>
            </a:br>
            <a:r>
              <a:rPr lang="en-US" sz="2800" u="sng" dirty="0">
                <a:solidFill>
                  <a:schemeClr val="accent1">
                    <a:lumMod val="50000"/>
                  </a:schemeClr>
                </a:solidFill>
                <a:latin typeface="Colonna MT" panose="04020805060202030203" pitchFamily="82" charset="0"/>
              </a:rPr>
              <a:t> </a:t>
            </a:r>
            <a:br>
              <a:rPr lang="en-US" sz="2800" u="sng" dirty="0">
                <a:solidFill>
                  <a:schemeClr val="accent1">
                    <a:lumMod val="50000"/>
                  </a:schemeClr>
                </a:solidFill>
                <a:latin typeface="Colonna MT" panose="04020805060202030203" pitchFamily="82" charset="0"/>
              </a:rPr>
            </a:br>
            <a:r>
              <a:rPr lang="en-US" sz="2400" dirty="0">
                <a:solidFill>
                  <a:schemeClr val="accent1">
                    <a:lumMod val="50000"/>
                  </a:schemeClr>
                </a:solidFill>
                <a:latin typeface="Colonna MT" panose="04020805060202030203" pitchFamily="82" charset="0"/>
              </a:rPr>
              <a:t>     </a:t>
            </a:r>
            <a:r>
              <a:rPr lang="en-US" sz="2400" u="sng" dirty="0">
                <a:solidFill>
                  <a:schemeClr val="accent1">
                    <a:lumMod val="50000"/>
                  </a:schemeClr>
                </a:solidFill>
                <a:latin typeface="Colonna MT" panose="04020805060202030203" pitchFamily="82" charset="0"/>
              </a:rPr>
              <a:t>Spiritually Speaking We Are Somewhat Handicapped In Seeing Dangers of the Road</a:t>
            </a:r>
            <a:br>
              <a:rPr lang="en-US" sz="2400" u="sng" dirty="0">
                <a:solidFill>
                  <a:schemeClr val="accent1">
                    <a:lumMod val="50000"/>
                  </a:schemeClr>
                </a:solidFill>
                <a:latin typeface="Colonna MT" panose="04020805060202030203" pitchFamily="82" charset="0"/>
              </a:rPr>
            </a:br>
            <a:r>
              <a:rPr lang="en-US" sz="2400" dirty="0">
                <a:solidFill>
                  <a:schemeClr val="accent1">
                    <a:lumMod val="50000"/>
                  </a:schemeClr>
                </a:solidFill>
                <a:latin typeface="Colonna MT" panose="04020805060202030203" pitchFamily="82" charset="0"/>
              </a:rPr>
              <a:t> </a:t>
            </a:r>
            <a:br>
              <a:rPr lang="en-US" sz="2400" dirty="0">
                <a:solidFill>
                  <a:schemeClr val="accent1">
                    <a:lumMod val="50000"/>
                  </a:schemeClr>
                </a:solidFill>
                <a:latin typeface="Colonna MT" panose="04020805060202030203" pitchFamily="82" charset="0"/>
              </a:rPr>
            </a:br>
            <a:br>
              <a:rPr lang="en-US" sz="2400" dirty="0">
                <a:solidFill>
                  <a:schemeClr val="accent1">
                    <a:lumMod val="50000"/>
                  </a:schemeClr>
                </a:solidFill>
                <a:latin typeface="Colonna MT" panose="04020805060202030203" pitchFamily="82" charset="0"/>
              </a:rPr>
            </a:br>
            <a:endParaRPr lang="en-US" sz="2400" dirty="0">
              <a:solidFill>
                <a:schemeClr val="accent1">
                  <a:lumMod val="50000"/>
                </a:schemeClr>
              </a:solidFill>
              <a:latin typeface="Colonna MT" panose="04020805060202030203" pitchFamily="82" charset="0"/>
            </a:endParaRPr>
          </a:p>
        </p:txBody>
      </p:sp>
      <p:sp>
        <p:nvSpPr>
          <p:cNvPr id="4" name="TextBox 3">
            <a:extLst>
              <a:ext uri="{FF2B5EF4-FFF2-40B4-BE49-F238E27FC236}">
                <a16:creationId xmlns:a16="http://schemas.microsoft.com/office/drawing/2014/main" id="{1AC2B7A2-4659-BD3B-6F4F-E08D422DEAC2}"/>
              </a:ext>
            </a:extLst>
          </p:cNvPr>
          <p:cNvSpPr txBox="1"/>
          <p:nvPr/>
        </p:nvSpPr>
        <p:spPr>
          <a:xfrm>
            <a:off x="741144" y="2935705"/>
            <a:ext cx="10626291" cy="3108543"/>
          </a:xfrm>
          <a:prstGeom prst="rect">
            <a:avLst/>
          </a:prstGeom>
          <a:noFill/>
        </p:spPr>
        <p:txBody>
          <a:bodyPr wrap="square" rtlCol="0">
            <a:spAutoFit/>
          </a:bodyPr>
          <a:lstStyle/>
          <a:p>
            <a:r>
              <a:rPr lang="en-US" sz="1800" dirty="0">
                <a:solidFill>
                  <a:schemeClr val="accent1">
                    <a:lumMod val="50000"/>
                  </a:schemeClr>
                </a:solidFill>
                <a:latin typeface="Colonna MT" panose="04020805060202030203" pitchFamily="82" charset="0"/>
              </a:rPr>
              <a:t>However, like many “legally blind” people we are only “Partially Blind.” The partially blind use all their other four senses to compensate. Scientists have proven that these partially blind people who are called “blind-sighted” can also train their eyes to see better. The blind-sighted can see movement and momentum in order to avoid being “blindsided.” They can make a “good catch” by improving their reflexes. Furthermore, with adjustments </a:t>
            </a:r>
            <a:r>
              <a:rPr lang="en-US" dirty="0">
                <a:solidFill>
                  <a:schemeClr val="accent1">
                    <a:lumMod val="50000"/>
                  </a:schemeClr>
                </a:solidFill>
                <a:latin typeface="Colonna MT" panose="04020805060202030203" pitchFamily="82" charset="0"/>
              </a:rPr>
              <a:t>to their</a:t>
            </a:r>
            <a:r>
              <a:rPr lang="en-US" sz="1800" dirty="0">
                <a:solidFill>
                  <a:schemeClr val="accent1">
                    <a:lumMod val="50000"/>
                  </a:schemeClr>
                </a:solidFill>
                <a:latin typeface="Colonna MT" panose="04020805060202030203" pitchFamily="82" charset="0"/>
              </a:rPr>
              <a:t> corrective lens they can see the sharp edges of objects and pathway obstacles in order to avoid injury and to successfully negotiate(navigate) a hostile terrain. </a:t>
            </a:r>
          </a:p>
          <a:p>
            <a:endParaRPr lang="en-US" sz="800" dirty="0">
              <a:solidFill>
                <a:schemeClr val="accent1">
                  <a:lumMod val="50000"/>
                </a:schemeClr>
              </a:solidFill>
              <a:latin typeface="Colonna MT" panose="04020805060202030203" pitchFamily="82" charset="0"/>
            </a:endParaRPr>
          </a:p>
          <a:p>
            <a:r>
              <a:rPr lang="en-US" sz="2000" dirty="0">
                <a:solidFill>
                  <a:schemeClr val="accent1">
                    <a:lumMod val="50000"/>
                  </a:schemeClr>
                </a:solidFill>
                <a:latin typeface="Colonna MT" panose="04020805060202030203" pitchFamily="82" charset="0"/>
              </a:rPr>
              <a:t>In other words, the spiritually blind-sighted can learn to anticipate in the short-term and find purpose beyond the immediate difficulty. Moreover, scientists have also demonstrated that blind-sighted individuals do better as the rest of us </a:t>
            </a:r>
            <a:r>
              <a:rPr lang="en-US" sz="2000" i="1" dirty="0">
                <a:solidFill>
                  <a:schemeClr val="accent1">
                    <a:lumMod val="50000"/>
                  </a:schemeClr>
                </a:solidFill>
                <a:latin typeface="Colonna MT" panose="04020805060202030203" pitchFamily="82" charset="0"/>
              </a:rPr>
              <a:t>up the light – </a:t>
            </a:r>
            <a:r>
              <a:rPr lang="en-US" sz="2000" dirty="0">
                <a:solidFill>
                  <a:schemeClr val="accent1">
                    <a:lumMod val="50000"/>
                  </a:schemeClr>
                </a:solidFill>
                <a:latin typeface="Colonna MT" panose="04020805060202030203" pitchFamily="82" charset="0"/>
              </a:rPr>
              <a:t>light coming from the destination [Matthew 5:14] – light in the walkway [1</a:t>
            </a:r>
            <a:r>
              <a:rPr lang="en-US" sz="2000" baseline="30000" dirty="0">
                <a:solidFill>
                  <a:schemeClr val="accent1">
                    <a:lumMod val="50000"/>
                  </a:schemeClr>
                </a:solidFill>
                <a:latin typeface="Colonna MT" panose="04020805060202030203" pitchFamily="82" charset="0"/>
              </a:rPr>
              <a:t>st</a:t>
            </a:r>
            <a:r>
              <a:rPr lang="en-US" sz="2000" dirty="0">
                <a:solidFill>
                  <a:schemeClr val="accent1">
                    <a:lumMod val="50000"/>
                  </a:schemeClr>
                </a:solidFill>
                <a:latin typeface="Colonna MT" panose="04020805060202030203" pitchFamily="82" charset="0"/>
              </a:rPr>
              <a:t> John 1:7] – light from those ahead [Ephesians 5:8]. </a:t>
            </a:r>
            <a:endParaRPr lang="en-US" sz="2000" dirty="0"/>
          </a:p>
        </p:txBody>
      </p:sp>
    </p:spTree>
    <p:extLst>
      <p:ext uri="{BB962C8B-B14F-4D97-AF65-F5344CB8AC3E}">
        <p14:creationId xmlns:p14="http://schemas.microsoft.com/office/powerpoint/2010/main" val="186357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1421-35D6-8686-BA2F-991775FD2D12}"/>
              </a:ext>
            </a:extLst>
          </p:cNvPr>
          <p:cNvSpPr>
            <a:spLocks noGrp="1"/>
          </p:cNvSpPr>
          <p:nvPr>
            <p:ph type="title"/>
          </p:nvPr>
        </p:nvSpPr>
        <p:spPr>
          <a:xfrm>
            <a:off x="616017" y="365126"/>
            <a:ext cx="11251931" cy="510774"/>
          </a:xfrm>
        </p:spPr>
        <p:txBody>
          <a:bodyPr/>
          <a:lstStyle/>
          <a:p>
            <a:r>
              <a:rPr lang="en-US" sz="3600" u="sng" dirty="0">
                <a:solidFill>
                  <a:schemeClr val="accent1">
                    <a:lumMod val="50000"/>
                  </a:schemeClr>
                </a:solidFill>
                <a:latin typeface="Castellar" panose="020A0402060406010301" pitchFamily="18" charset="0"/>
              </a:rPr>
              <a:t>Christian journey is a narrow road</a:t>
            </a:r>
          </a:p>
        </p:txBody>
      </p:sp>
      <p:pic>
        <p:nvPicPr>
          <p:cNvPr id="2050" name="Picture 2">
            <a:extLst>
              <a:ext uri="{FF2B5EF4-FFF2-40B4-BE49-F238E27FC236}">
                <a16:creationId xmlns:a16="http://schemas.microsoft.com/office/drawing/2014/main" id="{CAC2F14F-484D-25FA-57A0-49510A19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 y="1270535"/>
            <a:ext cx="10703293" cy="510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9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alpha val="58000"/>
              </a:srgbClr>
            </a:gs>
            <a:gs pos="22000">
              <a:srgbClr val="00CCCC">
                <a:alpha val="52000"/>
              </a:srgbClr>
            </a:gs>
            <a:gs pos="30000">
              <a:srgbClr val="9999FF">
                <a:alpha val="35000"/>
              </a:srgbClr>
            </a:gs>
            <a:gs pos="70000">
              <a:srgbClr val="2E6792">
                <a:alpha val="33000"/>
              </a:srgbClr>
            </a:gs>
            <a:gs pos="81000">
              <a:srgbClr val="3333CC">
                <a:alpha val="36000"/>
              </a:srgbClr>
            </a:gs>
            <a:gs pos="91000">
              <a:srgbClr val="1170FF">
                <a:alpha val="46000"/>
              </a:srgbClr>
            </a:gs>
            <a:gs pos="100000">
              <a:srgbClr val="006699">
                <a:alpha val="63000"/>
              </a:srgb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1295400"/>
          </a:xfrm>
        </p:spPr>
        <p:txBody>
          <a:bodyPr>
            <a:normAutofit/>
          </a:bodyPr>
          <a:lstStyle/>
          <a:p>
            <a:r>
              <a:rPr lang="en-US" sz="7200" dirty="0"/>
              <a:t>Spiritual Blindness</a:t>
            </a:r>
          </a:p>
        </p:txBody>
      </p:sp>
      <p:sp>
        <p:nvSpPr>
          <p:cNvPr id="3" name="Subtitle 2"/>
          <p:cNvSpPr>
            <a:spLocks noGrp="1"/>
          </p:cNvSpPr>
          <p:nvPr>
            <p:ph type="subTitle" idx="1"/>
          </p:nvPr>
        </p:nvSpPr>
        <p:spPr>
          <a:xfrm>
            <a:off x="1828800" y="1828800"/>
            <a:ext cx="8763000" cy="4648200"/>
          </a:xfrm>
        </p:spPr>
        <p:txBody>
          <a:bodyPr>
            <a:normAutofit/>
          </a:bodyPr>
          <a:lstStyle/>
          <a:p>
            <a:r>
              <a:rPr lang="en-US" sz="3600" b="1" dirty="0">
                <a:solidFill>
                  <a:schemeClr val="accent6">
                    <a:lumMod val="50000"/>
                  </a:schemeClr>
                </a:solidFill>
              </a:rPr>
              <a:t>“</a:t>
            </a:r>
            <a:r>
              <a:rPr lang="en-US" sz="3600" b="1" i="1" dirty="0">
                <a:solidFill>
                  <a:schemeClr val="accent6">
                    <a:lumMod val="50000"/>
                  </a:schemeClr>
                </a:solidFill>
              </a:rPr>
              <a:t>For this people’s heart is waxed gross, and their ears are dull of hearing, and their eyes they have closed; lest at any time they should see with their eyes and hear with their ears, and should understand with their heart, and should be converted, and I should heal them.”</a:t>
            </a:r>
            <a:r>
              <a:rPr lang="en-US" sz="3600" b="1" dirty="0">
                <a:solidFill>
                  <a:schemeClr val="accent6">
                    <a:lumMod val="50000"/>
                  </a:schemeClr>
                </a:solidFill>
              </a:rPr>
              <a:t> </a:t>
            </a:r>
          </a:p>
          <a:p>
            <a:r>
              <a:rPr lang="en-US" sz="3600" b="1" dirty="0">
                <a:solidFill>
                  <a:srgbClr val="FF0000"/>
                </a:solidFill>
              </a:rPr>
              <a:t>(Matthew 13:15)</a:t>
            </a:r>
          </a:p>
          <a:p>
            <a:endParaRPr lang="en-US" dirty="0"/>
          </a:p>
        </p:txBody>
      </p:sp>
    </p:spTree>
    <p:extLst>
      <p:ext uri="{BB962C8B-B14F-4D97-AF65-F5344CB8AC3E}">
        <p14:creationId xmlns:p14="http://schemas.microsoft.com/office/powerpoint/2010/main" val="3049647731"/>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9144000" cy="2743200"/>
          </a:xfrm>
        </p:spPr>
        <p:txBody>
          <a:bodyPr>
            <a:normAutofit/>
          </a:bodyPr>
          <a:lstStyle/>
          <a:p>
            <a:r>
              <a:rPr lang="en-US" sz="8000" dirty="0"/>
              <a:t>Are You A </a:t>
            </a:r>
            <a:br>
              <a:rPr lang="en-US" sz="8000" dirty="0"/>
            </a:br>
            <a:r>
              <a:rPr lang="en-US" sz="8000" dirty="0"/>
              <a:t>Navigator?</a:t>
            </a:r>
          </a:p>
        </p:txBody>
      </p:sp>
      <p:sp>
        <p:nvSpPr>
          <p:cNvPr id="3" name="Subtitle 2"/>
          <p:cNvSpPr>
            <a:spLocks noGrp="1"/>
          </p:cNvSpPr>
          <p:nvPr>
            <p:ph type="subTitle" idx="1"/>
          </p:nvPr>
        </p:nvSpPr>
        <p:spPr>
          <a:xfrm>
            <a:off x="1600200" y="3429000"/>
            <a:ext cx="9067800" cy="3124200"/>
          </a:xfrm>
        </p:spPr>
        <p:txBody>
          <a:bodyPr>
            <a:normAutofit/>
          </a:bodyPr>
          <a:lstStyle/>
          <a:p>
            <a:r>
              <a:rPr lang="en-US" sz="5400" dirty="0">
                <a:solidFill>
                  <a:schemeClr val="tx1"/>
                </a:solidFill>
              </a:rPr>
              <a:t>But we are talking about the fact that every Christian SHOULD be a navigator.</a:t>
            </a:r>
          </a:p>
        </p:txBody>
      </p:sp>
    </p:spTree>
    <p:extLst>
      <p:ext uri="{BB962C8B-B14F-4D97-AF65-F5344CB8AC3E}">
        <p14:creationId xmlns:p14="http://schemas.microsoft.com/office/powerpoint/2010/main" val="31634678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Navigator Identifies The Destination:</a:t>
            </a:r>
          </a:p>
        </p:txBody>
      </p:sp>
      <p:sp>
        <p:nvSpPr>
          <p:cNvPr id="3" name="Content Placeholder 2"/>
          <p:cNvSpPr>
            <a:spLocks noGrp="1"/>
          </p:cNvSpPr>
          <p:nvPr>
            <p:ph idx="1"/>
          </p:nvPr>
        </p:nvSpPr>
        <p:spPr>
          <a:xfrm>
            <a:off x="1524000" y="1371600"/>
            <a:ext cx="9067800" cy="5410200"/>
          </a:xfrm>
        </p:spPr>
        <p:txBody>
          <a:bodyPr>
            <a:normAutofit/>
          </a:bodyPr>
          <a:lstStyle/>
          <a:p>
            <a:r>
              <a:rPr lang="en-US" dirty="0"/>
              <a:t>She/He's the guy that takes you from where you are to where you want to be. </a:t>
            </a:r>
          </a:p>
          <a:p>
            <a:r>
              <a:rPr lang="en-US" dirty="0"/>
              <a:t>Paul observed that "our citizenship is in heaven" (Philippians 3:20) and spent his life trying to get other people to catch a vision of his destination.</a:t>
            </a:r>
          </a:p>
          <a:p>
            <a:r>
              <a:rPr lang="en-US" dirty="0"/>
              <a:t>Before we go anywhere, we must know where we are.</a:t>
            </a:r>
          </a:p>
          <a:p>
            <a:r>
              <a:rPr lang="en-US" dirty="0"/>
              <a:t>We need someone to show us where we are before we can look forward to going somewhere.</a:t>
            </a:r>
          </a:p>
          <a:p>
            <a:r>
              <a:rPr lang="en-US" dirty="0"/>
              <a:t>Many people do not know where they are.</a:t>
            </a:r>
          </a:p>
        </p:txBody>
      </p:sp>
    </p:spTree>
    <p:extLst>
      <p:ext uri="{BB962C8B-B14F-4D97-AF65-F5344CB8AC3E}">
        <p14:creationId xmlns:p14="http://schemas.microsoft.com/office/powerpoint/2010/main" val="19490415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Navigator Plots The Course:</a:t>
            </a:r>
          </a:p>
        </p:txBody>
      </p:sp>
      <p:sp>
        <p:nvSpPr>
          <p:cNvPr id="3" name="Content Placeholder 2"/>
          <p:cNvSpPr>
            <a:spLocks noGrp="1"/>
          </p:cNvSpPr>
          <p:nvPr>
            <p:ph idx="1"/>
          </p:nvPr>
        </p:nvSpPr>
        <p:spPr>
          <a:xfrm>
            <a:off x="1524000" y="1447800"/>
            <a:ext cx="9144000" cy="5334000"/>
          </a:xfrm>
        </p:spPr>
        <p:txBody>
          <a:bodyPr/>
          <a:lstStyle/>
          <a:p>
            <a:r>
              <a:rPr lang="en-US" dirty="0"/>
              <a:t>There must be some way to get from point "A" to point "B". </a:t>
            </a:r>
          </a:p>
          <a:p>
            <a:r>
              <a:rPr lang="en-US" dirty="0"/>
              <a:t>The Savior said, "I am the way...no one comes to the Father but through Me" (John 14:6). </a:t>
            </a:r>
          </a:p>
          <a:p>
            <a:r>
              <a:rPr lang="en-US" dirty="0"/>
              <a:t>So, Jesus is the course and a good navigator who is going to put you on track with the Lord will lead you through Jesus.</a:t>
            </a:r>
          </a:p>
          <a:p>
            <a:r>
              <a:rPr lang="en-US" dirty="0"/>
              <a:t>That right track is the narrow way (Matthew 7:13-14)</a:t>
            </a:r>
          </a:p>
        </p:txBody>
      </p:sp>
    </p:spTree>
    <p:extLst>
      <p:ext uri="{BB962C8B-B14F-4D97-AF65-F5344CB8AC3E}">
        <p14:creationId xmlns:p14="http://schemas.microsoft.com/office/powerpoint/2010/main" val="19601726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Navigator Thinks Ahead:</a:t>
            </a:r>
          </a:p>
        </p:txBody>
      </p:sp>
      <p:sp>
        <p:nvSpPr>
          <p:cNvPr id="3" name="Content Placeholder 2"/>
          <p:cNvSpPr>
            <a:spLocks noGrp="1"/>
          </p:cNvSpPr>
          <p:nvPr>
            <p:ph idx="1"/>
          </p:nvPr>
        </p:nvSpPr>
        <p:spPr>
          <a:xfrm>
            <a:off x="1524000" y="1371600"/>
            <a:ext cx="9144000" cy="5410200"/>
          </a:xfrm>
        </p:spPr>
        <p:txBody>
          <a:bodyPr>
            <a:normAutofit/>
          </a:bodyPr>
          <a:lstStyle/>
          <a:p>
            <a:r>
              <a:rPr lang="en-US" sz="3600" dirty="0"/>
              <a:t>Jesus never promised that being a Christian would be without problems and obstacles. </a:t>
            </a:r>
          </a:p>
          <a:p>
            <a:r>
              <a:rPr lang="en-US" sz="3600" dirty="0"/>
              <a:t>The Bible calls them "stumbling blocks" (Romans 14:13;  Matthew 18:6). </a:t>
            </a:r>
          </a:p>
          <a:p>
            <a:r>
              <a:rPr lang="en-US" sz="3600" dirty="0"/>
              <a:t>A good navigator will, wherever possible,   look ahead and identify these sources of stumbling. </a:t>
            </a:r>
          </a:p>
          <a:p>
            <a:r>
              <a:rPr lang="en-US" sz="3600" dirty="0"/>
              <a:t>To be forewarned is to be forearmed (prepared).</a:t>
            </a:r>
          </a:p>
        </p:txBody>
      </p:sp>
    </p:spTree>
    <p:extLst>
      <p:ext uri="{BB962C8B-B14F-4D97-AF65-F5344CB8AC3E}">
        <p14:creationId xmlns:p14="http://schemas.microsoft.com/office/powerpoint/2010/main" val="32047559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Navigator Makes Course Corrections:</a:t>
            </a:r>
          </a:p>
        </p:txBody>
      </p:sp>
      <p:sp>
        <p:nvSpPr>
          <p:cNvPr id="3" name="Content Placeholder 2"/>
          <p:cNvSpPr>
            <a:spLocks noGrp="1"/>
          </p:cNvSpPr>
          <p:nvPr>
            <p:ph idx="1"/>
          </p:nvPr>
        </p:nvSpPr>
        <p:spPr>
          <a:xfrm>
            <a:off x="1524000" y="1219200"/>
            <a:ext cx="9144000" cy="5562600"/>
          </a:xfrm>
        </p:spPr>
        <p:txBody>
          <a:bodyPr>
            <a:normAutofit/>
          </a:bodyPr>
          <a:lstStyle/>
          <a:p>
            <a:r>
              <a:rPr lang="en-US" dirty="0"/>
              <a:t>Once having identified the obstacles you have to </a:t>
            </a:r>
            <a:r>
              <a:rPr lang="en-US"/>
              <a:t>figure a way </a:t>
            </a:r>
            <a:r>
              <a:rPr lang="en-US" dirty="0"/>
              <a:t>around, over, or under the problem. </a:t>
            </a:r>
          </a:p>
          <a:p>
            <a:r>
              <a:rPr lang="en-US" dirty="0"/>
              <a:t>A good navigator possesses something many others do not -- experience. </a:t>
            </a:r>
          </a:p>
          <a:p>
            <a:r>
              <a:rPr lang="en-US" dirty="0"/>
              <a:t>Having experience and a certain level of spiritual maturity usually qualifies one to help others through their problems...</a:t>
            </a:r>
          </a:p>
          <a:p>
            <a:r>
              <a:rPr lang="en-US" dirty="0"/>
              <a:t>This is why we should be ready to help the weak (Romans 15:1-7).</a:t>
            </a:r>
          </a:p>
        </p:txBody>
      </p:sp>
    </p:spTree>
    <p:extLst>
      <p:ext uri="{BB962C8B-B14F-4D97-AF65-F5344CB8AC3E}">
        <p14:creationId xmlns:p14="http://schemas.microsoft.com/office/powerpoint/2010/main" val="34414872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274638"/>
            <a:ext cx="11158888" cy="1143000"/>
          </a:xfrm>
        </p:spPr>
        <p:txBody>
          <a:bodyPr/>
          <a:lstStyle/>
          <a:p>
            <a:r>
              <a:rPr lang="en-US" dirty="0"/>
              <a:t>A Navigator Stays With People:</a:t>
            </a:r>
          </a:p>
        </p:txBody>
      </p:sp>
      <p:sp>
        <p:nvSpPr>
          <p:cNvPr id="3" name="Content Placeholder 2"/>
          <p:cNvSpPr>
            <a:spLocks noGrp="1"/>
          </p:cNvSpPr>
          <p:nvPr>
            <p:ph idx="1"/>
          </p:nvPr>
        </p:nvSpPr>
        <p:spPr>
          <a:xfrm>
            <a:off x="1524000" y="1524000"/>
            <a:ext cx="9144000" cy="5181600"/>
          </a:xfrm>
        </p:spPr>
        <p:txBody>
          <a:bodyPr>
            <a:normAutofit/>
          </a:bodyPr>
          <a:lstStyle/>
          <a:p>
            <a:r>
              <a:rPr lang="en-US" sz="3600" dirty="0"/>
              <a:t>You wouldn't expect a navigator to "jump ship" just as you were facing a crisis. </a:t>
            </a:r>
          </a:p>
          <a:p>
            <a:r>
              <a:rPr lang="en-US" sz="3600" dirty="0"/>
              <a:t>In times of trouble is when you need a navigator the most. </a:t>
            </a:r>
          </a:p>
          <a:p>
            <a:r>
              <a:rPr lang="en-US" sz="3600" dirty="0"/>
              <a:t>So, a good navigator is going to be with you "through thick and thin." </a:t>
            </a:r>
          </a:p>
          <a:p>
            <a:r>
              <a:rPr lang="en-US" sz="3600" dirty="0"/>
              <a:t>He's not going to abandon you in the hour     of trial.</a:t>
            </a:r>
          </a:p>
        </p:txBody>
      </p:sp>
    </p:spTree>
    <p:extLst>
      <p:ext uri="{BB962C8B-B14F-4D97-AF65-F5344CB8AC3E}">
        <p14:creationId xmlns:p14="http://schemas.microsoft.com/office/powerpoint/2010/main" val="2477833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1"/>
            <a:ext cx="8686800" cy="2667001"/>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a:t> </a:t>
            </a:r>
            <a:r>
              <a:rPr lang="en-US" sz="7200" dirty="0"/>
              <a:t>"THE NEED FOR VISION"</a:t>
            </a:r>
            <a:endParaRPr lang="en-US" dirty="0"/>
          </a:p>
        </p:txBody>
      </p:sp>
      <p:sp>
        <p:nvSpPr>
          <p:cNvPr id="3" name="Subtitle 2"/>
          <p:cNvSpPr>
            <a:spLocks noGrp="1"/>
          </p:cNvSpPr>
          <p:nvPr>
            <p:ph type="subTitle" idx="1"/>
          </p:nvPr>
        </p:nvSpPr>
        <p:spPr>
          <a:xfrm>
            <a:off x="1476463" y="3048002"/>
            <a:ext cx="9185944" cy="3276600"/>
          </a:xfrm>
        </p:spPr>
        <p:txBody>
          <a:bodyPr>
            <a:noAutofit/>
          </a:bodyPr>
          <a:lstStyle/>
          <a:p>
            <a:r>
              <a:rPr lang="en-US" sz="4000" dirty="0">
                <a:solidFill>
                  <a:schemeClr val="tx1"/>
                </a:solidFill>
              </a:rPr>
              <a:t>Any successful endeavor requires a vision...</a:t>
            </a:r>
          </a:p>
          <a:p>
            <a:r>
              <a:rPr lang="en-US" sz="4000" b="1" dirty="0">
                <a:solidFill>
                  <a:schemeClr val="tx1"/>
                </a:solidFill>
              </a:rPr>
              <a:t>Proverbs 29:18 “Where there is no vision, the people are unrestrained..”</a:t>
            </a:r>
          </a:p>
        </p:txBody>
      </p:sp>
    </p:spTree>
    <p:extLst>
      <p:ext uri="{BB962C8B-B14F-4D97-AF65-F5344CB8AC3E}">
        <p14:creationId xmlns:p14="http://schemas.microsoft.com/office/powerpoint/2010/main" val="6521259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4CB75-FC01-F250-8A8F-03C5B5901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
        <p:nvSpPr>
          <p:cNvPr id="3" name="Rectangle 2">
            <a:extLst>
              <a:ext uri="{FF2B5EF4-FFF2-40B4-BE49-F238E27FC236}">
                <a16:creationId xmlns:a16="http://schemas.microsoft.com/office/drawing/2014/main" id="{663C35D0-0A91-631B-9FD5-DBDE8B267738}"/>
              </a:ext>
            </a:extLst>
          </p:cNvPr>
          <p:cNvSpPr/>
          <p:nvPr/>
        </p:nvSpPr>
        <p:spPr>
          <a:xfrm>
            <a:off x="0" y="96253"/>
            <a:ext cx="12192000"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Jokerman" panose="04090605060D06020702" pitchFamily="82" charset="0"/>
              </a:rPr>
              <a:t>CHRISTIAN VISIONQUEST</a:t>
            </a:r>
          </a:p>
        </p:txBody>
      </p:sp>
    </p:spTree>
    <p:extLst>
      <p:ext uri="{BB962C8B-B14F-4D97-AF65-F5344CB8AC3E}">
        <p14:creationId xmlns:p14="http://schemas.microsoft.com/office/powerpoint/2010/main" val="11589363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A53B5-26DD-596F-4FCB-A135613613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8186409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2D8F11-8CCF-5D63-A921-BE0C2AE86EBE}"/>
              </a:ext>
            </a:extLst>
          </p:cNvPr>
          <p:cNvSpPr txBox="1"/>
          <p:nvPr/>
        </p:nvSpPr>
        <p:spPr>
          <a:xfrm>
            <a:off x="635267" y="1097280"/>
            <a:ext cx="11174932" cy="4834400"/>
          </a:xfrm>
          <a:prstGeom prst="rect">
            <a:avLst/>
          </a:prstGeom>
          <a:noFill/>
        </p:spPr>
        <p:txBody>
          <a:bodyPr wrap="square">
            <a:spAutoFit/>
          </a:bodyPr>
          <a:lstStyle/>
          <a:p>
            <a:pPr marL="0" marR="0">
              <a:lnSpc>
                <a:spcPct val="107000"/>
              </a:lnSpc>
              <a:spcBef>
                <a:spcPts val="0"/>
              </a:spcBef>
              <a:spcAft>
                <a:spcPts val="800"/>
              </a:spcAft>
            </a:pPr>
            <a:r>
              <a:rPr lang="en-US" sz="4800" dirty="0">
                <a:solidFill>
                  <a:srgbClr val="C00000"/>
                </a:solidFill>
                <a:effectLst/>
                <a:latin typeface="Colonna MT" panose="04020805060202030203" pitchFamily="82" charset="0"/>
                <a:ea typeface="Times New Roman" panose="02020603050405020304" pitchFamily="18" charset="0"/>
                <a:cs typeface="Times New Roman" panose="02020603050405020304" pitchFamily="18" charset="0"/>
              </a:rPr>
              <a:t>“If we really want to live a flourishing life, we need to become vision-focused and put our goals into the context of that vision.     If we’re the craftsmen of our lives, think    of goals as a tool and your life’s vision as  the blueprint.” </a:t>
            </a:r>
            <a:r>
              <a:rPr lang="en-US" sz="4000" dirty="0">
                <a:solidFill>
                  <a:srgbClr val="C00000"/>
                </a:solidFill>
                <a:effectLst/>
                <a:latin typeface="Colonna MT" panose="04020805060202030203" pitchFamily="82" charset="0"/>
                <a:ea typeface="Times New Roman" panose="02020603050405020304" pitchFamily="18" charset="0"/>
                <a:cs typeface="Times New Roman" panose="02020603050405020304" pitchFamily="18" charset="0"/>
              </a:rPr>
              <a:t>–  </a:t>
            </a:r>
            <a:r>
              <a:rPr lang="en-US" sz="4000" u="sng" dirty="0">
                <a:solidFill>
                  <a:srgbClr val="C00000"/>
                </a:solidFill>
                <a:effectLst/>
                <a:latin typeface="Colonna MT" panose="04020805060202030203" pitchFamily="82" charset="0"/>
                <a:ea typeface="Times New Roman" panose="02020603050405020304" pitchFamily="18" charset="0"/>
                <a:cs typeface="Times New Roman" panose="02020603050405020304" pitchFamily="18" charset="0"/>
              </a:rPr>
              <a:t>Vision Over Goals</a:t>
            </a:r>
            <a:endParaRPr lang="en-US" sz="4000" u="sng" dirty="0">
              <a:effectLst/>
              <a:latin typeface="Colonna MT" panose="04020805060202030203"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4430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24000" y="1066800"/>
            <a:ext cx="9144000" cy="5638800"/>
          </a:xfrm>
        </p:spPr>
        <p:txBody>
          <a:bodyPr>
            <a:normAutofit lnSpcReduction="10000"/>
          </a:bodyPr>
          <a:lstStyle/>
          <a:p>
            <a:r>
              <a:rPr lang="en-US" dirty="0"/>
              <a:t>In this text, Jesus mentions several ailments that have afflicted many throughout time — heart, hearing and vision problems. </a:t>
            </a:r>
          </a:p>
          <a:p>
            <a:r>
              <a:rPr lang="en-US" dirty="0"/>
              <a:t>The ailments mentioned here are not the physical type many seek a cure for by going to a medical doctor. </a:t>
            </a:r>
          </a:p>
          <a:p>
            <a:r>
              <a:rPr lang="en-US" dirty="0"/>
              <a:t>The ailments Jesus mentions in this passage are spiritual ailments, which only obedience to the Word of God can cure! </a:t>
            </a:r>
          </a:p>
          <a:p>
            <a:r>
              <a:rPr lang="en-US" dirty="0"/>
              <a:t>The particular ailment that we will center our attention on in this lesson is </a:t>
            </a:r>
            <a:r>
              <a:rPr lang="en-US" b="1" i="1" dirty="0"/>
              <a:t>spiritual blindness!</a:t>
            </a:r>
            <a:endParaRPr lang="en-US" dirty="0"/>
          </a:p>
          <a:p>
            <a:endParaRPr lang="en-US" dirty="0"/>
          </a:p>
        </p:txBody>
      </p:sp>
    </p:spTree>
    <p:extLst>
      <p:ext uri="{BB962C8B-B14F-4D97-AF65-F5344CB8AC3E}">
        <p14:creationId xmlns:p14="http://schemas.microsoft.com/office/powerpoint/2010/main" val="899887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7149"/>
            <a:ext cx="10972800" cy="1038687"/>
          </a:xfrm>
        </p:spPr>
        <p:txBody>
          <a:bodyPr/>
          <a:lstStyle/>
          <a:p>
            <a:r>
              <a:rPr lang="en-US" b="1" u="sng" dirty="0"/>
              <a:t>INTRODUCTION</a:t>
            </a:r>
            <a:endParaRPr lang="en-US" dirty="0"/>
          </a:p>
        </p:txBody>
      </p:sp>
      <p:sp>
        <p:nvSpPr>
          <p:cNvPr id="3" name="Content Placeholder 2"/>
          <p:cNvSpPr>
            <a:spLocks noGrp="1"/>
          </p:cNvSpPr>
          <p:nvPr>
            <p:ph idx="1"/>
          </p:nvPr>
        </p:nvSpPr>
        <p:spPr>
          <a:xfrm>
            <a:off x="1003177" y="1855432"/>
            <a:ext cx="10662082" cy="4773967"/>
          </a:xfrm>
        </p:spPr>
        <p:txBody>
          <a:bodyPr>
            <a:normAutofit/>
          </a:bodyPr>
          <a:lstStyle/>
          <a:p>
            <a:r>
              <a:rPr lang="en-US" dirty="0"/>
              <a:t>The word </a:t>
            </a:r>
            <a:r>
              <a:rPr lang="en-US" b="1" dirty="0"/>
              <a:t>"vision"</a:t>
            </a:r>
            <a:r>
              <a:rPr lang="en-US" dirty="0"/>
              <a:t>:       </a:t>
            </a:r>
          </a:p>
          <a:p>
            <a:r>
              <a:rPr lang="en-US" dirty="0"/>
              <a:t>Literally means the ability to see things that are visible       </a:t>
            </a:r>
          </a:p>
          <a:p>
            <a:r>
              <a:rPr lang="en-US" dirty="0"/>
              <a:t>But it is also used to mean the ability to see other things          </a:t>
            </a:r>
          </a:p>
          <a:p>
            <a:r>
              <a:rPr lang="en-US" b="1" dirty="0"/>
              <a:t>"unusual competence in discernment or perception;  intelligent foresight"</a:t>
            </a:r>
            <a:r>
              <a:rPr lang="en-US" dirty="0"/>
              <a:t> (American Heritage Dictionary)         </a:t>
            </a:r>
          </a:p>
        </p:txBody>
      </p:sp>
    </p:spTree>
    <p:extLst>
      <p:ext uri="{BB962C8B-B14F-4D97-AF65-F5344CB8AC3E}">
        <p14:creationId xmlns:p14="http://schemas.microsoft.com/office/powerpoint/2010/main" val="17237218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INTRODUCTION</a:t>
            </a:r>
            <a:endParaRPr lang="en-US" dirty="0"/>
          </a:p>
        </p:txBody>
      </p:sp>
      <p:sp>
        <p:nvSpPr>
          <p:cNvPr id="3" name="Content Placeholder 2"/>
          <p:cNvSpPr>
            <a:spLocks noGrp="1"/>
          </p:cNvSpPr>
          <p:nvPr>
            <p:ph idx="1"/>
          </p:nvPr>
        </p:nvSpPr>
        <p:spPr>
          <a:xfrm>
            <a:off x="1524000" y="1500326"/>
            <a:ext cx="9144000" cy="5052874"/>
          </a:xfrm>
        </p:spPr>
        <p:txBody>
          <a:bodyPr>
            <a:normAutofit/>
          </a:bodyPr>
          <a:lstStyle/>
          <a:p>
            <a:r>
              <a:rPr lang="en-US" b="1" dirty="0"/>
              <a:t>"Vision is the art of seeing things invisible"</a:t>
            </a:r>
            <a:r>
              <a:rPr lang="en-US" dirty="0"/>
              <a:t> (Jonathan Swift)    </a:t>
            </a:r>
          </a:p>
          <a:p>
            <a:r>
              <a:rPr lang="en-US" dirty="0"/>
              <a:t>Such ventures as business or politics require     </a:t>
            </a:r>
            <a:r>
              <a:rPr lang="en-US" b="1" dirty="0"/>
              <a:t>"men of vision" </a:t>
            </a:r>
            <a:r>
              <a:rPr lang="en-US" dirty="0"/>
              <a:t>      </a:t>
            </a:r>
          </a:p>
          <a:p>
            <a:r>
              <a:rPr lang="en-US" dirty="0"/>
              <a:t>Companies require CEOs with vision, countries require leaders with vision       </a:t>
            </a:r>
          </a:p>
          <a:p>
            <a:r>
              <a:rPr lang="en-US" dirty="0"/>
              <a:t>Without the ability to visualize worthy goals and how these can be realized, very little of importance is achieved </a:t>
            </a:r>
          </a:p>
        </p:txBody>
      </p:sp>
    </p:spTree>
    <p:extLst>
      <p:ext uri="{BB962C8B-B14F-4D97-AF65-F5344CB8AC3E}">
        <p14:creationId xmlns:p14="http://schemas.microsoft.com/office/powerpoint/2010/main" val="9158045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1436"/>
            <a:ext cx="10972800" cy="1083077"/>
          </a:xfrm>
        </p:spPr>
        <p:txBody>
          <a:bodyPr/>
          <a:lstStyle/>
          <a:p>
            <a:r>
              <a:rPr lang="en-US" b="1" u="sng" dirty="0"/>
              <a:t>The Need For Vision</a:t>
            </a:r>
            <a:endParaRPr lang="en-US" dirty="0"/>
          </a:p>
        </p:txBody>
      </p:sp>
      <p:sp>
        <p:nvSpPr>
          <p:cNvPr id="3" name="Content Placeholder 2"/>
          <p:cNvSpPr>
            <a:spLocks noGrp="1"/>
          </p:cNvSpPr>
          <p:nvPr>
            <p:ph idx="1"/>
          </p:nvPr>
        </p:nvSpPr>
        <p:spPr>
          <a:xfrm>
            <a:off x="1524000" y="1917576"/>
            <a:ext cx="9144000" cy="4788023"/>
          </a:xfrm>
        </p:spPr>
        <p:txBody>
          <a:bodyPr>
            <a:normAutofit/>
          </a:bodyPr>
          <a:lstStyle/>
          <a:p>
            <a:r>
              <a:rPr lang="en-US" dirty="0"/>
              <a:t>In the Lord's work, we desperately need an elevated vision of what it is all about...    </a:t>
            </a:r>
          </a:p>
          <a:p>
            <a:r>
              <a:rPr lang="en-US" dirty="0"/>
              <a:t>We need greater </a:t>
            </a:r>
            <a:r>
              <a:rPr lang="en-US" b="1" dirty="0"/>
              <a:t>goals</a:t>
            </a:r>
            <a:r>
              <a:rPr lang="en-US" dirty="0"/>
              <a:t> (what can be done) and greater </a:t>
            </a:r>
            <a:r>
              <a:rPr lang="en-US" b="1" dirty="0"/>
              <a:t>objectives </a:t>
            </a:r>
            <a:r>
              <a:rPr lang="en-US" dirty="0"/>
              <a:t>(how it can be done)    </a:t>
            </a:r>
          </a:p>
          <a:p>
            <a:r>
              <a:rPr lang="en-US" dirty="0"/>
              <a:t>Jesus certainly had a great vision:</a:t>
            </a:r>
            <a:r>
              <a:rPr lang="en-US" b="1" dirty="0"/>
              <a:t> saving of souls!</a:t>
            </a:r>
            <a:r>
              <a:rPr lang="en-US" dirty="0"/>
              <a:t>   – cf. </a:t>
            </a:r>
            <a:r>
              <a:rPr lang="en-US" b="1" dirty="0"/>
              <a:t>Matthew 9:36-38; John 4:35 </a:t>
            </a:r>
            <a:r>
              <a:rPr lang="en-US" dirty="0"/>
              <a:t>  </a:t>
            </a:r>
          </a:p>
          <a:p>
            <a:endParaRPr lang="en-US" dirty="0"/>
          </a:p>
        </p:txBody>
      </p:sp>
    </p:spTree>
    <p:extLst>
      <p:ext uri="{BB962C8B-B14F-4D97-AF65-F5344CB8AC3E}">
        <p14:creationId xmlns:p14="http://schemas.microsoft.com/office/powerpoint/2010/main" val="5984426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Need For Vision</a:t>
            </a:r>
            <a:endParaRPr lang="en-US" dirty="0"/>
          </a:p>
        </p:txBody>
      </p:sp>
      <p:sp>
        <p:nvSpPr>
          <p:cNvPr id="3" name="Content Placeholder 2"/>
          <p:cNvSpPr>
            <a:spLocks noGrp="1"/>
          </p:cNvSpPr>
          <p:nvPr>
            <p:ph idx="1"/>
          </p:nvPr>
        </p:nvSpPr>
        <p:spPr>
          <a:xfrm>
            <a:off x="1600200" y="1600200"/>
            <a:ext cx="8991600" cy="4953000"/>
          </a:xfrm>
        </p:spPr>
        <p:txBody>
          <a:bodyPr/>
          <a:lstStyle/>
          <a:p>
            <a:r>
              <a:rPr lang="en-US" dirty="0"/>
              <a:t>We need to have visions that are worthy of the "King of kings and Lord of lords" </a:t>
            </a:r>
          </a:p>
          <a:p>
            <a:r>
              <a:rPr lang="en-US" dirty="0"/>
              <a:t>What can help us to elevate and enlarge our vision in the Lord's work? </a:t>
            </a:r>
          </a:p>
          <a:p>
            <a:r>
              <a:rPr lang="en-US" dirty="0"/>
              <a:t>Let's first notice how an inadequate vision can actually stifle our work...</a:t>
            </a:r>
          </a:p>
          <a:p>
            <a:endParaRPr lang="en-US" dirty="0"/>
          </a:p>
        </p:txBody>
      </p:sp>
    </p:spTree>
    <p:extLst>
      <p:ext uri="{BB962C8B-B14F-4D97-AF65-F5344CB8AC3E}">
        <p14:creationId xmlns:p14="http://schemas.microsoft.com/office/powerpoint/2010/main" val="20821033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2762"/>
            <a:ext cx="10972800" cy="1251284"/>
          </a:xfrm>
        </p:spPr>
        <p:txBody>
          <a:bodyPr>
            <a:normAutofit/>
          </a:bodyPr>
          <a:lstStyle/>
          <a:p>
            <a:r>
              <a:rPr lang="en-US" b="1" u="sng" dirty="0"/>
              <a:t>The Need For Proper Vision</a:t>
            </a:r>
            <a:endParaRPr lang="en-US" dirty="0"/>
          </a:p>
        </p:txBody>
      </p:sp>
      <p:sp>
        <p:nvSpPr>
          <p:cNvPr id="3" name="Content Placeholder 2"/>
          <p:cNvSpPr>
            <a:spLocks noGrp="1"/>
          </p:cNvSpPr>
          <p:nvPr>
            <p:ph idx="1"/>
          </p:nvPr>
        </p:nvSpPr>
        <p:spPr>
          <a:xfrm>
            <a:off x="1597794" y="2156059"/>
            <a:ext cx="9070206" cy="4549540"/>
          </a:xfrm>
        </p:spPr>
        <p:txBody>
          <a:bodyPr>
            <a:normAutofit/>
          </a:bodyPr>
          <a:lstStyle/>
          <a:p>
            <a:r>
              <a:rPr lang="en-US" sz="3600" dirty="0"/>
              <a:t>Not all "vision" is good...    </a:t>
            </a:r>
          </a:p>
          <a:p>
            <a:r>
              <a:rPr lang="en-US" dirty="0"/>
              <a:t>Some have </a:t>
            </a:r>
            <a:r>
              <a:rPr lang="en-US" b="1" dirty="0"/>
              <a:t>"tunnel vision"</a:t>
            </a:r>
            <a:r>
              <a:rPr lang="en-US" dirty="0"/>
              <a:t> - focusing on small and often insignificant problems in the church    </a:t>
            </a:r>
          </a:p>
          <a:p>
            <a:r>
              <a:rPr lang="en-US" dirty="0"/>
              <a:t>Some have </a:t>
            </a:r>
            <a:r>
              <a:rPr lang="en-US" b="1" dirty="0"/>
              <a:t>"visions of despair"</a:t>
            </a:r>
            <a:r>
              <a:rPr lang="en-US" dirty="0"/>
              <a:t> - seeing only the negative, never  the positive </a:t>
            </a:r>
          </a:p>
        </p:txBody>
      </p:sp>
    </p:spTree>
    <p:extLst>
      <p:ext uri="{BB962C8B-B14F-4D97-AF65-F5344CB8AC3E}">
        <p14:creationId xmlns:p14="http://schemas.microsoft.com/office/powerpoint/2010/main" val="3678110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411549" y="1600200"/>
            <a:ext cx="9854214" cy="5105400"/>
          </a:xfrm>
        </p:spPr>
        <p:txBody>
          <a:bodyPr>
            <a:normAutofit/>
          </a:bodyPr>
          <a:lstStyle/>
          <a:p>
            <a:r>
              <a:rPr lang="en-US" dirty="0"/>
              <a:t> </a:t>
            </a:r>
            <a:r>
              <a:rPr lang="en-US" b="1" dirty="0"/>
              <a:t>AN ILLUSTRATION OF AN INADEQUATE VISION... </a:t>
            </a:r>
            <a:r>
              <a:rPr lang="en-US" dirty="0"/>
              <a:t>      </a:t>
            </a:r>
          </a:p>
          <a:p>
            <a:r>
              <a:rPr lang="en-US" dirty="0"/>
              <a:t>Suppose a man is driven by the "vision" of "making as much money as possible"       </a:t>
            </a:r>
          </a:p>
          <a:p>
            <a:r>
              <a:rPr lang="en-US" dirty="0"/>
              <a:t>Two things may keep him from making as much money as he should          </a:t>
            </a:r>
          </a:p>
          <a:p>
            <a:r>
              <a:rPr lang="en-US" dirty="0"/>
              <a:t>He may be limited in his idea of what is "a lot of money”</a:t>
            </a:r>
          </a:p>
          <a:p>
            <a:r>
              <a:rPr lang="en-US" dirty="0"/>
              <a:t>He may never make any specific plans other than have the  vague notion of "making as much as possible"       </a:t>
            </a:r>
          </a:p>
        </p:txBody>
      </p:sp>
    </p:spTree>
    <p:extLst>
      <p:ext uri="{BB962C8B-B14F-4D97-AF65-F5344CB8AC3E}">
        <p14:creationId xmlns:p14="http://schemas.microsoft.com/office/powerpoint/2010/main" val="23677640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800"/>
            <a:ext cx="10972800" cy="1097280"/>
          </a:xfrm>
        </p:spPr>
        <p:txBody>
          <a:bodyPr>
            <a:normAutofit/>
          </a:bodyPr>
          <a:lstStyle/>
          <a:p>
            <a:r>
              <a:rPr lang="en-US" b="1" u="sng" dirty="0"/>
              <a:t>TWO WAYS OUR VISION CAN BE INADEQUATE</a:t>
            </a:r>
            <a:endParaRPr lang="en-US" dirty="0"/>
          </a:p>
        </p:txBody>
      </p:sp>
      <p:sp>
        <p:nvSpPr>
          <p:cNvPr id="3" name="Content Placeholder 2"/>
          <p:cNvSpPr>
            <a:spLocks noGrp="1"/>
          </p:cNvSpPr>
          <p:nvPr>
            <p:ph idx="1"/>
          </p:nvPr>
        </p:nvSpPr>
        <p:spPr>
          <a:xfrm>
            <a:off x="1524000" y="2194560"/>
            <a:ext cx="9067800" cy="4358640"/>
          </a:xfrm>
        </p:spPr>
        <p:txBody>
          <a:bodyPr/>
          <a:lstStyle/>
          <a:p>
            <a:r>
              <a:rPr lang="en-US" dirty="0"/>
              <a:t>His problem?  </a:t>
            </a:r>
          </a:p>
          <a:p>
            <a:r>
              <a:rPr lang="en-US" sz="3600" dirty="0"/>
              <a:t>His vision:          </a:t>
            </a:r>
          </a:p>
          <a:p>
            <a:r>
              <a:rPr lang="en-US" dirty="0"/>
              <a:t>May be too small concerning what can be done</a:t>
            </a:r>
          </a:p>
          <a:p>
            <a:r>
              <a:rPr lang="en-US" dirty="0"/>
              <a:t>May be too general without any plan for what he can be doing now to make his vision a reality   </a:t>
            </a:r>
          </a:p>
          <a:p>
            <a:endParaRPr lang="en-US" dirty="0"/>
          </a:p>
        </p:txBody>
      </p:sp>
    </p:spTree>
    <p:extLst>
      <p:ext uri="{BB962C8B-B14F-4D97-AF65-F5344CB8AC3E}">
        <p14:creationId xmlns:p14="http://schemas.microsoft.com/office/powerpoint/2010/main" val="30740443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524000" y="1600200"/>
            <a:ext cx="9144000" cy="5105400"/>
          </a:xfrm>
        </p:spPr>
        <p:txBody>
          <a:bodyPr>
            <a:normAutofit lnSpcReduction="10000"/>
          </a:bodyPr>
          <a:lstStyle/>
          <a:p>
            <a:r>
              <a:rPr lang="en-US" b="1" dirty="0"/>
              <a:t>OUR VISION OF THE LORD'S WORK MAY LIKEWISE BE INADEQUATE... </a:t>
            </a:r>
            <a:r>
              <a:rPr lang="en-US" dirty="0"/>
              <a:t>      </a:t>
            </a:r>
          </a:p>
          <a:p>
            <a:r>
              <a:rPr lang="en-US" dirty="0"/>
              <a:t>We may have the vision of "teaching as many people the gospel as possible"       </a:t>
            </a:r>
          </a:p>
          <a:p>
            <a:r>
              <a:rPr lang="en-US" dirty="0"/>
              <a:t>A noble vision on the surface, but we might be afflicted by the same shortcomings:          </a:t>
            </a:r>
          </a:p>
          <a:p>
            <a:r>
              <a:rPr lang="en-US" dirty="0"/>
              <a:t>We may be thinking too small concerning what can be done          </a:t>
            </a:r>
          </a:p>
          <a:p>
            <a:r>
              <a:rPr lang="en-US" dirty="0"/>
              <a:t>We may think too generally about what we should be doing   </a:t>
            </a:r>
          </a:p>
        </p:txBody>
      </p:sp>
    </p:spTree>
    <p:extLst>
      <p:ext uri="{BB962C8B-B14F-4D97-AF65-F5344CB8AC3E}">
        <p14:creationId xmlns:p14="http://schemas.microsoft.com/office/powerpoint/2010/main" val="14245612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164657" y="1600200"/>
            <a:ext cx="9865895" cy="5029200"/>
          </a:xfrm>
        </p:spPr>
        <p:txBody>
          <a:bodyPr>
            <a:normAutofit/>
          </a:bodyPr>
          <a:lstStyle/>
          <a:p>
            <a:r>
              <a:rPr lang="en-US" b="1" dirty="0"/>
              <a:t>THE PROBLEM OF A VISION THAT’S TOO GENERAL . . . </a:t>
            </a:r>
            <a:r>
              <a:rPr lang="en-US" dirty="0"/>
              <a:t>No dream has ever been achieved except by someone who dared to flesh it out in terms of the specific details necessary to make the dream a reality       </a:t>
            </a:r>
          </a:p>
          <a:p>
            <a:r>
              <a:rPr lang="en-US" dirty="0"/>
              <a:t>For example, it is fine to plan:          </a:t>
            </a:r>
          </a:p>
          <a:p>
            <a:r>
              <a:rPr lang="en-US" dirty="0"/>
              <a:t>To go to heaven          </a:t>
            </a:r>
          </a:p>
          <a:p>
            <a:r>
              <a:rPr lang="en-US" dirty="0"/>
              <a:t>To serve the Lord faithfully          </a:t>
            </a:r>
          </a:p>
          <a:p>
            <a:r>
              <a:rPr lang="en-US" dirty="0"/>
              <a:t>To do the work of evangelism       </a:t>
            </a:r>
          </a:p>
        </p:txBody>
      </p:sp>
    </p:spTree>
    <p:extLst>
      <p:ext uri="{BB962C8B-B14F-4D97-AF65-F5344CB8AC3E}">
        <p14:creationId xmlns:p14="http://schemas.microsoft.com/office/powerpoint/2010/main" val="28852328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TWO WAYS OUR VISION CAN BE INADEQUATE</a:t>
            </a:r>
            <a:endParaRPr lang="en-US" dirty="0"/>
          </a:p>
        </p:txBody>
      </p:sp>
      <p:sp>
        <p:nvSpPr>
          <p:cNvPr id="3" name="Content Placeholder 2"/>
          <p:cNvSpPr>
            <a:spLocks noGrp="1"/>
          </p:cNvSpPr>
          <p:nvPr>
            <p:ph idx="1"/>
          </p:nvPr>
        </p:nvSpPr>
        <p:spPr>
          <a:xfrm>
            <a:off x="1524000" y="1600200"/>
            <a:ext cx="9067800" cy="5105400"/>
          </a:xfrm>
        </p:spPr>
        <p:txBody>
          <a:bodyPr>
            <a:normAutofit/>
          </a:bodyPr>
          <a:lstStyle/>
          <a:p>
            <a:r>
              <a:rPr lang="en-US" dirty="0"/>
              <a:t>But how do we do such things?          </a:t>
            </a:r>
          </a:p>
          <a:p>
            <a:r>
              <a:rPr lang="en-US" dirty="0"/>
              <a:t>By what means do we get those results?          </a:t>
            </a:r>
          </a:p>
          <a:p>
            <a:r>
              <a:rPr lang="en-US" dirty="0"/>
              <a:t>What specific, measurable actions will take us where we want to be?          </a:t>
            </a:r>
          </a:p>
          <a:p>
            <a:r>
              <a:rPr lang="en-US" dirty="0"/>
              <a:t>How much time, effort, and money will it take?       </a:t>
            </a:r>
          </a:p>
          <a:p>
            <a:r>
              <a:rPr lang="en-US" dirty="0"/>
              <a:t>We need to see our vision of the Lord's work in concrete terms of things we can actually do and plan specifically how much we are going to do!  </a:t>
            </a:r>
          </a:p>
        </p:txBody>
      </p:sp>
    </p:spTree>
    <p:extLst>
      <p:ext uri="{BB962C8B-B14F-4D97-AF65-F5344CB8AC3E}">
        <p14:creationId xmlns:p14="http://schemas.microsoft.com/office/powerpoint/2010/main" val="3722752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Blindness</a:t>
            </a:r>
          </a:p>
        </p:txBody>
      </p:sp>
      <p:sp>
        <p:nvSpPr>
          <p:cNvPr id="3" name="Content Placeholder 2"/>
          <p:cNvSpPr>
            <a:spLocks noGrp="1"/>
          </p:cNvSpPr>
          <p:nvPr>
            <p:ph idx="1"/>
          </p:nvPr>
        </p:nvSpPr>
        <p:spPr>
          <a:xfrm>
            <a:off x="1524000" y="1143000"/>
            <a:ext cx="9067800" cy="5562600"/>
          </a:xfrm>
        </p:spPr>
        <p:txBody>
          <a:bodyPr>
            <a:normAutofit fontScale="92500" lnSpcReduction="10000"/>
          </a:bodyPr>
          <a:lstStyle/>
          <a:p>
            <a:r>
              <a:rPr lang="en-US" dirty="0"/>
              <a:t>In Ephesians 4:17-19, the apostle Paul addressed this ailment, when he wrote, “</a:t>
            </a:r>
            <a:r>
              <a:rPr lang="en-US" b="1" i="1" dirty="0"/>
              <a:t>This I say therefore, and testify in the Lord, that ye henceforth walk not as other Gentiles walk, in the vanity of their mind, Having the understanding darkened, being alienated from the life of God through the ignorance that is in them, because of </a:t>
            </a:r>
            <a:r>
              <a:rPr lang="en-US" b="1" i="1" u="sng" dirty="0"/>
              <a:t>the blindness </a:t>
            </a:r>
            <a:r>
              <a:rPr lang="en-US" b="1" i="1" dirty="0"/>
              <a:t>of their heart: Who being past feeling have given themselves over unto lasciviousness, to work all uncleanness with greediness.”</a:t>
            </a:r>
            <a:r>
              <a:rPr lang="en-US" dirty="0"/>
              <a:t> </a:t>
            </a:r>
          </a:p>
          <a:p>
            <a:r>
              <a:rPr lang="en-US" dirty="0"/>
              <a:t>Here Paul warned the Ephesian brethren of the symptoms of this dreadful disease!</a:t>
            </a:r>
          </a:p>
          <a:p>
            <a:endParaRPr lang="en-US" dirty="0"/>
          </a:p>
        </p:txBody>
      </p:sp>
    </p:spTree>
    <p:extLst>
      <p:ext uri="{BB962C8B-B14F-4D97-AF65-F5344CB8AC3E}">
        <p14:creationId xmlns:p14="http://schemas.microsoft.com/office/powerpoint/2010/main" val="17487260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4517"/>
            <a:ext cx="10972800" cy="1087655"/>
          </a:xfrm>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434164" y="2165684"/>
            <a:ext cx="9317255" cy="4463716"/>
          </a:xfrm>
        </p:spPr>
        <p:txBody>
          <a:bodyPr>
            <a:normAutofit/>
          </a:bodyPr>
          <a:lstStyle/>
          <a:p>
            <a:r>
              <a:rPr lang="en-US" b="1" dirty="0"/>
              <a:t>THE PROBLEM OF A VISION THAT IS TOO LITTLE . . . </a:t>
            </a:r>
            <a:endParaRPr lang="en-US" dirty="0"/>
          </a:p>
          <a:p>
            <a:r>
              <a:rPr lang="en-US" dirty="0"/>
              <a:t>When we do think specifically about the Lord's work, we often fail to set our sights high enough          </a:t>
            </a:r>
          </a:p>
          <a:p>
            <a:r>
              <a:rPr lang="en-US" dirty="0"/>
              <a:t>Perhaps we are hindered by past experience             </a:t>
            </a:r>
          </a:p>
          <a:p>
            <a:r>
              <a:rPr lang="en-US" dirty="0"/>
              <a:t>Personal efforts of the past may not have born fruit</a:t>
            </a:r>
          </a:p>
        </p:txBody>
      </p:sp>
    </p:spTree>
    <p:extLst>
      <p:ext uri="{BB962C8B-B14F-4D97-AF65-F5344CB8AC3E}">
        <p14:creationId xmlns:p14="http://schemas.microsoft.com/office/powerpoint/2010/main" val="33521364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3768"/>
            <a:ext cx="10972800" cy="1183908"/>
          </a:xfrm>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174281" y="2030930"/>
            <a:ext cx="10327907" cy="4598469"/>
          </a:xfrm>
        </p:spPr>
        <p:txBody>
          <a:bodyPr/>
          <a:lstStyle/>
          <a:p>
            <a:r>
              <a:rPr lang="en-US" dirty="0"/>
              <a:t>Congregational efforts did not seem to go anywhere          </a:t>
            </a:r>
          </a:p>
          <a:p>
            <a:r>
              <a:rPr lang="en-US" dirty="0"/>
              <a:t>Perhaps we have been fed a steady diet of defeatism             </a:t>
            </a:r>
          </a:p>
          <a:p>
            <a:r>
              <a:rPr lang="en-US" dirty="0"/>
              <a:t>Told by others that people are not interested in spiritual matters anymore             </a:t>
            </a:r>
          </a:p>
          <a:p>
            <a:r>
              <a:rPr lang="en-US" dirty="0"/>
              <a:t>Telling ourselves that people are not interested      </a:t>
            </a:r>
          </a:p>
          <a:p>
            <a:endParaRPr lang="en-US" dirty="0"/>
          </a:p>
        </p:txBody>
      </p:sp>
    </p:spTree>
    <p:extLst>
      <p:ext uri="{BB962C8B-B14F-4D97-AF65-F5344CB8AC3E}">
        <p14:creationId xmlns:p14="http://schemas.microsoft.com/office/powerpoint/2010/main" val="14285762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524000" y="1600200"/>
            <a:ext cx="9067800" cy="5029200"/>
          </a:xfrm>
        </p:spPr>
        <p:txBody>
          <a:bodyPr>
            <a:normAutofit/>
          </a:bodyPr>
          <a:lstStyle/>
          <a:p>
            <a:r>
              <a:rPr lang="en-US" dirty="0"/>
              <a:t>With small visions, many churches and individuals seem content with:          </a:t>
            </a:r>
          </a:p>
          <a:p>
            <a:r>
              <a:rPr lang="en-US" dirty="0"/>
              <a:t>Just "keeping house for the Lord"          </a:t>
            </a:r>
          </a:p>
          <a:p>
            <a:r>
              <a:rPr lang="en-US" dirty="0"/>
              <a:t>Just an occasional conversion, usually involving our children or spouses</a:t>
            </a:r>
          </a:p>
          <a:p>
            <a:pPr marL="0" indent="0">
              <a:buNone/>
            </a:pPr>
            <a:r>
              <a:rPr lang="en-US" sz="800" dirty="0"/>
              <a:t>       </a:t>
            </a:r>
          </a:p>
          <a:p>
            <a:pPr marL="0" indent="0">
              <a:buNone/>
            </a:pPr>
            <a:r>
              <a:rPr lang="en-US" dirty="0"/>
              <a:t>    </a:t>
            </a:r>
            <a:r>
              <a:rPr lang="en-US" sz="3600" b="1" dirty="0"/>
              <a:t>Bottomline, </a:t>
            </a:r>
            <a:r>
              <a:rPr lang="en-US" sz="3600" dirty="0"/>
              <a:t>with the limited vision of many</a:t>
            </a:r>
          </a:p>
          <a:p>
            <a:pPr marL="0" indent="0">
              <a:buNone/>
            </a:pPr>
            <a:r>
              <a:rPr lang="en-US" sz="3600" dirty="0"/>
              <a:t>    churches, little is done &amp; little’s accomplished </a:t>
            </a:r>
          </a:p>
          <a:p>
            <a:endParaRPr lang="en-US" dirty="0"/>
          </a:p>
        </p:txBody>
      </p:sp>
    </p:spTree>
    <p:extLst>
      <p:ext uri="{BB962C8B-B14F-4D97-AF65-F5344CB8AC3E}">
        <p14:creationId xmlns:p14="http://schemas.microsoft.com/office/powerpoint/2010/main" val="27176426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TWO WAYS OUR VISION CAN BE INADEQUATE </a:t>
            </a:r>
            <a:r>
              <a:rPr lang="en-US" dirty="0"/>
              <a:t> </a:t>
            </a:r>
          </a:p>
        </p:txBody>
      </p:sp>
      <p:sp>
        <p:nvSpPr>
          <p:cNvPr id="3" name="Content Placeholder 2"/>
          <p:cNvSpPr>
            <a:spLocks noGrp="1"/>
          </p:cNvSpPr>
          <p:nvPr>
            <p:ph idx="1"/>
          </p:nvPr>
        </p:nvSpPr>
        <p:spPr>
          <a:xfrm>
            <a:off x="1524000" y="1600200"/>
            <a:ext cx="9144000" cy="5105400"/>
          </a:xfrm>
        </p:spPr>
        <p:txBody>
          <a:bodyPr/>
          <a:lstStyle/>
          <a:p>
            <a:r>
              <a:rPr lang="en-US" dirty="0"/>
              <a:t>I believe the Lord intends greater things for His church, especially for those servants with a willingness to work (cf. </a:t>
            </a:r>
            <a:r>
              <a:rPr lang="en-US" b="1" dirty="0"/>
              <a:t>Matthew 13:31-33; 1st Corinthians 16:8-9; Revelation 3:8</a:t>
            </a:r>
            <a:r>
              <a:rPr lang="en-US" dirty="0"/>
              <a:t>).  </a:t>
            </a:r>
          </a:p>
          <a:p>
            <a:r>
              <a:rPr lang="en-US" dirty="0"/>
              <a:t>What does a vision worthy of our Lord's work require?  </a:t>
            </a:r>
          </a:p>
          <a:p>
            <a:r>
              <a:rPr lang="en-US" dirty="0"/>
              <a:t>Perhaps the following thoughts might be a step in the right direction...</a:t>
            </a:r>
          </a:p>
          <a:p>
            <a:endParaRPr lang="en-US" dirty="0"/>
          </a:p>
        </p:txBody>
      </p:sp>
    </p:spTree>
    <p:extLst>
      <p:ext uri="{BB962C8B-B14F-4D97-AF65-F5344CB8AC3E}">
        <p14:creationId xmlns:p14="http://schemas.microsoft.com/office/powerpoint/2010/main" val="19665935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4142"/>
            <a:ext cx="10972800" cy="1501542"/>
          </a:xfrm>
        </p:spPr>
        <p:txBody>
          <a:bodyPr>
            <a:normAutofit/>
          </a:bodyPr>
          <a:lstStyle/>
          <a:p>
            <a:r>
              <a:rPr lang="en-US" sz="4800" b="1" u="sng" dirty="0"/>
              <a:t>WHAT OUR VISION NEEDS </a:t>
            </a:r>
            <a:r>
              <a:rPr lang="en-US" sz="4800" dirty="0"/>
              <a:t>  </a:t>
            </a:r>
          </a:p>
        </p:txBody>
      </p:sp>
      <p:sp>
        <p:nvSpPr>
          <p:cNvPr id="3" name="Content Placeholder 2"/>
          <p:cNvSpPr>
            <a:spLocks noGrp="1"/>
          </p:cNvSpPr>
          <p:nvPr>
            <p:ph idx="1"/>
          </p:nvPr>
        </p:nvSpPr>
        <p:spPr>
          <a:xfrm>
            <a:off x="1106904" y="2560320"/>
            <a:ext cx="10655167" cy="4069080"/>
          </a:xfrm>
        </p:spPr>
        <p:txBody>
          <a:bodyPr>
            <a:normAutofit/>
          </a:bodyPr>
          <a:lstStyle/>
          <a:p>
            <a:r>
              <a:rPr lang="en-US" sz="4000" b="1" dirty="0"/>
              <a:t>OUR VISION NEEDS TO BE GREAT  . . . </a:t>
            </a:r>
          </a:p>
          <a:p>
            <a:endParaRPr lang="en-US" sz="800" b="1" dirty="0"/>
          </a:p>
          <a:p>
            <a:r>
              <a:rPr lang="en-US" sz="4000" b="1" dirty="0"/>
              <a:t>OUR VISION NEEDS SPECIFIC ACTION-STEPS . . </a:t>
            </a:r>
            <a:r>
              <a:rPr lang="en-US" dirty="0"/>
              <a:t>    </a:t>
            </a:r>
          </a:p>
        </p:txBody>
      </p:sp>
    </p:spTree>
    <p:extLst>
      <p:ext uri="{BB962C8B-B14F-4D97-AF65-F5344CB8AC3E}">
        <p14:creationId xmlns:p14="http://schemas.microsoft.com/office/powerpoint/2010/main" val="1167463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627"/>
            <a:ext cx="10972800" cy="1504265"/>
          </a:xfrm>
        </p:spPr>
        <p:txBody>
          <a:bodyPr/>
          <a:lstStyle/>
          <a:p>
            <a:r>
              <a:rPr lang="en-US" b="1" u="sng" dirty="0"/>
              <a:t>WHAT OUR VISION NEEDS </a:t>
            </a:r>
            <a:r>
              <a:rPr lang="en-US" dirty="0"/>
              <a:t>  </a:t>
            </a:r>
          </a:p>
        </p:txBody>
      </p:sp>
      <p:sp>
        <p:nvSpPr>
          <p:cNvPr id="3" name="Content Placeholder 2"/>
          <p:cNvSpPr>
            <a:spLocks noGrp="1"/>
          </p:cNvSpPr>
          <p:nvPr>
            <p:ph idx="1"/>
          </p:nvPr>
        </p:nvSpPr>
        <p:spPr>
          <a:xfrm>
            <a:off x="1905802" y="1295400"/>
            <a:ext cx="9018872" cy="5486400"/>
          </a:xfrm>
        </p:spPr>
        <p:txBody>
          <a:bodyPr>
            <a:normAutofit lnSpcReduction="10000"/>
          </a:bodyPr>
          <a:lstStyle/>
          <a:p>
            <a:r>
              <a:rPr lang="en-US" b="1" dirty="0"/>
              <a:t>OUR VISION NEEDS FAITH... </a:t>
            </a:r>
            <a:r>
              <a:rPr lang="en-US" dirty="0"/>
              <a:t>      </a:t>
            </a:r>
          </a:p>
          <a:p>
            <a:r>
              <a:rPr lang="en-US" dirty="0"/>
              <a:t>Faith in the power of the gospel          </a:t>
            </a:r>
          </a:p>
          <a:p>
            <a:r>
              <a:rPr lang="en-US" dirty="0"/>
              <a:t>To save souls - </a:t>
            </a:r>
            <a:r>
              <a:rPr lang="en-US" b="1" dirty="0"/>
              <a:t>Romans 1:16-17 </a:t>
            </a:r>
            <a:r>
              <a:rPr lang="en-US" dirty="0"/>
              <a:t>         </a:t>
            </a:r>
          </a:p>
          <a:p>
            <a:r>
              <a:rPr lang="en-US" dirty="0"/>
              <a:t>To produce souls that have been born again – </a:t>
            </a:r>
            <a:br>
              <a:rPr lang="en-US" dirty="0"/>
            </a:br>
            <a:r>
              <a:rPr lang="en-US" b="1" dirty="0"/>
              <a:t>1 Peter 1:22-25 </a:t>
            </a:r>
            <a:r>
              <a:rPr lang="en-US" dirty="0"/>
              <a:t>      </a:t>
            </a:r>
          </a:p>
          <a:p>
            <a:r>
              <a:rPr lang="en-US" dirty="0"/>
              <a:t>Faith in the power of the Lord          </a:t>
            </a:r>
          </a:p>
          <a:p>
            <a:r>
              <a:rPr lang="en-US" dirty="0"/>
              <a:t>To open doors for His prepared servants – </a:t>
            </a:r>
            <a:br>
              <a:rPr lang="en-US" dirty="0"/>
            </a:br>
            <a:r>
              <a:rPr lang="en-US" b="1" dirty="0"/>
              <a:t>1 Corinthians 16:8-9; Revelation 3:8 </a:t>
            </a:r>
            <a:r>
              <a:rPr lang="en-US" dirty="0"/>
              <a:t>         </a:t>
            </a:r>
          </a:p>
          <a:p>
            <a:r>
              <a:rPr lang="en-US" dirty="0"/>
              <a:t>To empower His servants wanting to do His will - </a:t>
            </a:r>
            <a:r>
              <a:rPr lang="en-US" b="1" dirty="0"/>
              <a:t>Philippians 4:13;  Ephesians 3:16,20 </a:t>
            </a:r>
            <a:r>
              <a:rPr lang="en-US" dirty="0"/>
              <a:t>  </a:t>
            </a:r>
          </a:p>
        </p:txBody>
      </p:sp>
    </p:spTree>
    <p:extLst>
      <p:ext uri="{BB962C8B-B14F-4D97-AF65-F5344CB8AC3E}">
        <p14:creationId xmlns:p14="http://schemas.microsoft.com/office/powerpoint/2010/main" val="33230620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64657"/>
          </a:xfrm>
        </p:spPr>
        <p:txBody>
          <a:bodyPr/>
          <a:lstStyle/>
          <a:p>
            <a:r>
              <a:rPr lang="en-US" b="1" u="sng" dirty="0"/>
              <a:t>WHAT OUR VISION NEEDS </a:t>
            </a:r>
            <a:r>
              <a:rPr lang="en-US" dirty="0"/>
              <a:t>  </a:t>
            </a:r>
          </a:p>
        </p:txBody>
      </p:sp>
      <p:sp>
        <p:nvSpPr>
          <p:cNvPr id="3" name="Content Placeholder 2"/>
          <p:cNvSpPr>
            <a:spLocks noGrp="1"/>
          </p:cNvSpPr>
          <p:nvPr>
            <p:ph idx="1"/>
          </p:nvPr>
        </p:nvSpPr>
        <p:spPr>
          <a:xfrm>
            <a:off x="1713296" y="1371600"/>
            <a:ext cx="8954703" cy="5334000"/>
          </a:xfrm>
        </p:spPr>
        <p:txBody>
          <a:bodyPr>
            <a:normAutofit lnSpcReduction="10000"/>
          </a:bodyPr>
          <a:lstStyle/>
          <a:p>
            <a:r>
              <a:rPr lang="en-US" b="1" dirty="0"/>
              <a:t>OUR VISION NEEDS BOLDNESS... </a:t>
            </a:r>
            <a:r>
              <a:rPr lang="en-US" dirty="0"/>
              <a:t>      </a:t>
            </a:r>
          </a:p>
          <a:p>
            <a:r>
              <a:rPr lang="en-US" dirty="0"/>
              <a:t>A virtue displayed often by the early Christians - </a:t>
            </a:r>
            <a:r>
              <a:rPr lang="en-US" b="1" dirty="0"/>
              <a:t>Acts 4:13; 9:27; 13:46; 14:3; 19:8; 28:31 </a:t>
            </a:r>
            <a:r>
              <a:rPr lang="en-US" dirty="0"/>
              <a:t>      </a:t>
            </a:r>
          </a:p>
          <a:p>
            <a:r>
              <a:rPr lang="en-US" dirty="0"/>
              <a:t>For which they prayed and solicited prayers – </a:t>
            </a:r>
            <a:br>
              <a:rPr lang="en-US" dirty="0"/>
            </a:br>
            <a:r>
              <a:rPr lang="en-US" b="1" dirty="0"/>
              <a:t>Acts 4:29,30;  Ephesians 6:19-20 </a:t>
            </a:r>
            <a:r>
              <a:rPr lang="en-US" dirty="0"/>
              <a:t>      </a:t>
            </a:r>
          </a:p>
          <a:p>
            <a:r>
              <a:rPr lang="en-US" dirty="0"/>
              <a:t>A boldness based upon our hope in Christ – </a:t>
            </a:r>
            <a:br>
              <a:rPr lang="en-US" dirty="0"/>
            </a:br>
            <a:r>
              <a:rPr lang="en-US" b="1" dirty="0"/>
              <a:t>2 Corinthians 3:12 </a:t>
            </a:r>
            <a:r>
              <a:rPr lang="en-US" dirty="0"/>
              <a:t>      </a:t>
            </a:r>
          </a:p>
          <a:p>
            <a:r>
              <a:rPr lang="en-US" dirty="0"/>
              <a:t>To say what needs to be said, when it needs to be said, despite the circumstances – </a:t>
            </a:r>
            <a:br>
              <a:rPr lang="en-US" dirty="0"/>
            </a:br>
            <a:r>
              <a:rPr lang="en-US" b="1" dirty="0"/>
              <a:t>1 Thessalonians 2:2 </a:t>
            </a:r>
            <a:r>
              <a:rPr lang="en-US" dirty="0"/>
              <a:t>  </a:t>
            </a:r>
          </a:p>
        </p:txBody>
      </p:sp>
    </p:spTree>
    <p:extLst>
      <p:ext uri="{BB962C8B-B14F-4D97-AF65-F5344CB8AC3E}">
        <p14:creationId xmlns:p14="http://schemas.microsoft.com/office/powerpoint/2010/main" val="2555940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OUR VISION NEEDS</a:t>
            </a:r>
            <a:endParaRPr lang="en-US" dirty="0"/>
          </a:p>
        </p:txBody>
      </p:sp>
      <p:sp>
        <p:nvSpPr>
          <p:cNvPr id="3" name="Content Placeholder 2"/>
          <p:cNvSpPr>
            <a:spLocks noGrp="1"/>
          </p:cNvSpPr>
          <p:nvPr>
            <p:ph idx="1"/>
          </p:nvPr>
        </p:nvSpPr>
        <p:spPr>
          <a:xfrm>
            <a:off x="1482291" y="1722922"/>
            <a:ext cx="9185709" cy="4982678"/>
          </a:xfrm>
        </p:spPr>
        <p:txBody>
          <a:bodyPr/>
          <a:lstStyle/>
          <a:p>
            <a:r>
              <a:rPr lang="en-US" b="1" dirty="0"/>
              <a:t>OUR VISION NEEDS PERSISTENCE... </a:t>
            </a:r>
            <a:r>
              <a:rPr lang="en-US" dirty="0"/>
              <a:t>      </a:t>
            </a:r>
          </a:p>
          <a:p>
            <a:r>
              <a:rPr lang="en-US" dirty="0"/>
              <a:t>Not losing heart, for we shall reap in due time - </a:t>
            </a:r>
            <a:r>
              <a:rPr lang="en-US" b="1" dirty="0"/>
              <a:t>Galatians 6:9 </a:t>
            </a:r>
            <a:r>
              <a:rPr lang="en-US" dirty="0"/>
              <a:t>      </a:t>
            </a:r>
          </a:p>
          <a:p>
            <a:r>
              <a:rPr lang="en-US" dirty="0"/>
              <a:t>Always abounding, knowing that our labor is not in vain - </a:t>
            </a:r>
            <a:r>
              <a:rPr lang="en-US" b="1" dirty="0"/>
              <a:t>1 Corinthians 15:58 </a:t>
            </a:r>
            <a:r>
              <a:rPr lang="en-US" dirty="0"/>
              <a:t>      </a:t>
            </a:r>
          </a:p>
          <a:p>
            <a:r>
              <a:rPr lang="en-US" dirty="0"/>
              <a:t>Many visions are never realized because people give up too soon!</a:t>
            </a:r>
          </a:p>
          <a:p>
            <a:endParaRPr lang="en-US" dirty="0"/>
          </a:p>
        </p:txBody>
      </p:sp>
    </p:spTree>
    <p:extLst>
      <p:ext uri="{BB962C8B-B14F-4D97-AF65-F5344CB8AC3E}">
        <p14:creationId xmlns:p14="http://schemas.microsoft.com/office/powerpoint/2010/main" val="29044539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62D5C-E0E3-2CD0-232A-7BA9CDD8E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1EB816E-2F9C-CF49-DF2E-EBD76CDC016B}"/>
              </a:ext>
            </a:extLst>
          </p:cNvPr>
          <p:cNvSpPr/>
          <p:nvPr/>
        </p:nvSpPr>
        <p:spPr>
          <a:xfrm>
            <a:off x="1944302" y="4417996"/>
            <a:ext cx="4552751" cy="1569660"/>
          </a:xfrm>
          <a:prstGeom prst="rect">
            <a:avLst/>
          </a:prstGeom>
          <a:noFill/>
        </p:spPr>
        <p:txBody>
          <a:bodyPr wrap="square" lIns="91440" tIns="45720" rIns="91440" bIns="45720">
            <a:spAutoFit/>
          </a:bodyPr>
          <a:lstStyle/>
          <a:p>
            <a:pPr algn="ctr"/>
            <a:r>
              <a:rPr lang="en-U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The End</a:t>
            </a:r>
          </a:p>
        </p:txBody>
      </p:sp>
    </p:spTree>
    <p:extLst>
      <p:ext uri="{BB962C8B-B14F-4D97-AF65-F5344CB8AC3E}">
        <p14:creationId xmlns:p14="http://schemas.microsoft.com/office/powerpoint/2010/main" val="39682784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Blindness</a:t>
            </a:r>
          </a:p>
        </p:txBody>
      </p:sp>
      <p:sp>
        <p:nvSpPr>
          <p:cNvPr id="3" name="Content Placeholder 2"/>
          <p:cNvSpPr>
            <a:spLocks noGrp="1"/>
          </p:cNvSpPr>
          <p:nvPr>
            <p:ph idx="1"/>
          </p:nvPr>
        </p:nvSpPr>
        <p:spPr>
          <a:xfrm>
            <a:off x="1524000" y="1143000"/>
            <a:ext cx="9144000" cy="5562600"/>
          </a:xfrm>
        </p:spPr>
        <p:txBody>
          <a:bodyPr>
            <a:normAutofit lnSpcReduction="10000"/>
          </a:bodyPr>
          <a:lstStyle/>
          <a:p>
            <a:r>
              <a:rPr lang="en-US" dirty="0"/>
              <a:t>When Paul wrote to the Corinthians, he warned them of blindness as well, saying, “</a:t>
            </a:r>
            <a:r>
              <a:rPr lang="en-US" b="1" i="1" dirty="0"/>
              <a:t>But if our gospel be hid, it is hid to them that are lost: In whom the god of this world </a:t>
            </a:r>
            <a:r>
              <a:rPr lang="en-US" b="1" i="1" u="sng" dirty="0"/>
              <a:t>hath blinded </a:t>
            </a:r>
            <a:r>
              <a:rPr lang="en-US" b="1" i="1" dirty="0"/>
              <a:t>the minds of them which believe not, lest the light of the glorious gospel of Christ, who is the image of God, should shine unto them”</a:t>
            </a:r>
            <a:r>
              <a:rPr lang="en-US" dirty="0"/>
              <a:t> (2 Corinthians 4:3-4). </a:t>
            </a:r>
          </a:p>
          <a:p>
            <a:r>
              <a:rPr lang="en-US" dirty="0"/>
              <a:t>Here, he mentions those who were blinded by the “</a:t>
            </a:r>
            <a:r>
              <a:rPr lang="en-US" b="1" i="1" dirty="0"/>
              <a:t>god of this world”</a:t>
            </a:r>
            <a:r>
              <a:rPr lang="en-US" dirty="0"/>
              <a:t> — the Devil! </a:t>
            </a:r>
          </a:p>
          <a:p>
            <a:r>
              <a:rPr lang="en-US" dirty="0"/>
              <a:t>Hence, they were separated from God because they would not believe and obey the Truth of the Gospel! </a:t>
            </a:r>
          </a:p>
        </p:txBody>
      </p:sp>
    </p:spTree>
    <p:extLst>
      <p:ext uri="{BB962C8B-B14F-4D97-AF65-F5344CB8AC3E}">
        <p14:creationId xmlns:p14="http://schemas.microsoft.com/office/powerpoint/2010/main" val="35146456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Blindness</a:t>
            </a:r>
          </a:p>
        </p:txBody>
      </p:sp>
      <p:sp>
        <p:nvSpPr>
          <p:cNvPr id="3" name="Content Placeholder 2"/>
          <p:cNvSpPr>
            <a:spLocks noGrp="1"/>
          </p:cNvSpPr>
          <p:nvPr>
            <p:ph idx="1"/>
          </p:nvPr>
        </p:nvSpPr>
        <p:spPr/>
        <p:txBody>
          <a:bodyPr/>
          <a:lstStyle/>
          <a:p>
            <a:r>
              <a:rPr lang="en-US" dirty="0"/>
              <a:t>These few passages establish the truth that blindness is a serious spiritual condition, a condition that will lead to spiritual death. </a:t>
            </a:r>
          </a:p>
          <a:p>
            <a:r>
              <a:rPr lang="en-US" dirty="0"/>
              <a:t>But, what are some common causes of </a:t>
            </a:r>
            <a:r>
              <a:rPr lang="en-US" b="1" i="1" dirty="0"/>
              <a:t>spiritual blindness</a:t>
            </a:r>
            <a:r>
              <a:rPr lang="en-US" dirty="0"/>
              <a:t>?</a:t>
            </a:r>
          </a:p>
          <a:p>
            <a:r>
              <a:rPr lang="en-US" dirty="0"/>
              <a:t>Lets examine some of them.</a:t>
            </a:r>
          </a:p>
          <a:p>
            <a:endParaRPr lang="en-US" dirty="0"/>
          </a:p>
        </p:txBody>
      </p:sp>
    </p:spTree>
    <p:extLst>
      <p:ext uri="{BB962C8B-B14F-4D97-AF65-F5344CB8AC3E}">
        <p14:creationId xmlns:p14="http://schemas.microsoft.com/office/powerpoint/2010/main" val="6335459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Guides</a:t>
            </a:r>
          </a:p>
        </p:txBody>
      </p:sp>
      <p:sp>
        <p:nvSpPr>
          <p:cNvPr id="3" name="Content Placeholder 2"/>
          <p:cNvSpPr>
            <a:spLocks noGrp="1"/>
          </p:cNvSpPr>
          <p:nvPr>
            <p:ph idx="1"/>
          </p:nvPr>
        </p:nvSpPr>
        <p:spPr>
          <a:xfrm>
            <a:off x="1524000" y="1600200"/>
            <a:ext cx="9144000" cy="4953000"/>
          </a:xfrm>
        </p:spPr>
        <p:txBody>
          <a:bodyPr/>
          <a:lstStyle/>
          <a:p>
            <a:r>
              <a:rPr lang="en-US" dirty="0"/>
              <a:t>Jesus said, “</a:t>
            </a:r>
            <a:r>
              <a:rPr lang="en-US" b="1" i="1" dirty="0"/>
              <a:t>...And if the blind lead the blind, both shall fall into the ditch” (Matt. 15:14b).</a:t>
            </a:r>
          </a:p>
          <a:p>
            <a:r>
              <a:rPr lang="en-US" b="1" i="1" dirty="0"/>
              <a:t>“For the leaders of this people cause them to err; and they that are led of them are destroyed”</a:t>
            </a:r>
            <a:r>
              <a:rPr lang="en-US" dirty="0"/>
              <a:t> (Isaiah 9:16). </a:t>
            </a:r>
          </a:p>
          <a:p>
            <a:r>
              <a:rPr lang="en-US" dirty="0"/>
              <a:t>In Isaiah’s day, the prophets caused the people to err and they led the people of God astray. </a:t>
            </a:r>
          </a:p>
        </p:txBody>
      </p:sp>
    </p:spTree>
    <p:extLst>
      <p:ext uri="{BB962C8B-B14F-4D97-AF65-F5344CB8AC3E}">
        <p14:creationId xmlns:p14="http://schemas.microsoft.com/office/powerpoint/2010/main" val="6929589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Guides</a:t>
            </a:r>
          </a:p>
        </p:txBody>
      </p:sp>
      <p:sp>
        <p:nvSpPr>
          <p:cNvPr id="3" name="Content Placeholder 2"/>
          <p:cNvSpPr>
            <a:spLocks noGrp="1"/>
          </p:cNvSpPr>
          <p:nvPr>
            <p:ph idx="1"/>
          </p:nvPr>
        </p:nvSpPr>
        <p:spPr>
          <a:xfrm>
            <a:off x="1524000" y="1600200"/>
            <a:ext cx="9144000" cy="5029200"/>
          </a:xfrm>
        </p:spPr>
        <p:txBody>
          <a:bodyPr>
            <a:normAutofit/>
          </a:bodyPr>
          <a:lstStyle/>
          <a:p>
            <a:r>
              <a:rPr lang="en-US" dirty="0"/>
              <a:t>Today, many so called gospel preachers are tickling the ears of people who do not have a love for the truth and are walking in spiritual darkness as a result. </a:t>
            </a:r>
          </a:p>
          <a:p>
            <a:r>
              <a:rPr lang="en-US" dirty="0"/>
              <a:t>Solomon wrote in Proverbs 28:10, “</a:t>
            </a:r>
            <a:r>
              <a:rPr lang="en-US" b="1" i="1" dirty="0"/>
              <a:t>Whoso </a:t>
            </a:r>
            <a:r>
              <a:rPr lang="en-US" b="1" i="1" dirty="0" err="1"/>
              <a:t>causeth</a:t>
            </a:r>
            <a:r>
              <a:rPr lang="en-US" b="1" i="1" dirty="0"/>
              <a:t> the righteous to go astray in an evil way, he shall fall himself into his own pit: but the upright shall have good things in possession.”</a:t>
            </a:r>
            <a:endParaRPr lang="en-US" dirty="0"/>
          </a:p>
        </p:txBody>
      </p:sp>
    </p:spTree>
    <p:extLst>
      <p:ext uri="{BB962C8B-B14F-4D97-AF65-F5344CB8AC3E}">
        <p14:creationId xmlns:p14="http://schemas.microsoft.com/office/powerpoint/2010/main" val="29621189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3676</Words>
  <Application>Microsoft Office PowerPoint</Application>
  <PresentationFormat>Widescreen</PresentationFormat>
  <Paragraphs>225</Paragraphs>
  <Slides>58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58</vt:i4>
      </vt:variant>
    </vt:vector>
  </HeadingPairs>
  <TitlesOfParts>
    <vt:vector size="67" baseType="lpstr">
      <vt:lpstr>Arial</vt:lpstr>
      <vt:lpstr>Calibri</vt:lpstr>
      <vt:lpstr>Castellar</vt:lpstr>
      <vt:lpstr>Colonna MT</vt:lpstr>
      <vt:lpstr>Jokerman</vt:lpstr>
      <vt:lpstr>1_Office Theme</vt:lpstr>
      <vt:lpstr>2_Office Theme</vt:lpstr>
      <vt:lpstr>Office Theme</vt:lpstr>
      <vt:lpstr>3_Office Theme</vt:lpstr>
      <vt:lpstr>Vision-quest of the Blind-sighted</vt:lpstr>
      <vt:lpstr>PowerPoint Presentation</vt:lpstr>
      <vt:lpstr>Spiritual Blindness</vt:lpstr>
      <vt:lpstr>Introduction</vt:lpstr>
      <vt:lpstr>Spiritual Blindness</vt:lpstr>
      <vt:lpstr>Spiritual Blindness</vt:lpstr>
      <vt:lpstr>Spiritual Blindness</vt:lpstr>
      <vt:lpstr>Blind Guides</vt:lpstr>
      <vt:lpstr>Blind Guides</vt:lpstr>
      <vt:lpstr>Blind Guides</vt:lpstr>
      <vt:lpstr>Blind Guides</vt:lpstr>
      <vt:lpstr>Fear Of Men</vt:lpstr>
      <vt:lpstr>Fear Of Men</vt:lpstr>
      <vt:lpstr>Fear Of Men</vt:lpstr>
      <vt:lpstr>Fear Of Men</vt:lpstr>
      <vt:lpstr>Fear Of Men</vt:lpstr>
      <vt:lpstr>Prejudice</vt:lpstr>
      <vt:lpstr>Prejudice</vt:lpstr>
      <vt:lpstr>Religious Confusion</vt:lpstr>
      <vt:lpstr>Religious Confusion</vt:lpstr>
      <vt:lpstr>Family Ties</vt:lpstr>
      <vt:lpstr>Family Ties</vt:lpstr>
      <vt:lpstr>Family Ties</vt:lpstr>
      <vt:lpstr>BLINDNESS IS A CHOICE!</vt:lpstr>
      <vt:lpstr>PowerPoint Presentation</vt:lpstr>
      <vt:lpstr>PowerPoint Presentation</vt:lpstr>
      <vt:lpstr>Christian journey is a narrow road</vt:lpstr>
      <vt:lpstr>Blindsighted: Legally Blind Means Partially Blind     Acts 9:18 - Our Eyes Are Sometimes Scaled During Our Spiritual Journey      Genesis 3 – Because of the fall, man lost continual commune with God.        Spiritually Speaking We Are Somewhat Handicapped In Seeing Dangers of the Road    </vt:lpstr>
      <vt:lpstr>Christian journey is a narrow road</vt:lpstr>
      <vt:lpstr>Are You A  Navigator?</vt:lpstr>
      <vt:lpstr>A Navigator Identifies The Destination:</vt:lpstr>
      <vt:lpstr>A Navigator Plots The Course:</vt:lpstr>
      <vt:lpstr>A Navigator Thinks Ahead:</vt:lpstr>
      <vt:lpstr>A Navigator Makes Course Corrections:</vt:lpstr>
      <vt:lpstr>A Navigator Stays With People:</vt:lpstr>
      <vt:lpstr> "THE NEED FOR VISION"</vt:lpstr>
      <vt:lpstr>PowerPoint Presentation</vt:lpstr>
      <vt:lpstr>PowerPoint Presentation</vt:lpstr>
      <vt:lpstr>PowerPoint Presentation</vt:lpstr>
      <vt:lpstr>INTRODUCTION</vt:lpstr>
      <vt:lpstr>INTRODUCTION</vt:lpstr>
      <vt:lpstr>The Need For Vision</vt:lpstr>
      <vt:lpstr>The Need For Vision</vt:lpstr>
      <vt:lpstr>The Need For Proper Vision</vt:lpstr>
      <vt:lpstr>TWO WAYS OUR VISION CAN BE INADEQUATE  </vt:lpstr>
      <vt:lpstr>TWO WAYS OUR VISION CAN BE INADEQUATE</vt:lpstr>
      <vt:lpstr>TWO WAYS OUR VISION CAN BE INADEQUATE  </vt:lpstr>
      <vt:lpstr>TWO WAYS OUR VISION CAN BE INADEQUATE  </vt:lpstr>
      <vt:lpstr>TWO WAYS OUR VISION CAN BE INADEQUATE</vt:lpstr>
      <vt:lpstr>TWO WAYS OUR VISION CAN BE INADEQUATE  </vt:lpstr>
      <vt:lpstr>TWO WAYS OUR VISION CAN BE INADEQUATE  </vt:lpstr>
      <vt:lpstr>TWO WAYS OUR VISION CAN BE INADEQUATE  </vt:lpstr>
      <vt:lpstr>TWO WAYS OUR VISION CAN BE INADEQUATE  </vt:lpstr>
      <vt:lpstr>WHAT OUR VISION NEEDS   </vt:lpstr>
      <vt:lpstr>WHAT OUR VISION NEEDS   </vt:lpstr>
      <vt:lpstr>WHAT OUR VISION NEEDS   </vt:lpstr>
      <vt:lpstr>WHAT OUR VISION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Vision-quest of the Blind-sighted</dc:title>
  <dc:creator>David Burris</dc:creator>
  <cp:lastModifiedBy>David Burris</cp:lastModifiedBy>
  <cp:revision>11</cp:revision>
  <dcterms:created xsi:type="dcterms:W3CDTF">2023-02-09T21:22:32Z</dcterms:created>
  <dcterms:modified xsi:type="dcterms:W3CDTF">2023-02-11T16:58:45Z</dcterms:modified>
</cp:coreProperties>
</file>